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119"/>
  </p:notesMasterIdLst>
  <p:handoutMasterIdLst>
    <p:handoutMasterId r:id="rId120"/>
  </p:handoutMasterIdLst>
  <p:sldIdLst>
    <p:sldId id="1406" r:id="rId5"/>
    <p:sldId id="1408" r:id="rId6"/>
    <p:sldId id="1532" r:id="rId7"/>
    <p:sldId id="1504" r:id="rId8"/>
    <p:sldId id="1411" r:id="rId9"/>
    <p:sldId id="1536" r:id="rId10"/>
    <p:sldId id="1412" r:id="rId11"/>
    <p:sldId id="1413" r:id="rId12"/>
    <p:sldId id="1377" r:id="rId13"/>
    <p:sldId id="1378" r:id="rId14"/>
    <p:sldId id="1405" r:id="rId15"/>
    <p:sldId id="1381" r:id="rId16"/>
    <p:sldId id="1382" r:id="rId17"/>
    <p:sldId id="1414" r:id="rId18"/>
    <p:sldId id="1379" r:id="rId19"/>
    <p:sldId id="1415" r:id="rId20"/>
    <p:sldId id="1530" r:id="rId21"/>
    <p:sldId id="1416" r:id="rId22"/>
    <p:sldId id="1417" r:id="rId23"/>
    <p:sldId id="1418" r:id="rId24"/>
    <p:sldId id="1386" r:id="rId25"/>
    <p:sldId id="1527" r:id="rId26"/>
    <p:sldId id="1419" r:id="rId27"/>
    <p:sldId id="1388" r:id="rId28"/>
    <p:sldId id="1420" r:id="rId29"/>
    <p:sldId id="1421" r:id="rId30"/>
    <p:sldId id="1389" r:id="rId31"/>
    <p:sldId id="1422" r:id="rId32"/>
    <p:sldId id="1385" r:id="rId33"/>
    <p:sldId id="1384" r:id="rId34"/>
    <p:sldId id="1387" r:id="rId35"/>
    <p:sldId id="1537" r:id="rId36"/>
    <p:sldId id="1423" r:id="rId37"/>
    <p:sldId id="1391" r:id="rId38"/>
    <p:sldId id="1424" r:id="rId39"/>
    <p:sldId id="1528" r:id="rId40"/>
    <p:sldId id="1529" r:id="rId41"/>
    <p:sldId id="1393" r:id="rId42"/>
    <p:sldId id="1394" r:id="rId43"/>
    <p:sldId id="1425" r:id="rId44"/>
    <p:sldId id="1395" r:id="rId45"/>
    <p:sldId id="1396" r:id="rId46"/>
    <p:sldId id="1429" r:id="rId47"/>
    <p:sldId id="1430" r:id="rId48"/>
    <p:sldId id="1400" r:id="rId49"/>
    <p:sldId id="1533" r:id="rId50"/>
    <p:sldId id="1401" r:id="rId51"/>
    <p:sldId id="1538" r:id="rId52"/>
    <p:sldId id="1402" r:id="rId53"/>
    <p:sldId id="1534" r:id="rId54"/>
    <p:sldId id="1560" r:id="rId55"/>
    <p:sldId id="1559" r:id="rId56"/>
    <p:sldId id="1561" r:id="rId57"/>
    <p:sldId id="1535" r:id="rId58"/>
    <p:sldId id="1539" r:id="rId59"/>
    <p:sldId id="1565" r:id="rId60"/>
    <p:sldId id="1568" r:id="rId61"/>
    <p:sldId id="1432" r:id="rId62"/>
    <p:sldId id="1433" r:id="rId63"/>
    <p:sldId id="1569" r:id="rId64"/>
    <p:sldId id="1540" r:id="rId65"/>
    <p:sldId id="1563" r:id="rId66"/>
    <p:sldId id="1434" r:id="rId67"/>
    <p:sldId id="1397" r:id="rId68"/>
    <p:sldId id="1398" r:id="rId69"/>
    <p:sldId id="1570" r:id="rId70"/>
    <p:sldId id="1541" r:id="rId71"/>
    <p:sldId id="1549" r:id="rId72"/>
    <p:sldId id="1520" r:id="rId73"/>
    <p:sldId id="1443" r:id="rId74"/>
    <p:sldId id="1571" r:id="rId75"/>
    <p:sldId id="1573" r:id="rId76"/>
    <p:sldId id="1521" r:id="rId77"/>
    <p:sldId id="1550" r:id="rId78"/>
    <p:sldId id="1553" r:id="rId79"/>
    <p:sldId id="1436" r:id="rId80"/>
    <p:sldId id="1554" r:id="rId81"/>
    <p:sldId id="1556" r:id="rId82"/>
    <p:sldId id="1557" r:id="rId83"/>
    <p:sldId id="1542" r:id="rId84"/>
    <p:sldId id="1518" r:id="rId85"/>
    <p:sldId id="1441" r:id="rId86"/>
    <p:sldId id="1516" r:id="rId87"/>
    <p:sldId id="1515" r:id="rId88"/>
    <p:sldId id="1514" r:id="rId89"/>
    <p:sldId id="1512" r:id="rId90"/>
    <p:sldId id="1517" r:id="rId91"/>
    <p:sldId id="1513" r:id="rId92"/>
    <p:sldId id="1442" r:id="rId93"/>
    <p:sldId id="1511" r:id="rId94"/>
    <p:sldId id="1544" r:id="rId95"/>
    <p:sldId id="1407" r:id="rId96"/>
    <p:sldId id="1505" r:id="rId97"/>
    <p:sldId id="1507" r:id="rId98"/>
    <p:sldId id="1509" r:id="rId99"/>
    <p:sldId id="1508" r:id="rId100"/>
    <p:sldId id="1494" r:id="rId101"/>
    <p:sldId id="1510" r:id="rId102"/>
    <p:sldId id="1543" r:id="rId103"/>
    <p:sldId id="1574" r:id="rId104"/>
    <p:sldId id="1572" r:id="rId105"/>
    <p:sldId id="1545" r:id="rId106"/>
    <p:sldId id="1498" r:id="rId107"/>
    <p:sldId id="1522" r:id="rId108"/>
    <p:sldId id="1525" r:id="rId109"/>
    <p:sldId id="1547" r:id="rId110"/>
    <p:sldId id="1576" r:id="rId111"/>
    <p:sldId id="1551" r:id="rId112"/>
    <p:sldId id="1562" r:id="rId113"/>
    <p:sldId id="1575" r:id="rId114"/>
    <p:sldId id="1523" r:id="rId115"/>
    <p:sldId id="1524" r:id="rId116"/>
    <p:sldId id="1548" r:id="rId117"/>
    <p:sldId id="1497" r:id="rId118"/>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78E0160A-3C02-4A41-879C-DFE061B46883}">
          <p14:sldIdLst>
            <p14:sldId id="1406"/>
          </p14:sldIdLst>
        </p14:section>
        <p14:section name="Introduction" id="{50E9338D-4695-4258-BD37-E2F0A0EE3C28}">
          <p14:sldIdLst>
            <p14:sldId id="1408"/>
            <p14:sldId id="1532"/>
            <p14:sldId id="1504"/>
          </p14:sldIdLst>
        </p14:section>
        <p14:section name="Cryptography" id="{4859F828-9E2D-4F8A-9297-ED13B78DE4C8}">
          <p14:sldIdLst>
            <p14:sldId id="1411"/>
            <p14:sldId id="1536"/>
          </p14:sldIdLst>
        </p14:section>
        <p14:section name="Symmetric cryptography" id="{8F7D7253-8949-4366-AEC8-F390838C2D83}">
          <p14:sldIdLst>
            <p14:sldId id="1412"/>
            <p14:sldId id="1413"/>
            <p14:sldId id="1377"/>
            <p14:sldId id="1378"/>
            <p14:sldId id="1405"/>
            <p14:sldId id="1381"/>
            <p14:sldId id="1382"/>
            <p14:sldId id="1414"/>
            <p14:sldId id="1379"/>
            <p14:sldId id="1415"/>
            <p14:sldId id="1530"/>
            <p14:sldId id="1416"/>
            <p14:sldId id="1417"/>
            <p14:sldId id="1418"/>
            <p14:sldId id="1386"/>
            <p14:sldId id="1527"/>
            <p14:sldId id="1419"/>
            <p14:sldId id="1388"/>
            <p14:sldId id="1420"/>
            <p14:sldId id="1421"/>
            <p14:sldId id="1389"/>
            <p14:sldId id="1422"/>
            <p14:sldId id="1385"/>
            <p14:sldId id="1384"/>
            <p14:sldId id="1387"/>
          </p14:sldIdLst>
        </p14:section>
        <p14:section name="Asymmetric cryptography" id="{26349280-96CF-4668-89C8-3EC524C03BC9}">
          <p14:sldIdLst>
            <p14:sldId id="1537"/>
            <p14:sldId id="1423"/>
            <p14:sldId id="1391"/>
            <p14:sldId id="1424"/>
            <p14:sldId id="1528"/>
            <p14:sldId id="1529"/>
            <p14:sldId id="1393"/>
            <p14:sldId id="1394"/>
            <p14:sldId id="1425"/>
            <p14:sldId id="1395"/>
            <p14:sldId id="1396"/>
            <p14:sldId id="1429"/>
            <p14:sldId id="1430"/>
            <p14:sldId id="1400"/>
            <p14:sldId id="1533"/>
            <p14:sldId id="1401"/>
          </p14:sldIdLst>
        </p14:section>
        <p14:section name="Protocols" id="{FDC6CEA4-E8AF-424B-B5FC-6971DBC700B5}">
          <p14:sldIdLst>
            <p14:sldId id="1538"/>
            <p14:sldId id="1402"/>
            <p14:sldId id="1534"/>
            <p14:sldId id="1560"/>
            <p14:sldId id="1559"/>
            <p14:sldId id="1561"/>
            <p14:sldId id="1535"/>
          </p14:sldIdLst>
        </p14:section>
        <p14:section name="Quantum threat" id="{68004812-2DAE-4D41-B3CD-BFA649956C3A}">
          <p14:sldIdLst>
            <p14:sldId id="1539"/>
            <p14:sldId id="1565"/>
            <p14:sldId id="1568"/>
            <p14:sldId id="1432"/>
            <p14:sldId id="1433"/>
            <p14:sldId id="1569"/>
          </p14:sldIdLst>
        </p14:section>
        <p14:section name="PQC" id="{D94E63D9-0B3F-4533-B5B3-2CFF101A1A73}">
          <p14:sldIdLst>
            <p14:sldId id="1540"/>
            <p14:sldId id="1563"/>
            <p14:sldId id="1434"/>
            <p14:sldId id="1397"/>
            <p14:sldId id="1398"/>
            <p14:sldId id="1570"/>
          </p14:sldIdLst>
        </p14:section>
        <p14:section name="QKD" id="{CBF2B8AC-4265-4A80-AB17-25C5FD2228E3}">
          <p14:sldIdLst>
            <p14:sldId id="1541"/>
            <p14:sldId id="1549"/>
            <p14:sldId id="1520"/>
            <p14:sldId id="1443"/>
            <p14:sldId id="1571"/>
            <p14:sldId id="1573"/>
            <p14:sldId id="1521"/>
          </p14:sldIdLst>
        </p14:section>
        <p14:section name="Intermezzo" id="{DF31076B-3021-43AA-861D-8E32BEE385B1}">
          <p14:sldIdLst>
            <p14:sldId id="1550"/>
            <p14:sldId id="1553"/>
            <p14:sldId id="1436"/>
            <p14:sldId id="1554"/>
            <p14:sldId id="1556"/>
            <p14:sldId id="1557"/>
          </p14:sldIdLst>
        </p14:section>
        <p14:section name="BB84" id="{134FA1E3-F4DD-4804-B743-91D2CE1DFA80}">
          <p14:sldIdLst>
            <p14:sldId id="1542"/>
            <p14:sldId id="1518"/>
            <p14:sldId id="1441"/>
            <p14:sldId id="1516"/>
            <p14:sldId id="1515"/>
            <p14:sldId id="1514"/>
            <p14:sldId id="1512"/>
            <p14:sldId id="1517"/>
            <p14:sldId id="1513"/>
            <p14:sldId id="1442"/>
            <p14:sldId id="1511"/>
          </p14:sldIdLst>
        </p14:section>
        <p14:section name="Information reconciliation" id="{E7E29B0D-5852-4566-8EE6-E7C62E091D01}">
          <p14:sldIdLst>
            <p14:sldId id="1544"/>
            <p14:sldId id="1407"/>
            <p14:sldId id="1505"/>
            <p14:sldId id="1507"/>
            <p14:sldId id="1509"/>
            <p14:sldId id="1508"/>
            <p14:sldId id="1494"/>
            <p14:sldId id="1510"/>
          </p14:sldIdLst>
        </p14:section>
        <p14:section name="Privacy amplification" id="{A74E96F1-1D5A-47BA-AF75-60C087FBEAAA}">
          <p14:sldIdLst>
            <p14:sldId id="1543"/>
            <p14:sldId id="1574"/>
            <p14:sldId id="1572"/>
          </p14:sldIdLst>
        </p14:section>
        <p14:section name="Authentication" id="{EF2D3BA8-09DA-445F-A286-B401D5716BE2}">
          <p14:sldIdLst>
            <p14:sldId id="1545"/>
            <p14:sldId id="1498"/>
            <p14:sldId id="1522"/>
            <p14:sldId id="1525"/>
          </p14:sldIdLst>
        </p14:section>
        <p14:section name="Comparison with classical crypto" id="{0013F1E0-3A16-4B40-8DB9-B3D282407975}">
          <p14:sldIdLst>
            <p14:sldId id="1547"/>
            <p14:sldId id="1576"/>
            <p14:sldId id="1551"/>
            <p14:sldId id="1562"/>
            <p14:sldId id="1575"/>
            <p14:sldId id="1523"/>
            <p14:sldId id="1524"/>
          </p14:sldIdLst>
        </p14:section>
        <p14:section name="Recap" id="{926DD34A-FEAC-44E7-971A-4D1C1F5D051C}">
          <p14:sldIdLst>
            <p14:sldId id="1548"/>
          </p14:sldIdLst>
        </p14:section>
        <p14:section name="Resources" id="{AFF65E33-9BAD-4E3D-9543-665A5840995E}">
          <p14:sldIdLst>
            <p14:sldId id="14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3F7A1A-4071-A53F-9075-B48247557FAE}" name="Verschoor, Sebastian" initials="VS" userId="S::s.r.verschoor@tue.nl::ca9387c6-9417-4a56-ba5c-091be113fe1a" providerId="AD"/>
  <p188:author id="{744EAB25-A1AA-D1CE-E38C-0D4CE7FFBEC6}" name="Stan, Catalina" initials="SC" userId="S::c.i.stan@tue.nl::8bfa1f9f-addb-42d3-b75c-eb01303c9da2" providerId="AD"/>
  <p188:author id="{D0110A30-B032-3A6B-7738-DBD04247C0A3}" name="Rubio Garcia, Carlos" initials="RC" userId="S::c.rubio.garcia@tue.nl::ee0a103f-2dfd-435b-933e-2bafefa32ce9" providerId="AD"/>
  <p188:author id="{A5CC10AF-F2D4-B952-84C3-A6C3DA45D368}" name="Sande, Tom van der" initials="Sd" userId="S::t.p.j.v.d.sande@tue.nl::6f7929b7-fe6d-4559-abe2-3a9a9b7e2d7f" providerId="AD"/>
  <p188:author id="{7F6FABB6-B0B6-9CF4-926F-6703E4217025}" name="Rommel, Simon" initials="RS" userId="S::s.rommel@tue.nl::bc82526b-f4cf-4737-98ae-d5f3c66641e6" providerId="AD"/>
  <p188:author id="{258005DC-E35D-4ED0-F904-ABEBD9C91EDE}" name="Cimoli, Bruno" initials="CB" userId="S::b.cimoli@tue.nl::09a5e52b-362a-4a71-aab6-7e6f003c57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mel, S." initials="RS" lastIdx="25" clrIdx="0">
    <p:extLst>
      <p:ext uri="{19B8F6BF-5375-455C-9EA6-DF929625EA0E}">
        <p15:presenceInfo xmlns:p15="http://schemas.microsoft.com/office/powerpoint/2012/main" userId="Rommel, S." providerId="None"/>
      </p:ext>
    </p:extLst>
  </p:cmAuthor>
  <p:cmAuthor id="2" name="Tafur Monroy, I." initials="TI" lastIdx="7" clrIdx="1">
    <p:extLst>
      <p:ext uri="{19B8F6BF-5375-455C-9EA6-DF929625EA0E}">
        <p15:presenceInfo xmlns:p15="http://schemas.microsoft.com/office/powerpoint/2012/main" userId="S::i.tafur.monroy@tue.nl::7ea24aff-12fe-4360-ba0e-6b9a7e8d949a" providerId="AD"/>
      </p:ext>
    </p:extLst>
  </p:cmAuthor>
  <p:cmAuthor id="3" name="Barros Carvalho, J." initials="BCJ" lastIdx="42" clrIdx="2">
    <p:extLst>
      <p:ext uri="{19B8F6BF-5375-455C-9EA6-DF929625EA0E}">
        <p15:presenceInfo xmlns:p15="http://schemas.microsoft.com/office/powerpoint/2012/main" userId="S::j.barros.carvalho@tue.nl::b863b530-3012-4878-b2c6-b22cb05430d7" providerId="AD"/>
      </p:ext>
    </p:extLst>
  </p:cmAuthor>
  <p:cmAuthor id="4" name="Cimoli, Bruno" initials="CB" lastIdx="1" clrIdx="3">
    <p:extLst>
      <p:ext uri="{19B8F6BF-5375-455C-9EA6-DF929625EA0E}">
        <p15:presenceInfo xmlns:p15="http://schemas.microsoft.com/office/powerpoint/2012/main" userId="S::b.cimoli@tue.nl::09a5e52b-362a-4a71-aab6-7e6f003c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7E0000"/>
    <a:srgbClr val="000000"/>
    <a:srgbClr val="0086EA"/>
    <a:srgbClr val="167AD4"/>
    <a:srgbClr val="FCB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EC3FE-8F81-8AAF-1D10-747F9F7B8FB1}" v="169" dt="2024-03-07T08:32:24.903"/>
    <p1510:client id="{DE61E60F-DAD2-4973-9F08-F8DC18362019}" vWet="4" dt="2024-03-07T08:21:29.649"/>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 styleId="{21E4AEA4-8DFA-4A89-87EB-49C32662AFE0}"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CECE8"/>
          </a:solidFill>
        </a:fill>
      </a:tcStyle>
    </a:wholeTbl>
    <a:band1H>
      <a:tcStyle>
        <a:tcBdr/>
        <a:fill>
          <a:solidFill>
            <a:srgbClr val="F8D7CD"/>
          </a:solidFill>
        </a:fill>
      </a:tcStyle>
    </a:band1H>
    <a:band2H>
      <a:tcStyle>
        <a:tcBdr/>
      </a:tcStyle>
    </a:band2H>
    <a:band1V>
      <a:tcStyle>
        <a:tcBdr/>
        <a:fill>
          <a:solidFill>
            <a:srgbClr val="F8D7CD"/>
          </a:solidFill>
        </a:fill>
      </a:tcStyle>
    </a:band1V>
    <a:band2V>
      <a:tcStyle>
        <a:tcBdr/>
      </a:tcStyle>
    </a:band2V>
    <a:lastCol>
      <a:tcTxStyle b="on">
        <a:font>
          <a:latin typeface="+mn-lt"/>
          <a:ea typeface="+mn-ea"/>
          <a:cs typeface="+mn-cs"/>
        </a:font>
        <a:srgbClr val="FFFFFF"/>
      </a:tcTxStyle>
      <a:tcStyle>
        <a:tcBdr/>
        <a:fill>
          <a:solidFill>
            <a:srgbClr val="ED7D31"/>
          </a:solidFill>
        </a:fill>
      </a:tcStyle>
    </a:lastCol>
    <a:firstCol>
      <a:tcTxStyle b="on">
        <a:font>
          <a:latin typeface="+mn-lt"/>
          <a:ea typeface="+mn-ea"/>
          <a:cs typeface="+mn-cs"/>
        </a:font>
        <a:srgbClr val="FFFFFF"/>
      </a:tcTxStyle>
      <a:tcStyle>
        <a:tcBdr/>
        <a:fill>
          <a:solidFill>
            <a:srgbClr val="ED7D31"/>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ED7D31"/>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ED7D3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0378" autoAdjust="0"/>
    <p:restoredTop sz="82636" autoAdjust="0"/>
  </p:normalViewPr>
  <p:slideViewPr>
    <p:cSldViewPr snapToGrid="0">
      <p:cViewPr varScale="1">
        <p:scale>
          <a:sx n="91" d="100"/>
          <a:sy n="91" d="100"/>
        </p:scale>
        <p:origin x="84" y="64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notesMaster" Target="notesMasters/notes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68.svg"/><Relationship Id="rId1"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8.svg"/><Relationship Id="rId1"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429EC-20F5-4049-98D4-AE369D59E0C8}"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CA"/>
        </a:p>
      </dgm:t>
    </dgm:pt>
    <dgm:pt modelId="{B1B89138-90AF-49D9-BA3D-670996AB509A}">
      <dgm:prSet phldrT="[Text]"/>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t>
        <a:bodyPr/>
        <a:lstStyle/>
        <a:p>
          <a:endParaRPr lang="en-CA"/>
        </a:p>
      </dgm:t>
    </dgm:pt>
    <dgm:pt modelId="{A05C81B3-11C6-4B9B-A07F-87A05571A00F}" type="parTrans" cxnId="{97EBA452-A0CF-4ACB-A5F4-BBAA3858ACE3}">
      <dgm:prSet/>
      <dgm:spPr/>
      <dgm:t>
        <a:bodyPr/>
        <a:lstStyle/>
        <a:p>
          <a:endParaRPr lang="en-CA"/>
        </a:p>
      </dgm:t>
    </dgm:pt>
    <dgm:pt modelId="{86F34254-13C6-4B76-9B66-3CF1F24EB42E}" type="sibTrans" cxnId="{97EBA452-A0CF-4ACB-A5F4-BBAA3858ACE3}">
      <dgm:prSet/>
      <dgm:spPr>
        <a:noFill/>
        <a:ln>
          <a:noFill/>
        </a:ln>
      </dgm:spPr>
      <dgm:t>
        <a:bodyPr/>
        <a:lstStyle/>
        <a:p>
          <a:endParaRPr lang="en-CA"/>
        </a:p>
      </dgm:t>
    </dgm:pt>
    <dgm:pt modelId="{E4E60C04-5A5A-4A33-8887-6EFF0F51EE8A}">
      <dgm:prSet phldrT="[Text]"/>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t>
        <a:bodyPr/>
        <a:lstStyle/>
        <a:p>
          <a:endParaRPr lang="en-CA"/>
        </a:p>
      </dgm:t>
    </dgm:pt>
    <dgm:pt modelId="{85692346-2C72-463D-9DD2-03F37F5128CD}" type="parTrans" cxnId="{FAC7545F-76E4-4DC4-99D0-06D2184DCA35}">
      <dgm:prSet/>
      <dgm:spPr/>
      <dgm:t>
        <a:bodyPr/>
        <a:lstStyle/>
        <a:p>
          <a:endParaRPr lang="en-CA"/>
        </a:p>
      </dgm:t>
    </dgm:pt>
    <dgm:pt modelId="{15307326-44DF-4960-9F6C-37792BDDB73B}" type="sibTrans" cxnId="{FAC7545F-76E4-4DC4-99D0-06D2184DCA35}">
      <dgm:prSet/>
      <dgm:spPr>
        <a:noFill/>
        <a:ln>
          <a:noFill/>
        </a:ln>
      </dgm:spPr>
      <dgm:t>
        <a:bodyPr/>
        <a:lstStyle/>
        <a:p>
          <a:endParaRPr lang="en-CA"/>
        </a:p>
      </dgm:t>
    </dgm:pt>
    <dgm:pt modelId="{CDE337EA-82F5-4A80-AF5B-32FFAF51995B}">
      <dgm:prSet phldrT="[Text]"/>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t>
        <a:bodyPr/>
        <a:lstStyle/>
        <a:p>
          <a:endParaRPr lang="en-CA"/>
        </a:p>
      </dgm:t>
    </dgm:pt>
    <dgm:pt modelId="{AFF20AEC-DDCE-4354-B311-D50A2B61E5B4}" type="parTrans" cxnId="{F6B513D6-F70E-4430-9084-F24B7D3992B0}">
      <dgm:prSet/>
      <dgm:spPr/>
      <dgm:t>
        <a:bodyPr/>
        <a:lstStyle/>
        <a:p>
          <a:endParaRPr lang="en-CA"/>
        </a:p>
      </dgm:t>
    </dgm:pt>
    <dgm:pt modelId="{D18AE2F2-CB9B-42C0-BCB4-37CB7EDBA73B}" type="sibTrans" cxnId="{F6B513D6-F70E-4430-9084-F24B7D3992B0}">
      <dgm:prSet/>
      <dgm:spPr>
        <a:noFill/>
        <a:ln>
          <a:noFill/>
        </a:ln>
      </dgm:spPr>
      <dgm:t>
        <a:bodyPr/>
        <a:lstStyle/>
        <a:p>
          <a:endParaRPr lang="en-CA"/>
        </a:p>
      </dgm:t>
    </dgm:pt>
    <dgm:pt modelId="{0D0F9A14-FC05-4B6B-95CF-BFA0B881C920}">
      <dgm:prSet phldrT="[Text]"/>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t>
        <a:bodyPr/>
        <a:lstStyle/>
        <a:p>
          <a:endParaRPr lang="en-CA"/>
        </a:p>
      </dgm:t>
    </dgm:pt>
    <dgm:pt modelId="{1DD58A12-2585-49B8-A568-FF43FE599323}" type="parTrans" cxnId="{40CEA21C-199C-4E4B-88E6-74B63D1518C4}">
      <dgm:prSet/>
      <dgm:spPr/>
      <dgm:t>
        <a:bodyPr/>
        <a:lstStyle/>
        <a:p>
          <a:endParaRPr lang="en-CA"/>
        </a:p>
      </dgm:t>
    </dgm:pt>
    <dgm:pt modelId="{46298B31-961F-4AB3-8211-F61962AE5B65}" type="sibTrans" cxnId="{40CEA21C-199C-4E4B-88E6-74B63D1518C4}">
      <dgm:prSet/>
      <dgm:spPr>
        <a:noFill/>
        <a:ln>
          <a:noFill/>
        </a:ln>
      </dgm:spPr>
      <dgm:t>
        <a:bodyPr/>
        <a:lstStyle/>
        <a:p>
          <a:endParaRPr lang="en-CA"/>
        </a:p>
      </dgm:t>
    </dgm:pt>
    <dgm:pt modelId="{8C39A996-111B-48EA-802B-AC3CA0004229}">
      <dgm:prSet phldrT="[Text]"/>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t>
        <a:bodyPr/>
        <a:lstStyle/>
        <a:p>
          <a:endParaRPr lang="en-CA"/>
        </a:p>
      </dgm:t>
    </dgm:pt>
    <dgm:pt modelId="{314DFC10-529D-40C2-A0FB-3B899830C7A8}" type="parTrans" cxnId="{C3943F1C-D651-447E-8302-54BCAC60607D}">
      <dgm:prSet/>
      <dgm:spPr/>
      <dgm:t>
        <a:bodyPr/>
        <a:lstStyle/>
        <a:p>
          <a:endParaRPr lang="en-CA"/>
        </a:p>
      </dgm:t>
    </dgm:pt>
    <dgm:pt modelId="{E68C43D5-830A-4B5E-BFC0-8B1454C5A591}" type="sibTrans" cxnId="{C3943F1C-D651-447E-8302-54BCAC60607D}">
      <dgm:prSet/>
      <dgm:spPr>
        <a:noFill/>
        <a:ln>
          <a:noFill/>
        </a:ln>
      </dgm:spPr>
      <dgm:t>
        <a:bodyPr/>
        <a:lstStyle/>
        <a:p>
          <a:endParaRPr lang="en-CA"/>
        </a:p>
      </dgm:t>
    </dgm:pt>
    <dgm:pt modelId="{85FA72C8-588E-479B-BF50-F173705E0B89}">
      <dgm:prSet phldrT="[Text]"/>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t>
        <a:bodyPr/>
        <a:lstStyle/>
        <a:p>
          <a:endParaRPr lang="en-CA"/>
        </a:p>
      </dgm:t>
    </dgm:pt>
    <dgm:pt modelId="{68BD4E50-CE01-4C73-9D2A-5229EFD7778D}" type="parTrans" cxnId="{4672B9E9-9B8A-4BDC-A1DA-83F0426622E8}">
      <dgm:prSet/>
      <dgm:spPr/>
      <dgm:t>
        <a:bodyPr/>
        <a:lstStyle/>
        <a:p>
          <a:endParaRPr lang="en-CA"/>
        </a:p>
      </dgm:t>
    </dgm:pt>
    <dgm:pt modelId="{4D767DC3-6B86-4DDF-AA98-D560F592B6B1}" type="sibTrans" cxnId="{4672B9E9-9B8A-4BDC-A1DA-83F0426622E8}">
      <dgm:prSet/>
      <dgm:spPr>
        <a:noFill/>
        <a:ln>
          <a:noFill/>
        </a:ln>
      </dgm:spPr>
      <dgm:t>
        <a:bodyPr/>
        <a:lstStyle/>
        <a:p>
          <a:endParaRPr lang="en-CA"/>
        </a:p>
      </dgm:t>
    </dgm:pt>
    <dgm:pt modelId="{97260855-1905-43BF-A0FB-623E5F9339DB}">
      <dgm:prSet phldrT="[Text]"/>
      <dgm:spPr>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t>
        <a:bodyPr/>
        <a:lstStyle/>
        <a:p>
          <a:endParaRPr lang="en-CA"/>
        </a:p>
      </dgm:t>
    </dgm:pt>
    <dgm:pt modelId="{BC6E674A-99DA-419B-B7B1-783557353CE2}" type="parTrans" cxnId="{B202C9C6-8935-49B9-9E64-8D67761696E0}">
      <dgm:prSet/>
      <dgm:spPr/>
      <dgm:t>
        <a:bodyPr/>
        <a:lstStyle/>
        <a:p>
          <a:endParaRPr lang="en-CA"/>
        </a:p>
      </dgm:t>
    </dgm:pt>
    <dgm:pt modelId="{8F9D4E9D-F857-4C87-AED3-2E6444227502}" type="sibTrans" cxnId="{B202C9C6-8935-49B9-9E64-8D67761696E0}">
      <dgm:prSet/>
      <dgm:spPr>
        <a:noFill/>
        <a:ln>
          <a:noFill/>
        </a:ln>
      </dgm:spPr>
      <dgm:t>
        <a:bodyPr/>
        <a:lstStyle/>
        <a:p>
          <a:endParaRPr lang="en-CA"/>
        </a:p>
      </dgm:t>
    </dgm:pt>
    <dgm:pt modelId="{2C53D42F-FF27-4FD7-947F-C0DAB18D6037}" type="pres">
      <dgm:prSet presAssocID="{85A429EC-20F5-4049-98D4-AE369D59E0C8}" presName="hierChild1" presStyleCnt="0">
        <dgm:presLayoutVars>
          <dgm:orgChart val="1"/>
          <dgm:chPref val="1"/>
          <dgm:dir/>
          <dgm:animOne val="branch"/>
          <dgm:animLvl val="lvl"/>
          <dgm:resizeHandles/>
        </dgm:presLayoutVars>
      </dgm:prSet>
      <dgm:spPr/>
    </dgm:pt>
    <dgm:pt modelId="{01F21D63-85FC-46B5-9685-F06F1355DF00}" type="pres">
      <dgm:prSet presAssocID="{B1B89138-90AF-49D9-BA3D-670996AB509A}" presName="hierRoot1" presStyleCnt="0">
        <dgm:presLayoutVars>
          <dgm:hierBranch val="init"/>
        </dgm:presLayoutVars>
      </dgm:prSet>
      <dgm:spPr/>
    </dgm:pt>
    <dgm:pt modelId="{A3435713-18C1-4B34-973F-970ACEBB0423}" type="pres">
      <dgm:prSet presAssocID="{B1B89138-90AF-49D9-BA3D-670996AB509A}" presName="rootComposite1" presStyleCnt="0"/>
      <dgm:spPr/>
    </dgm:pt>
    <dgm:pt modelId="{1C53BE71-770B-40D1-9022-BDE961FA7C3C}" type="pres">
      <dgm:prSet presAssocID="{B1B89138-90AF-49D9-BA3D-670996AB509A}" presName="rootText1" presStyleLbl="node0" presStyleIdx="0" presStyleCnt="1" custScaleX="52009">
        <dgm:presLayoutVars>
          <dgm:chMax/>
          <dgm:chPref val="3"/>
        </dgm:presLayoutVars>
      </dgm:prSet>
      <dgm:spPr/>
    </dgm:pt>
    <dgm:pt modelId="{C9BA47DD-3E54-42AF-955E-BD0364070790}" type="pres">
      <dgm:prSet presAssocID="{B1B89138-90AF-49D9-BA3D-670996AB509A}" presName="titleText1" presStyleLbl="fgAcc0" presStyleIdx="0" presStyleCnt="1">
        <dgm:presLayoutVars>
          <dgm:chMax val="0"/>
          <dgm:chPref val="0"/>
        </dgm:presLayoutVars>
      </dgm:prSet>
      <dgm:spPr/>
    </dgm:pt>
    <dgm:pt modelId="{7E908997-15EF-47EA-9F19-19D713B9E097}" type="pres">
      <dgm:prSet presAssocID="{B1B89138-90AF-49D9-BA3D-670996AB509A}" presName="rootConnector1" presStyleLbl="node1" presStyleIdx="0" presStyleCnt="6"/>
      <dgm:spPr/>
    </dgm:pt>
    <dgm:pt modelId="{7E8866D2-80D3-42EE-87C2-759DD1E5A6B4}" type="pres">
      <dgm:prSet presAssocID="{B1B89138-90AF-49D9-BA3D-670996AB509A}" presName="hierChild2" presStyleCnt="0"/>
      <dgm:spPr/>
    </dgm:pt>
    <dgm:pt modelId="{41CC9CF6-4A83-4E3B-A699-6C98FB370227}" type="pres">
      <dgm:prSet presAssocID="{1DD58A12-2585-49B8-A568-FF43FE599323}" presName="Name37" presStyleLbl="parChTrans1D2" presStyleIdx="0" presStyleCnt="2"/>
      <dgm:spPr/>
    </dgm:pt>
    <dgm:pt modelId="{B01D5477-4516-4EE7-9430-C0B9F458E7F7}" type="pres">
      <dgm:prSet presAssocID="{0D0F9A14-FC05-4B6B-95CF-BFA0B881C920}" presName="hierRoot2" presStyleCnt="0">
        <dgm:presLayoutVars>
          <dgm:hierBranch val="init"/>
        </dgm:presLayoutVars>
      </dgm:prSet>
      <dgm:spPr/>
    </dgm:pt>
    <dgm:pt modelId="{91CE31BF-048B-45AC-AFEB-25F908F74766}" type="pres">
      <dgm:prSet presAssocID="{0D0F9A14-FC05-4B6B-95CF-BFA0B881C920}" presName="rootComposite" presStyleCnt="0"/>
      <dgm:spPr/>
    </dgm:pt>
    <dgm:pt modelId="{B8792102-2A3A-4025-ADC2-FCD9CC4B529E}" type="pres">
      <dgm:prSet presAssocID="{0D0F9A14-FC05-4B6B-95CF-BFA0B881C920}" presName="rootText" presStyleLbl="node1" presStyleIdx="0" presStyleCnt="6" custScaleX="52009">
        <dgm:presLayoutVars>
          <dgm:chMax/>
          <dgm:chPref val="3"/>
        </dgm:presLayoutVars>
      </dgm:prSet>
      <dgm:spPr/>
    </dgm:pt>
    <dgm:pt modelId="{0C3B42DF-8BC3-4B05-A6EB-253FB92C2370}" type="pres">
      <dgm:prSet presAssocID="{0D0F9A14-FC05-4B6B-95CF-BFA0B881C920}" presName="titleText2" presStyleLbl="fgAcc1" presStyleIdx="0" presStyleCnt="6">
        <dgm:presLayoutVars>
          <dgm:chMax val="0"/>
          <dgm:chPref val="0"/>
        </dgm:presLayoutVars>
      </dgm:prSet>
      <dgm:spPr/>
    </dgm:pt>
    <dgm:pt modelId="{B5B9BA01-A79E-4B04-9780-DAC9C549D2B5}" type="pres">
      <dgm:prSet presAssocID="{0D0F9A14-FC05-4B6B-95CF-BFA0B881C920}" presName="rootConnector" presStyleLbl="node2" presStyleIdx="0" presStyleCnt="0"/>
      <dgm:spPr/>
    </dgm:pt>
    <dgm:pt modelId="{5E9D6C38-F7D5-45B6-9E7A-A9C3D4E99608}" type="pres">
      <dgm:prSet presAssocID="{0D0F9A14-FC05-4B6B-95CF-BFA0B881C920}" presName="hierChild4" presStyleCnt="0"/>
      <dgm:spPr/>
    </dgm:pt>
    <dgm:pt modelId="{88518492-45A0-4DCE-A732-F0FFC42DF289}" type="pres">
      <dgm:prSet presAssocID="{314DFC10-529D-40C2-A0FB-3B899830C7A8}" presName="Name37" presStyleLbl="parChTrans1D3" presStyleIdx="0" presStyleCnt="4"/>
      <dgm:spPr/>
    </dgm:pt>
    <dgm:pt modelId="{3E9DF1E3-FD21-457E-8EC9-4E59B961F4FC}" type="pres">
      <dgm:prSet presAssocID="{8C39A996-111B-48EA-802B-AC3CA0004229}" presName="hierRoot2" presStyleCnt="0">
        <dgm:presLayoutVars>
          <dgm:hierBranch val="init"/>
        </dgm:presLayoutVars>
      </dgm:prSet>
      <dgm:spPr/>
    </dgm:pt>
    <dgm:pt modelId="{1424FE5A-7572-49CA-9A2D-9CC2F7BA8E6A}" type="pres">
      <dgm:prSet presAssocID="{8C39A996-111B-48EA-802B-AC3CA0004229}" presName="rootComposite" presStyleCnt="0"/>
      <dgm:spPr/>
    </dgm:pt>
    <dgm:pt modelId="{0DCEAB1E-C98C-4C51-BB3E-F70D1D49CDB1}" type="pres">
      <dgm:prSet presAssocID="{8C39A996-111B-48EA-802B-AC3CA0004229}" presName="rootText" presStyleLbl="node1" presStyleIdx="1" presStyleCnt="6" custScaleX="52009">
        <dgm:presLayoutVars>
          <dgm:chMax/>
          <dgm:chPref val="3"/>
        </dgm:presLayoutVars>
      </dgm:prSet>
      <dgm:spPr/>
    </dgm:pt>
    <dgm:pt modelId="{791C1710-DF02-4266-9B1C-56D846C497CD}" type="pres">
      <dgm:prSet presAssocID="{8C39A996-111B-48EA-802B-AC3CA0004229}" presName="titleText2" presStyleLbl="fgAcc1" presStyleIdx="1" presStyleCnt="6">
        <dgm:presLayoutVars>
          <dgm:chMax val="0"/>
          <dgm:chPref val="0"/>
        </dgm:presLayoutVars>
      </dgm:prSet>
      <dgm:spPr/>
    </dgm:pt>
    <dgm:pt modelId="{1D4667FA-E9B7-4C30-9726-9B558ABC5EE2}" type="pres">
      <dgm:prSet presAssocID="{8C39A996-111B-48EA-802B-AC3CA0004229}" presName="rootConnector" presStyleLbl="node3" presStyleIdx="0" presStyleCnt="0"/>
      <dgm:spPr/>
    </dgm:pt>
    <dgm:pt modelId="{29380523-FC27-45CB-91FC-DAF7D33ABA6B}" type="pres">
      <dgm:prSet presAssocID="{8C39A996-111B-48EA-802B-AC3CA0004229}" presName="hierChild4" presStyleCnt="0"/>
      <dgm:spPr/>
    </dgm:pt>
    <dgm:pt modelId="{88AC7785-417A-4148-97BF-76A41E236867}" type="pres">
      <dgm:prSet presAssocID="{8C39A996-111B-48EA-802B-AC3CA0004229}" presName="hierChild5" presStyleCnt="0"/>
      <dgm:spPr/>
    </dgm:pt>
    <dgm:pt modelId="{EDF5DCAC-2AD9-4048-9E37-E8635A507E8D}" type="pres">
      <dgm:prSet presAssocID="{85692346-2C72-463D-9DD2-03F37F5128CD}" presName="Name37" presStyleLbl="parChTrans1D3" presStyleIdx="1" presStyleCnt="4"/>
      <dgm:spPr/>
    </dgm:pt>
    <dgm:pt modelId="{96D72389-F940-4A29-8E6D-DCB377049B3F}" type="pres">
      <dgm:prSet presAssocID="{E4E60C04-5A5A-4A33-8887-6EFF0F51EE8A}" presName="hierRoot2" presStyleCnt="0">
        <dgm:presLayoutVars>
          <dgm:hierBranch val="init"/>
        </dgm:presLayoutVars>
      </dgm:prSet>
      <dgm:spPr/>
    </dgm:pt>
    <dgm:pt modelId="{582F6159-98BB-4A82-B6ED-119305D34FB0}" type="pres">
      <dgm:prSet presAssocID="{E4E60C04-5A5A-4A33-8887-6EFF0F51EE8A}" presName="rootComposite" presStyleCnt="0"/>
      <dgm:spPr/>
    </dgm:pt>
    <dgm:pt modelId="{9D565BF6-4AA3-4F7D-8177-4363F1C4E750}" type="pres">
      <dgm:prSet presAssocID="{E4E60C04-5A5A-4A33-8887-6EFF0F51EE8A}" presName="rootText" presStyleLbl="node1" presStyleIdx="2" presStyleCnt="6" custScaleX="52009">
        <dgm:presLayoutVars>
          <dgm:chMax/>
          <dgm:chPref val="3"/>
        </dgm:presLayoutVars>
      </dgm:prSet>
      <dgm:spPr/>
    </dgm:pt>
    <dgm:pt modelId="{A1C6BF2A-450C-435F-B831-8920BCCEF0F9}" type="pres">
      <dgm:prSet presAssocID="{E4E60C04-5A5A-4A33-8887-6EFF0F51EE8A}" presName="titleText2" presStyleLbl="fgAcc1" presStyleIdx="2" presStyleCnt="6">
        <dgm:presLayoutVars>
          <dgm:chMax val="0"/>
          <dgm:chPref val="0"/>
        </dgm:presLayoutVars>
      </dgm:prSet>
      <dgm:spPr/>
    </dgm:pt>
    <dgm:pt modelId="{899E1554-972F-4644-8E01-902B9F19C87F}" type="pres">
      <dgm:prSet presAssocID="{E4E60C04-5A5A-4A33-8887-6EFF0F51EE8A}" presName="rootConnector" presStyleLbl="node3" presStyleIdx="0" presStyleCnt="0"/>
      <dgm:spPr/>
    </dgm:pt>
    <dgm:pt modelId="{29B17C98-3827-460F-84FE-6572F5664C4E}" type="pres">
      <dgm:prSet presAssocID="{E4E60C04-5A5A-4A33-8887-6EFF0F51EE8A}" presName="hierChild4" presStyleCnt="0"/>
      <dgm:spPr/>
    </dgm:pt>
    <dgm:pt modelId="{8ECC3115-5469-4E4E-BAB8-13FD8D0053E2}" type="pres">
      <dgm:prSet presAssocID="{E4E60C04-5A5A-4A33-8887-6EFF0F51EE8A}" presName="hierChild5" presStyleCnt="0"/>
      <dgm:spPr/>
    </dgm:pt>
    <dgm:pt modelId="{A14F3F86-952C-4363-B510-27144A76C5A4}" type="pres">
      <dgm:prSet presAssocID="{0D0F9A14-FC05-4B6B-95CF-BFA0B881C920}" presName="hierChild5" presStyleCnt="0"/>
      <dgm:spPr/>
    </dgm:pt>
    <dgm:pt modelId="{16E0EAD9-31AB-4A37-A2E1-6147DC597292}" type="pres">
      <dgm:prSet presAssocID="{68BD4E50-CE01-4C73-9D2A-5229EFD7778D}" presName="Name37" presStyleLbl="parChTrans1D2" presStyleIdx="1" presStyleCnt="2"/>
      <dgm:spPr/>
    </dgm:pt>
    <dgm:pt modelId="{6DB99AA0-A4C2-4BF0-8979-37F8449E36DD}" type="pres">
      <dgm:prSet presAssocID="{85FA72C8-588E-479B-BF50-F173705E0B89}" presName="hierRoot2" presStyleCnt="0">
        <dgm:presLayoutVars>
          <dgm:hierBranch val="init"/>
        </dgm:presLayoutVars>
      </dgm:prSet>
      <dgm:spPr/>
    </dgm:pt>
    <dgm:pt modelId="{FFE01195-A2AE-46D3-B282-F0763CF65A7C}" type="pres">
      <dgm:prSet presAssocID="{85FA72C8-588E-479B-BF50-F173705E0B89}" presName="rootComposite" presStyleCnt="0"/>
      <dgm:spPr/>
    </dgm:pt>
    <dgm:pt modelId="{73693387-E40C-4B08-B8AC-F19315EC9007}" type="pres">
      <dgm:prSet presAssocID="{85FA72C8-588E-479B-BF50-F173705E0B89}" presName="rootText" presStyleLbl="node1" presStyleIdx="3" presStyleCnt="6" custScaleX="52009">
        <dgm:presLayoutVars>
          <dgm:chMax/>
          <dgm:chPref val="3"/>
        </dgm:presLayoutVars>
      </dgm:prSet>
      <dgm:spPr/>
    </dgm:pt>
    <dgm:pt modelId="{7FA55A28-F256-46BF-87A8-3CB79409B371}" type="pres">
      <dgm:prSet presAssocID="{85FA72C8-588E-479B-BF50-F173705E0B89}" presName="titleText2" presStyleLbl="fgAcc1" presStyleIdx="3" presStyleCnt="6">
        <dgm:presLayoutVars>
          <dgm:chMax val="0"/>
          <dgm:chPref val="0"/>
        </dgm:presLayoutVars>
      </dgm:prSet>
      <dgm:spPr/>
    </dgm:pt>
    <dgm:pt modelId="{0F3733B2-18C9-4D6A-9A17-B6405D83170C}" type="pres">
      <dgm:prSet presAssocID="{85FA72C8-588E-479B-BF50-F173705E0B89}" presName="rootConnector" presStyleLbl="node2" presStyleIdx="0" presStyleCnt="0"/>
      <dgm:spPr/>
    </dgm:pt>
    <dgm:pt modelId="{0C76271C-8467-4DC4-9471-5860F9DA000E}" type="pres">
      <dgm:prSet presAssocID="{85FA72C8-588E-479B-BF50-F173705E0B89}" presName="hierChild4" presStyleCnt="0"/>
      <dgm:spPr/>
    </dgm:pt>
    <dgm:pt modelId="{B76CB1FE-3F8F-49E7-89C5-91A72D2C6D01}" type="pres">
      <dgm:prSet presAssocID="{BC6E674A-99DA-419B-B7B1-783557353CE2}" presName="Name37" presStyleLbl="parChTrans1D3" presStyleIdx="2" presStyleCnt="4"/>
      <dgm:spPr/>
    </dgm:pt>
    <dgm:pt modelId="{D5ED8B23-5662-4AB8-AC4F-9BA822535BCE}" type="pres">
      <dgm:prSet presAssocID="{97260855-1905-43BF-A0FB-623E5F9339DB}" presName="hierRoot2" presStyleCnt="0">
        <dgm:presLayoutVars>
          <dgm:hierBranch val="init"/>
        </dgm:presLayoutVars>
      </dgm:prSet>
      <dgm:spPr/>
    </dgm:pt>
    <dgm:pt modelId="{0C79F8C1-8AA9-40CE-8654-FAD1BF9F219C}" type="pres">
      <dgm:prSet presAssocID="{97260855-1905-43BF-A0FB-623E5F9339DB}" presName="rootComposite" presStyleCnt="0"/>
      <dgm:spPr/>
    </dgm:pt>
    <dgm:pt modelId="{F89C7891-4BE4-4669-A7C0-7D11F02D9221}" type="pres">
      <dgm:prSet presAssocID="{97260855-1905-43BF-A0FB-623E5F9339DB}" presName="rootText" presStyleLbl="node1" presStyleIdx="4" presStyleCnt="6" custScaleX="52009">
        <dgm:presLayoutVars>
          <dgm:chMax/>
          <dgm:chPref val="3"/>
        </dgm:presLayoutVars>
      </dgm:prSet>
      <dgm:spPr/>
    </dgm:pt>
    <dgm:pt modelId="{74C45760-C183-46D5-8F24-E84687202DEA}" type="pres">
      <dgm:prSet presAssocID="{97260855-1905-43BF-A0FB-623E5F9339DB}" presName="titleText2" presStyleLbl="fgAcc1" presStyleIdx="4" presStyleCnt="6">
        <dgm:presLayoutVars>
          <dgm:chMax val="0"/>
          <dgm:chPref val="0"/>
        </dgm:presLayoutVars>
      </dgm:prSet>
      <dgm:spPr/>
    </dgm:pt>
    <dgm:pt modelId="{F4315728-7C6D-4788-8074-675830999D18}" type="pres">
      <dgm:prSet presAssocID="{97260855-1905-43BF-A0FB-623E5F9339DB}" presName="rootConnector" presStyleLbl="node3" presStyleIdx="0" presStyleCnt="0"/>
      <dgm:spPr/>
    </dgm:pt>
    <dgm:pt modelId="{877A0E7C-6169-4CB8-9C81-F56586E0EBE5}" type="pres">
      <dgm:prSet presAssocID="{97260855-1905-43BF-A0FB-623E5F9339DB}" presName="hierChild4" presStyleCnt="0"/>
      <dgm:spPr/>
    </dgm:pt>
    <dgm:pt modelId="{6425E060-996F-4527-B8F2-50782E39BB2C}" type="pres">
      <dgm:prSet presAssocID="{97260855-1905-43BF-A0FB-623E5F9339DB}" presName="hierChild5" presStyleCnt="0"/>
      <dgm:spPr/>
    </dgm:pt>
    <dgm:pt modelId="{42DC1B05-6EBF-4DFF-BB40-80353DA28831}" type="pres">
      <dgm:prSet presAssocID="{AFF20AEC-DDCE-4354-B311-D50A2B61E5B4}" presName="Name37" presStyleLbl="parChTrans1D3" presStyleIdx="3" presStyleCnt="4"/>
      <dgm:spPr/>
    </dgm:pt>
    <dgm:pt modelId="{5F378D2A-D8F7-4C33-9955-AB6582A2CBD4}" type="pres">
      <dgm:prSet presAssocID="{CDE337EA-82F5-4A80-AF5B-32FFAF51995B}" presName="hierRoot2" presStyleCnt="0">
        <dgm:presLayoutVars>
          <dgm:hierBranch val="init"/>
        </dgm:presLayoutVars>
      </dgm:prSet>
      <dgm:spPr/>
    </dgm:pt>
    <dgm:pt modelId="{E5573622-0C93-4752-9D44-2B403B23F215}" type="pres">
      <dgm:prSet presAssocID="{CDE337EA-82F5-4A80-AF5B-32FFAF51995B}" presName="rootComposite" presStyleCnt="0"/>
      <dgm:spPr/>
    </dgm:pt>
    <dgm:pt modelId="{BE354AB0-AB95-47C8-A9AB-1216490C1636}" type="pres">
      <dgm:prSet presAssocID="{CDE337EA-82F5-4A80-AF5B-32FFAF51995B}" presName="rootText" presStyleLbl="node1" presStyleIdx="5" presStyleCnt="6" custScaleX="52009">
        <dgm:presLayoutVars>
          <dgm:chMax/>
          <dgm:chPref val="3"/>
        </dgm:presLayoutVars>
      </dgm:prSet>
      <dgm:spPr/>
    </dgm:pt>
    <dgm:pt modelId="{9CE0C79B-0B91-4FF0-B8BE-143A924ED0E6}" type="pres">
      <dgm:prSet presAssocID="{CDE337EA-82F5-4A80-AF5B-32FFAF51995B}" presName="titleText2" presStyleLbl="fgAcc1" presStyleIdx="5" presStyleCnt="6">
        <dgm:presLayoutVars>
          <dgm:chMax val="0"/>
          <dgm:chPref val="0"/>
        </dgm:presLayoutVars>
      </dgm:prSet>
      <dgm:spPr/>
    </dgm:pt>
    <dgm:pt modelId="{A75FCB25-BE02-46EC-9FD6-EF3939E987AF}" type="pres">
      <dgm:prSet presAssocID="{CDE337EA-82F5-4A80-AF5B-32FFAF51995B}" presName="rootConnector" presStyleLbl="node3" presStyleIdx="0" presStyleCnt="0"/>
      <dgm:spPr/>
    </dgm:pt>
    <dgm:pt modelId="{5D6F0E9E-EE64-47AD-97BB-765C99CF645C}" type="pres">
      <dgm:prSet presAssocID="{CDE337EA-82F5-4A80-AF5B-32FFAF51995B}" presName="hierChild4" presStyleCnt="0"/>
      <dgm:spPr/>
    </dgm:pt>
    <dgm:pt modelId="{A9D8FA86-0187-47AF-8832-94511D847261}" type="pres">
      <dgm:prSet presAssocID="{CDE337EA-82F5-4A80-AF5B-32FFAF51995B}" presName="hierChild5" presStyleCnt="0"/>
      <dgm:spPr/>
    </dgm:pt>
    <dgm:pt modelId="{9F12A729-287C-490C-91EA-E2DDD37F9229}" type="pres">
      <dgm:prSet presAssocID="{85FA72C8-588E-479B-BF50-F173705E0B89}" presName="hierChild5" presStyleCnt="0"/>
      <dgm:spPr/>
    </dgm:pt>
    <dgm:pt modelId="{03A48C6A-C836-4343-ADDE-A027D9C768BC}" type="pres">
      <dgm:prSet presAssocID="{B1B89138-90AF-49D9-BA3D-670996AB509A}" presName="hierChild3" presStyleCnt="0"/>
      <dgm:spPr/>
    </dgm:pt>
  </dgm:ptLst>
  <dgm:cxnLst>
    <dgm:cxn modelId="{45C7E209-C2F7-4E75-B18D-7C7A2A771940}" type="presOf" srcId="{0D0F9A14-FC05-4B6B-95CF-BFA0B881C920}" destId="{B5B9BA01-A79E-4B04-9780-DAC9C549D2B5}" srcOrd="1" destOrd="0" presId="urn:microsoft.com/office/officeart/2008/layout/NameandTitleOrganizationalChart"/>
    <dgm:cxn modelId="{1214980A-CA4D-417F-859C-6E83BB315696}" type="presOf" srcId="{85FA72C8-588E-479B-BF50-F173705E0B89}" destId="{0F3733B2-18C9-4D6A-9A17-B6405D83170C}" srcOrd="1" destOrd="0" presId="urn:microsoft.com/office/officeart/2008/layout/NameandTitleOrganizationalChart"/>
    <dgm:cxn modelId="{F2FC5A1A-EAFA-4F00-B954-0D1238B13CED}" type="presOf" srcId="{1DD58A12-2585-49B8-A568-FF43FE599323}" destId="{41CC9CF6-4A83-4E3B-A699-6C98FB370227}" srcOrd="0" destOrd="0" presId="urn:microsoft.com/office/officeart/2008/layout/NameandTitleOrganizationalChart"/>
    <dgm:cxn modelId="{C3943F1C-D651-447E-8302-54BCAC60607D}" srcId="{0D0F9A14-FC05-4B6B-95CF-BFA0B881C920}" destId="{8C39A996-111B-48EA-802B-AC3CA0004229}" srcOrd="0" destOrd="0" parTransId="{314DFC10-529D-40C2-A0FB-3B899830C7A8}" sibTransId="{E68C43D5-830A-4B5E-BFC0-8B1454C5A591}"/>
    <dgm:cxn modelId="{40CEA21C-199C-4E4B-88E6-74B63D1518C4}" srcId="{B1B89138-90AF-49D9-BA3D-670996AB509A}" destId="{0D0F9A14-FC05-4B6B-95CF-BFA0B881C920}" srcOrd="0" destOrd="0" parTransId="{1DD58A12-2585-49B8-A568-FF43FE599323}" sibTransId="{46298B31-961F-4AB3-8211-F61962AE5B65}"/>
    <dgm:cxn modelId="{22C1BE23-9245-4F3D-9DB7-FA6B5A316F3D}" type="presOf" srcId="{4D767DC3-6B86-4DDF-AA98-D560F592B6B1}" destId="{7FA55A28-F256-46BF-87A8-3CB79409B371}" srcOrd="0" destOrd="0" presId="urn:microsoft.com/office/officeart/2008/layout/NameandTitleOrganizationalChart"/>
    <dgm:cxn modelId="{3BE10E24-12C6-4A9C-9CA5-1E2F7553824E}" type="presOf" srcId="{8C39A996-111B-48EA-802B-AC3CA0004229}" destId="{0DCEAB1E-C98C-4C51-BB3E-F70D1D49CDB1}" srcOrd="0" destOrd="0" presId="urn:microsoft.com/office/officeart/2008/layout/NameandTitleOrganizationalChart"/>
    <dgm:cxn modelId="{FAC7545F-76E4-4DC4-99D0-06D2184DCA35}" srcId="{0D0F9A14-FC05-4B6B-95CF-BFA0B881C920}" destId="{E4E60C04-5A5A-4A33-8887-6EFF0F51EE8A}" srcOrd="1" destOrd="0" parTransId="{85692346-2C72-463D-9DD2-03F37F5128CD}" sibTransId="{15307326-44DF-4960-9F6C-37792BDDB73B}"/>
    <dgm:cxn modelId="{99C8F967-3772-4E6F-BB85-0DA8D162B9C0}" type="presOf" srcId="{15307326-44DF-4960-9F6C-37792BDDB73B}" destId="{A1C6BF2A-450C-435F-B831-8920BCCEF0F9}" srcOrd="0" destOrd="0" presId="urn:microsoft.com/office/officeart/2008/layout/NameandTitleOrganizationalChart"/>
    <dgm:cxn modelId="{B5935A6E-EAAE-4417-86CB-FC1F6905F944}" type="presOf" srcId="{CDE337EA-82F5-4A80-AF5B-32FFAF51995B}" destId="{A75FCB25-BE02-46EC-9FD6-EF3939E987AF}" srcOrd="1" destOrd="0" presId="urn:microsoft.com/office/officeart/2008/layout/NameandTitleOrganizationalChart"/>
    <dgm:cxn modelId="{97EBA452-A0CF-4ACB-A5F4-BBAA3858ACE3}" srcId="{85A429EC-20F5-4049-98D4-AE369D59E0C8}" destId="{B1B89138-90AF-49D9-BA3D-670996AB509A}" srcOrd="0" destOrd="0" parTransId="{A05C81B3-11C6-4B9B-A07F-87A05571A00F}" sibTransId="{86F34254-13C6-4B76-9B66-3CF1F24EB42E}"/>
    <dgm:cxn modelId="{9BE67953-E890-44AB-B6E7-50FC2A4A9CCF}" type="presOf" srcId="{E4E60C04-5A5A-4A33-8887-6EFF0F51EE8A}" destId="{9D565BF6-4AA3-4F7D-8177-4363F1C4E750}" srcOrd="0" destOrd="0" presId="urn:microsoft.com/office/officeart/2008/layout/NameandTitleOrganizationalChart"/>
    <dgm:cxn modelId="{43F4CD7C-353B-4E80-AA74-F70C06F3FAE7}" type="presOf" srcId="{97260855-1905-43BF-A0FB-623E5F9339DB}" destId="{F89C7891-4BE4-4669-A7C0-7D11F02D9221}" srcOrd="0" destOrd="0" presId="urn:microsoft.com/office/officeart/2008/layout/NameandTitleOrganizationalChart"/>
    <dgm:cxn modelId="{4D1FA97E-7A54-4BB2-B1C2-7E6A183F587B}" type="presOf" srcId="{BC6E674A-99DA-419B-B7B1-783557353CE2}" destId="{B76CB1FE-3F8F-49E7-89C5-91A72D2C6D01}" srcOrd="0" destOrd="0" presId="urn:microsoft.com/office/officeart/2008/layout/NameandTitleOrganizationalChart"/>
    <dgm:cxn modelId="{0AFA9382-8F85-470B-9FFB-62277325F266}" type="presOf" srcId="{E68C43D5-830A-4B5E-BFC0-8B1454C5A591}" destId="{791C1710-DF02-4266-9B1C-56D846C497CD}" srcOrd="0" destOrd="0" presId="urn:microsoft.com/office/officeart/2008/layout/NameandTitleOrganizationalChart"/>
    <dgm:cxn modelId="{38E1A085-1155-4915-8EE1-BB990C9EE656}" type="presOf" srcId="{D18AE2F2-CB9B-42C0-BCB4-37CB7EDBA73B}" destId="{9CE0C79B-0B91-4FF0-B8BE-143A924ED0E6}" srcOrd="0" destOrd="0" presId="urn:microsoft.com/office/officeart/2008/layout/NameandTitleOrganizationalChart"/>
    <dgm:cxn modelId="{1DE22897-8667-43CC-9E4A-A2A458484F8F}" type="presOf" srcId="{85692346-2C72-463D-9DD2-03F37F5128CD}" destId="{EDF5DCAC-2AD9-4048-9E37-E8635A507E8D}" srcOrd="0" destOrd="0" presId="urn:microsoft.com/office/officeart/2008/layout/NameandTitleOrganizationalChart"/>
    <dgm:cxn modelId="{E0C30A99-C568-4C50-9977-C4C4554ED75C}" type="presOf" srcId="{AFF20AEC-DDCE-4354-B311-D50A2B61E5B4}" destId="{42DC1B05-6EBF-4DFF-BB40-80353DA28831}" srcOrd="0" destOrd="0" presId="urn:microsoft.com/office/officeart/2008/layout/NameandTitleOrganizationalChart"/>
    <dgm:cxn modelId="{BB1A749B-B551-4C2A-AFC0-7DD20DFF8DE0}" type="presOf" srcId="{85A429EC-20F5-4049-98D4-AE369D59E0C8}" destId="{2C53D42F-FF27-4FD7-947F-C0DAB18D6037}" srcOrd="0" destOrd="0" presId="urn:microsoft.com/office/officeart/2008/layout/NameandTitleOrganizationalChart"/>
    <dgm:cxn modelId="{8DF365A5-0194-4F62-AC07-ED3A2D3A21D1}" type="presOf" srcId="{8F9D4E9D-F857-4C87-AED3-2E6444227502}" destId="{74C45760-C183-46D5-8F24-E84687202DEA}" srcOrd="0" destOrd="0" presId="urn:microsoft.com/office/officeart/2008/layout/NameandTitleOrganizationalChart"/>
    <dgm:cxn modelId="{D63CF3B0-9BD4-45BE-BB71-69AF4801A58D}" type="presOf" srcId="{68BD4E50-CE01-4C73-9D2A-5229EFD7778D}" destId="{16E0EAD9-31AB-4A37-A2E1-6147DC597292}" srcOrd="0" destOrd="0" presId="urn:microsoft.com/office/officeart/2008/layout/NameandTitleOrganizationalChart"/>
    <dgm:cxn modelId="{BE62A7BC-C242-42F3-8E94-D6DB32A0AE6D}" type="presOf" srcId="{CDE337EA-82F5-4A80-AF5B-32FFAF51995B}" destId="{BE354AB0-AB95-47C8-A9AB-1216490C1636}" srcOrd="0" destOrd="0" presId="urn:microsoft.com/office/officeart/2008/layout/NameandTitleOrganizationalChart"/>
    <dgm:cxn modelId="{24EDB3C0-D397-4E03-BCD9-F7FCDB3B1E1F}" type="presOf" srcId="{314DFC10-529D-40C2-A0FB-3B899830C7A8}" destId="{88518492-45A0-4DCE-A732-F0FFC42DF289}" srcOrd="0" destOrd="0" presId="urn:microsoft.com/office/officeart/2008/layout/NameandTitleOrganizationalChart"/>
    <dgm:cxn modelId="{8B0334C4-714F-40ED-8063-AFF8330908AA}" type="presOf" srcId="{97260855-1905-43BF-A0FB-623E5F9339DB}" destId="{F4315728-7C6D-4788-8074-675830999D18}" srcOrd="1" destOrd="0" presId="urn:microsoft.com/office/officeart/2008/layout/NameandTitleOrganizationalChart"/>
    <dgm:cxn modelId="{B202C9C6-8935-49B9-9E64-8D67761696E0}" srcId="{85FA72C8-588E-479B-BF50-F173705E0B89}" destId="{97260855-1905-43BF-A0FB-623E5F9339DB}" srcOrd="0" destOrd="0" parTransId="{BC6E674A-99DA-419B-B7B1-783557353CE2}" sibTransId="{8F9D4E9D-F857-4C87-AED3-2E6444227502}"/>
    <dgm:cxn modelId="{16AA91CE-7D53-4041-A6C4-B4636830C851}" type="presOf" srcId="{B1B89138-90AF-49D9-BA3D-670996AB509A}" destId="{1C53BE71-770B-40D1-9022-BDE961FA7C3C}" srcOrd="0" destOrd="0" presId="urn:microsoft.com/office/officeart/2008/layout/NameandTitleOrganizationalChart"/>
    <dgm:cxn modelId="{DE2545D1-4F4C-40DF-8781-F4013CA07533}" type="presOf" srcId="{E4E60C04-5A5A-4A33-8887-6EFF0F51EE8A}" destId="{899E1554-972F-4644-8E01-902B9F19C87F}" srcOrd="1" destOrd="0" presId="urn:microsoft.com/office/officeart/2008/layout/NameandTitleOrganizationalChart"/>
    <dgm:cxn modelId="{F6B513D6-F70E-4430-9084-F24B7D3992B0}" srcId="{85FA72C8-588E-479B-BF50-F173705E0B89}" destId="{CDE337EA-82F5-4A80-AF5B-32FFAF51995B}" srcOrd="1" destOrd="0" parTransId="{AFF20AEC-DDCE-4354-B311-D50A2B61E5B4}" sibTransId="{D18AE2F2-CB9B-42C0-BCB4-37CB7EDBA73B}"/>
    <dgm:cxn modelId="{7C8453D9-90B6-463B-8B99-2D64CEEB40FB}" type="presOf" srcId="{46298B31-961F-4AB3-8211-F61962AE5B65}" destId="{0C3B42DF-8BC3-4B05-A6EB-253FB92C2370}" srcOrd="0" destOrd="0" presId="urn:microsoft.com/office/officeart/2008/layout/NameandTitleOrganizationalChart"/>
    <dgm:cxn modelId="{A8C83FDA-0AE1-4284-AD8A-65B0CE8B7748}" type="presOf" srcId="{86F34254-13C6-4B76-9B66-3CF1F24EB42E}" destId="{C9BA47DD-3E54-42AF-955E-BD0364070790}" srcOrd="0" destOrd="0" presId="urn:microsoft.com/office/officeart/2008/layout/NameandTitleOrganizationalChart"/>
    <dgm:cxn modelId="{190BB5DB-BA46-437F-8268-8A41AEAAA117}" type="presOf" srcId="{0D0F9A14-FC05-4B6B-95CF-BFA0B881C920}" destId="{B8792102-2A3A-4025-ADC2-FCD9CC4B529E}" srcOrd="0" destOrd="0" presId="urn:microsoft.com/office/officeart/2008/layout/NameandTitleOrganizationalChart"/>
    <dgm:cxn modelId="{4672B9E9-9B8A-4BDC-A1DA-83F0426622E8}" srcId="{B1B89138-90AF-49D9-BA3D-670996AB509A}" destId="{85FA72C8-588E-479B-BF50-F173705E0B89}" srcOrd="1" destOrd="0" parTransId="{68BD4E50-CE01-4C73-9D2A-5229EFD7778D}" sibTransId="{4D767DC3-6B86-4DDF-AA98-D560F592B6B1}"/>
    <dgm:cxn modelId="{7AB151FA-D945-4AA9-B917-4DBE4BCBBF4A}" type="presOf" srcId="{85FA72C8-588E-479B-BF50-F173705E0B89}" destId="{73693387-E40C-4B08-B8AC-F19315EC9007}" srcOrd="0" destOrd="0" presId="urn:microsoft.com/office/officeart/2008/layout/NameandTitleOrganizationalChart"/>
    <dgm:cxn modelId="{FDA1B7FB-5FE3-4B19-84DB-A8F2DBB724D2}" type="presOf" srcId="{B1B89138-90AF-49D9-BA3D-670996AB509A}" destId="{7E908997-15EF-47EA-9F19-19D713B9E097}" srcOrd="1" destOrd="0" presId="urn:microsoft.com/office/officeart/2008/layout/NameandTitleOrganizationalChart"/>
    <dgm:cxn modelId="{1B1D9FFC-709D-4873-8B19-01EF728B953A}" type="presOf" srcId="{8C39A996-111B-48EA-802B-AC3CA0004229}" destId="{1D4667FA-E9B7-4C30-9726-9B558ABC5EE2}" srcOrd="1" destOrd="0" presId="urn:microsoft.com/office/officeart/2008/layout/NameandTitleOrganizationalChart"/>
    <dgm:cxn modelId="{CFA3462C-265B-4519-B2ED-B1DF6570D2B5}" type="presParOf" srcId="{2C53D42F-FF27-4FD7-947F-C0DAB18D6037}" destId="{01F21D63-85FC-46B5-9685-F06F1355DF00}" srcOrd="0" destOrd="0" presId="urn:microsoft.com/office/officeart/2008/layout/NameandTitleOrganizationalChart"/>
    <dgm:cxn modelId="{03DA72FA-4D69-4622-BCA7-89286B220A75}" type="presParOf" srcId="{01F21D63-85FC-46B5-9685-F06F1355DF00}" destId="{A3435713-18C1-4B34-973F-970ACEBB0423}" srcOrd="0" destOrd="0" presId="urn:microsoft.com/office/officeart/2008/layout/NameandTitleOrganizationalChart"/>
    <dgm:cxn modelId="{DAA0E0F3-F499-4561-A917-89CB1B250CEC}" type="presParOf" srcId="{A3435713-18C1-4B34-973F-970ACEBB0423}" destId="{1C53BE71-770B-40D1-9022-BDE961FA7C3C}" srcOrd="0" destOrd="0" presId="urn:microsoft.com/office/officeart/2008/layout/NameandTitleOrganizationalChart"/>
    <dgm:cxn modelId="{52DDD87D-2228-4A9D-9F1F-111CC9E3425C}" type="presParOf" srcId="{A3435713-18C1-4B34-973F-970ACEBB0423}" destId="{C9BA47DD-3E54-42AF-955E-BD0364070790}" srcOrd="1" destOrd="0" presId="urn:microsoft.com/office/officeart/2008/layout/NameandTitleOrganizationalChart"/>
    <dgm:cxn modelId="{B5402DFE-0F8E-44D5-87AA-C5E88D5B1634}" type="presParOf" srcId="{A3435713-18C1-4B34-973F-970ACEBB0423}" destId="{7E908997-15EF-47EA-9F19-19D713B9E097}" srcOrd="2" destOrd="0" presId="urn:microsoft.com/office/officeart/2008/layout/NameandTitleOrganizationalChart"/>
    <dgm:cxn modelId="{4DF58565-DD58-4E7D-B2AE-D21734499474}" type="presParOf" srcId="{01F21D63-85FC-46B5-9685-F06F1355DF00}" destId="{7E8866D2-80D3-42EE-87C2-759DD1E5A6B4}" srcOrd="1" destOrd="0" presId="urn:microsoft.com/office/officeart/2008/layout/NameandTitleOrganizationalChart"/>
    <dgm:cxn modelId="{E08C4FE8-DCDA-47B5-A4A4-BA4ABEB89E65}" type="presParOf" srcId="{7E8866D2-80D3-42EE-87C2-759DD1E5A6B4}" destId="{41CC9CF6-4A83-4E3B-A699-6C98FB370227}" srcOrd="0" destOrd="0" presId="urn:microsoft.com/office/officeart/2008/layout/NameandTitleOrganizationalChart"/>
    <dgm:cxn modelId="{FEC6E675-21AD-4597-806D-48B1E6C650E1}" type="presParOf" srcId="{7E8866D2-80D3-42EE-87C2-759DD1E5A6B4}" destId="{B01D5477-4516-4EE7-9430-C0B9F458E7F7}" srcOrd="1" destOrd="0" presId="urn:microsoft.com/office/officeart/2008/layout/NameandTitleOrganizationalChart"/>
    <dgm:cxn modelId="{716F8D8A-243F-446A-BEBA-98663AB4AEDF}" type="presParOf" srcId="{B01D5477-4516-4EE7-9430-C0B9F458E7F7}" destId="{91CE31BF-048B-45AC-AFEB-25F908F74766}" srcOrd="0" destOrd="0" presId="urn:microsoft.com/office/officeart/2008/layout/NameandTitleOrganizationalChart"/>
    <dgm:cxn modelId="{E791D4C5-6F52-4C20-8879-D5D26D825B10}" type="presParOf" srcId="{91CE31BF-048B-45AC-AFEB-25F908F74766}" destId="{B8792102-2A3A-4025-ADC2-FCD9CC4B529E}" srcOrd="0" destOrd="0" presId="urn:microsoft.com/office/officeart/2008/layout/NameandTitleOrganizationalChart"/>
    <dgm:cxn modelId="{F5984360-9DB5-4822-8F81-3018F54A3F5B}" type="presParOf" srcId="{91CE31BF-048B-45AC-AFEB-25F908F74766}" destId="{0C3B42DF-8BC3-4B05-A6EB-253FB92C2370}" srcOrd="1" destOrd="0" presId="urn:microsoft.com/office/officeart/2008/layout/NameandTitleOrganizationalChart"/>
    <dgm:cxn modelId="{38B38290-BD07-4B19-9942-6B0D7FDA2DAF}" type="presParOf" srcId="{91CE31BF-048B-45AC-AFEB-25F908F74766}" destId="{B5B9BA01-A79E-4B04-9780-DAC9C549D2B5}" srcOrd="2" destOrd="0" presId="urn:microsoft.com/office/officeart/2008/layout/NameandTitleOrganizationalChart"/>
    <dgm:cxn modelId="{189D3468-534F-454E-9D37-EA8D0C9455AE}" type="presParOf" srcId="{B01D5477-4516-4EE7-9430-C0B9F458E7F7}" destId="{5E9D6C38-F7D5-45B6-9E7A-A9C3D4E99608}" srcOrd="1" destOrd="0" presId="urn:microsoft.com/office/officeart/2008/layout/NameandTitleOrganizationalChart"/>
    <dgm:cxn modelId="{36A41E9C-21BC-48D7-BD19-353A9D5AF752}" type="presParOf" srcId="{5E9D6C38-F7D5-45B6-9E7A-A9C3D4E99608}" destId="{88518492-45A0-4DCE-A732-F0FFC42DF289}" srcOrd="0" destOrd="0" presId="urn:microsoft.com/office/officeart/2008/layout/NameandTitleOrganizationalChart"/>
    <dgm:cxn modelId="{A7DE8898-B97F-4C36-9AB4-103CE1C68F81}" type="presParOf" srcId="{5E9D6C38-F7D5-45B6-9E7A-A9C3D4E99608}" destId="{3E9DF1E3-FD21-457E-8EC9-4E59B961F4FC}" srcOrd="1" destOrd="0" presId="urn:microsoft.com/office/officeart/2008/layout/NameandTitleOrganizationalChart"/>
    <dgm:cxn modelId="{2D55A194-FBBD-423B-A7E2-8D9D9AA1F4FF}" type="presParOf" srcId="{3E9DF1E3-FD21-457E-8EC9-4E59B961F4FC}" destId="{1424FE5A-7572-49CA-9A2D-9CC2F7BA8E6A}" srcOrd="0" destOrd="0" presId="urn:microsoft.com/office/officeart/2008/layout/NameandTitleOrganizationalChart"/>
    <dgm:cxn modelId="{D18A733A-5FD2-47F8-B6F9-EDB6C84A1CEB}" type="presParOf" srcId="{1424FE5A-7572-49CA-9A2D-9CC2F7BA8E6A}" destId="{0DCEAB1E-C98C-4C51-BB3E-F70D1D49CDB1}" srcOrd="0" destOrd="0" presId="urn:microsoft.com/office/officeart/2008/layout/NameandTitleOrganizationalChart"/>
    <dgm:cxn modelId="{C3A0E4F8-5FE0-4798-AC87-6631EDBF1197}" type="presParOf" srcId="{1424FE5A-7572-49CA-9A2D-9CC2F7BA8E6A}" destId="{791C1710-DF02-4266-9B1C-56D846C497CD}" srcOrd="1" destOrd="0" presId="urn:microsoft.com/office/officeart/2008/layout/NameandTitleOrganizationalChart"/>
    <dgm:cxn modelId="{11DE779A-6DD7-4708-B749-C073E18E8841}" type="presParOf" srcId="{1424FE5A-7572-49CA-9A2D-9CC2F7BA8E6A}" destId="{1D4667FA-E9B7-4C30-9726-9B558ABC5EE2}" srcOrd="2" destOrd="0" presId="urn:microsoft.com/office/officeart/2008/layout/NameandTitleOrganizationalChart"/>
    <dgm:cxn modelId="{E4ACCF18-3321-4F08-ABC5-7FA92E9D946E}" type="presParOf" srcId="{3E9DF1E3-FD21-457E-8EC9-4E59B961F4FC}" destId="{29380523-FC27-45CB-91FC-DAF7D33ABA6B}" srcOrd="1" destOrd="0" presId="urn:microsoft.com/office/officeart/2008/layout/NameandTitleOrganizationalChart"/>
    <dgm:cxn modelId="{51762361-3706-4E59-9FA2-B3124EF50AEB}" type="presParOf" srcId="{3E9DF1E3-FD21-457E-8EC9-4E59B961F4FC}" destId="{88AC7785-417A-4148-97BF-76A41E236867}" srcOrd="2" destOrd="0" presId="urn:microsoft.com/office/officeart/2008/layout/NameandTitleOrganizationalChart"/>
    <dgm:cxn modelId="{0AC76335-2418-4B52-8032-F502322C5675}" type="presParOf" srcId="{5E9D6C38-F7D5-45B6-9E7A-A9C3D4E99608}" destId="{EDF5DCAC-2AD9-4048-9E37-E8635A507E8D}" srcOrd="2" destOrd="0" presId="urn:microsoft.com/office/officeart/2008/layout/NameandTitleOrganizationalChart"/>
    <dgm:cxn modelId="{E95B6126-8F02-45E8-9821-76F42D7957EA}" type="presParOf" srcId="{5E9D6C38-F7D5-45B6-9E7A-A9C3D4E99608}" destId="{96D72389-F940-4A29-8E6D-DCB377049B3F}" srcOrd="3" destOrd="0" presId="urn:microsoft.com/office/officeart/2008/layout/NameandTitleOrganizationalChart"/>
    <dgm:cxn modelId="{9F532C9C-4708-40D1-B700-505E853F5715}" type="presParOf" srcId="{96D72389-F940-4A29-8E6D-DCB377049B3F}" destId="{582F6159-98BB-4A82-B6ED-119305D34FB0}" srcOrd="0" destOrd="0" presId="urn:microsoft.com/office/officeart/2008/layout/NameandTitleOrganizationalChart"/>
    <dgm:cxn modelId="{5272A97B-4A7D-443B-83C8-F3E58D916427}" type="presParOf" srcId="{582F6159-98BB-4A82-B6ED-119305D34FB0}" destId="{9D565BF6-4AA3-4F7D-8177-4363F1C4E750}" srcOrd="0" destOrd="0" presId="urn:microsoft.com/office/officeart/2008/layout/NameandTitleOrganizationalChart"/>
    <dgm:cxn modelId="{BDF745CB-147A-4A1A-ACD8-93A44409E8E6}" type="presParOf" srcId="{582F6159-98BB-4A82-B6ED-119305D34FB0}" destId="{A1C6BF2A-450C-435F-B831-8920BCCEF0F9}" srcOrd="1" destOrd="0" presId="urn:microsoft.com/office/officeart/2008/layout/NameandTitleOrganizationalChart"/>
    <dgm:cxn modelId="{E0AEC64F-2F24-472E-BDED-00F381461026}" type="presParOf" srcId="{582F6159-98BB-4A82-B6ED-119305D34FB0}" destId="{899E1554-972F-4644-8E01-902B9F19C87F}" srcOrd="2" destOrd="0" presId="urn:microsoft.com/office/officeart/2008/layout/NameandTitleOrganizationalChart"/>
    <dgm:cxn modelId="{7B836C61-1924-40BB-8013-A03BA8C0D83C}" type="presParOf" srcId="{96D72389-F940-4A29-8E6D-DCB377049B3F}" destId="{29B17C98-3827-460F-84FE-6572F5664C4E}" srcOrd="1" destOrd="0" presId="urn:microsoft.com/office/officeart/2008/layout/NameandTitleOrganizationalChart"/>
    <dgm:cxn modelId="{74051BC9-89C3-4170-AC34-F1309D829036}" type="presParOf" srcId="{96D72389-F940-4A29-8E6D-DCB377049B3F}" destId="{8ECC3115-5469-4E4E-BAB8-13FD8D0053E2}" srcOrd="2" destOrd="0" presId="urn:microsoft.com/office/officeart/2008/layout/NameandTitleOrganizationalChart"/>
    <dgm:cxn modelId="{54F5C4F1-EFDC-4D21-B9C9-D05473FD5BFD}" type="presParOf" srcId="{B01D5477-4516-4EE7-9430-C0B9F458E7F7}" destId="{A14F3F86-952C-4363-B510-27144A76C5A4}" srcOrd="2" destOrd="0" presId="urn:microsoft.com/office/officeart/2008/layout/NameandTitleOrganizationalChart"/>
    <dgm:cxn modelId="{3CF56B0A-8CB6-4B7F-A82B-76A125A39803}" type="presParOf" srcId="{7E8866D2-80D3-42EE-87C2-759DD1E5A6B4}" destId="{16E0EAD9-31AB-4A37-A2E1-6147DC597292}" srcOrd="2" destOrd="0" presId="urn:microsoft.com/office/officeart/2008/layout/NameandTitleOrganizationalChart"/>
    <dgm:cxn modelId="{4BDFA1CA-8C2D-403B-9399-A46CFD2D6CAF}" type="presParOf" srcId="{7E8866D2-80D3-42EE-87C2-759DD1E5A6B4}" destId="{6DB99AA0-A4C2-4BF0-8979-37F8449E36DD}" srcOrd="3" destOrd="0" presId="urn:microsoft.com/office/officeart/2008/layout/NameandTitleOrganizationalChart"/>
    <dgm:cxn modelId="{381A4C93-98DE-4739-8D93-16F973E2A539}" type="presParOf" srcId="{6DB99AA0-A4C2-4BF0-8979-37F8449E36DD}" destId="{FFE01195-A2AE-46D3-B282-F0763CF65A7C}" srcOrd="0" destOrd="0" presId="urn:microsoft.com/office/officeart/2008/layout/NameandTitleOrganizationalChart"/>
    <dgm:cxn modelId="{0B1A63A5-0D2A-44E9-8DD4-3B0C574118E4}" type="presParOf" srcId="{FFE01195-A2AE-46D3-B282-F0763CF65A7C}" destId="{73693387-E40C-4B08-B8AC-F19315EC9007}" srcOrd="0" destOrd="0" presId="urn:microsoft.com/office/officeart/2008/layout/NameandTitleOrganizationalChart"/>
    <dgm:cxn modelId="{3AE22168-BC3A-4C29-BBBB-93A3C798F311}" type="presParOf" srcId="{FFE01195-A2AE-46D3-B282-F0763CF65A7C}" destId="{7FA55A28-F256-46BF-87A8-3CB79409B371}" srcOrd="1" destOrd="0" presId="urn:microsoft.com/office/officeart/2008/layout/NameandTitleOrganizationalChart"/>
    <dgm:cxn modelId="{7B875606-7ADF-4D7A-8DDC-B719B334E2AF}" type="presParOf" srcId="{FFE01195-A2AE-46D3-B282-F0763CF65A7C}" destId="{0F3733B2-18C9-4D6A-9A17-B6405D83170C}" srcOrd="2" destOrd="0" presId="urn:microsoft.com/office/officeart/2008/layout/NameandTitleOrganizationalChart"/>
    <dgm:cxn modelId="{66EB918D-7F49-4A41-B010-ABD6CF0E32AE}" type="presParOf" srcId="{6DB99AA0-A4C2-4BF0-8979-37F8449E36DD}" destId="{0C76271C-8467-4DC4-9471-5860F9DA000E}" srcOrd="1" destOrd="0" presId="urn:microsoft.com/office/officeart/2008/layout/NameandTitleOrganizationalChart"/>
    <dgm:cxn modelId="{5A43038D-9508-44B8-AD9B-D15B039DC8E1}" type="presParOf" srcId="{0C76271C-8467-4DC4-9471-5860F9DA000E}" destId="{B76CB1FE-3F8F-49E7-89C5-91A72D2C6D01}" srcOrd="0" destOrd="0" presId="urn:microsoft.com/office/officeart/2008/layout/NameandTitleOrganizationalChart"/>
    <dgm:cxn modelId="{68628929-7B36-41E9-9EBE-4321DCB2EB15}" type="presParOf" srcId="{0C76271C-8467-4DC4-9471-5860F9DA000E}" destId="{D5ED8B23-5662-4AB8-AC4F-9BA822535BCE}" srcOrd="1" destOrd="0" presId="urn:microsoft.com/office/officeart/2008/layout/NameandTitleOrganizationalChart"/>
    <dgm:cxn modelId="{E0EE8C82-8FC3-4487-8AC9-63AAC2476436}" type="presParOf" srcId="{D5ED8B23-5662-4AB8-AC4F-9BA822535BCE}" destId="{0C79F8C1-8AA9-40CE-8654-FAD1BF9F219C}" srcOrd="0" destOrd="0" presId="urn:microsoft.com/office/officeart/2008/layout/NameandTitleOrganizationalChart"/>
    <dgm:cxn modelId="{B0931E36-F994-43C5-8555-5D13A57A539B}" type="presParOf" srcId="{0C79F8C1-8AA9-40CE-8654-FAD1BF9F219C}" destId="{F89C7891-4BE4-4669-A7C0-7D11F02D9221}" srcOrd="0" destOrd="0" presId="urn:microsoft.com/office/officeart/2008/layout/NameandTitleOrganizationalChart"/>
    <dgm:cxn modelId="{A2345B35-FDF4-48BB-9C50-1B1574A7DB36}" type="presParOf" srcId="{0C79F8C1-8AA9-40CE-8654-FAD1BF9F219C}" destId="{74C45760-C183-46D5-8F24-E84687202DEA}" srcOrd="1" destOrd="0" presId="urn:microsoft.com/office/officeart/2008/layout/NameandTitleOrganizationalChart"/>
    <dgm:cxn modelId="{4952CA26-2250-41DF-91D3-A4094EC0B9CC}" type="presParOf" srcId="{0C79F8C1-8AA9-40CE-8654-FAD1BF9F219C}" destId="{F4315728-7C6D-4788-8074-675830999D18}" srcOrd="2" destOrd="0" presId="urn:microsoft.com/office/officeart/2008/layout/NameandTitleOrganizationalChart"/>
    <dgm:cxn modelId="{05374804-6230-41EA-B135-1F9753A8F669}" type="presParOf" srcId="{D5ED8B23-5662-4AB8-AC4F-9BA822535BCE}" destId="{877A0E7C-6169-4CB8-9C81-F56586E0EBE5}" srcOrd="1" destOrd="0" presId="urn:microsoft.com/office/officeart/2008/layout/NameandTitleOrganizationalChart"/>
    <dgm:cxn modelId="{F2ED1046-58B2-4E47-AAEA-869C1AE64DE5}" type="presParOf" srcId="{D5ED8B23-5662-4AB8-AC4F-9BA822535BCE}" destId="{6425E060-996F-4527-B8F2-50782E39BB2C}" srcOrd="2" destOrd="0" presId="urn:microsoft.com/office/officeart/2008/layout/NameandTitleOrganizationalChart"/>
    <dgm:cxn modelId="{C510F77E-5D70-4B15-AFC8-524EBC4E39DF}" type="presParOf" srcId="{0C76271C-8467-4DC4-9471-5860F9DA000E}" destId="{42DC1B05-6EBF-4DFF-BB40-80353DA28831}" srcOrd="2" destOrd="0" presId="urn:microsoft.com/office/officeart/2008/layout/NameandTitleOrganizationalChart"/>
    <dgm:cxn modelId="{239680F3-0627-411F-B5C9-A9BF62E24E04}" type="presParOf" srcId="{0C76271C-8467-4DC4-9471-5860F9DA000E}" destId="{5F378D2A-D8F7-4C33-9955-AB6582A2CBD4}" srcOrd="3" destOrd="0" presId="urn:microsoft.com/office/officeart/2008/layout/NameandTitleOrganizationalChart"/>
    <dgm:cxn modelId="{6C344A84-E69E-4772-B774-2C6B6355347D}" type="presParOf" srcId="{5F378D2A-D8F7-4C33-9955-AB6582A2CBD4}" destId="{E5573622-0C93-4752-9D44-2B403B23F215}" srcOrd="0" destOrd="0" presId="urn:microsoft.com/office/officeart/2008/layout/NameandTitleOrganizationalChart"/>
    <dgm:cxn modelId="{AF7B1AA6-94F7-47C0-ADB4-138191819218}" type="presParOf" srcId="{E5573622-0C93-4752-9D44-2B403B23F215}" destId="{BE354AB0-AB95-47C8-A9AB-1216490C1636}" srcOrd="0" destOrd="0" presId="urn:microsoft.com/office/officeart/2008/layout/NameandTitleOrganizationalChart"/>
    <dgm:cxn modelId="{E8F9C6CB-544E-4FFB-8F2D-EBBB35E6999D}" type="presParOf" srcId="{E5573622-0C93-4752-9D44-2B403B23F215}" destId="{9CE0C79B-0B91-4FF0-B8BE-143A924ED0E6}" srcOrd="1" destOrd="0" presId="urn:microsoft.com/office/officeart/2008/layout/NameandTitleOrganizationalChart"/>
    <dgm:cxn modelId="{B199C8F7-BDE3-408D-B4E7-46BC30D8EDD5}" type="presParOf" srcId="{E5573622-0C93-4752-9D44-2B403B23F215}" destId="{A75FCB25-BE02-46EC-9FD6-EF3939E987AF}" srcOrd="2" destOrd="0" presId="urn:microsoft.com/office/officeart/2008/layout/NameandTitleOrganizationalChart"/>
    <dgm:cxn modelId="{B6F876A1-6A93-4D92-9766-0380D1D37764}" type="presParOf" srcId="{5F378D2A-D8F7-4C33-9955-AB6582A2CBD4}" destId="{5D6F0E9E-EE64-47AD-97BB-765C99CF645C}" srcOrd="1" destOrd="0" presId="urn:microsoft.com/office/officeart/2008/layout/NameandTitleOrganizationalChart"/>
    <dgm:cxn modelId="{87E0B7BE-BDB2-401C-894C-368020A6C278}" type="presParOf" srcId="{5F378D2A-D8F7-4C33-9955-AB6582A2CBD4}" destId="{A9D8FA86-0187-47AF-8832-94511D847261}" srcOrd="2" destOrd="0" presId="urn:microsoft.com/office/officeart/2008/layout/NameandTitleOrganizationalChart"/>
    <dgm:cxn modelId="{B7DB9509-AA9D-438A-B2C6-3121B1E3E818}" type="presParOf" srcId="{6DB99AA0-A4C2-4BF0-8979-37F8449E36DD}" destId="{9F12A729-287C-490C-91EA-E2DDD37F9229}" srcOrd="2" destOrd="0" presId="urn:microsoft.com/office/officeart/2008/layout/NameandTitleOrganizationalChart"/>
    <dgm:cxn modelId="{6208EA11-24AE-4560-96E9-8A71EDF7FACA}" type="presParOf" srcId="{01F21D63-85FC-46B5-9685-F06F1355DF00}" destId="{03A48C6A-C836-4343-ADDE-A027D9C768BC}"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C1B05-6EBF-4DFF-BB40-80353DA28831}">
      <dsp:nvSpPr>
        <dsp:cNvPr id="0" name=""/>
        <dsp:cNvSpPr/>
      </dsp:nvSpPr>
      <dsp:spPr>
        <a:xfrm>
          <a:off x="1565747" y="1259671"/>
          <a:ext cx="279609" cy="146536"/>
        </a:xfrm>
        <a:custGeom>
          <a:avLst/>
          <a:gdLst/>
          <a:ahLst/>
          <a:cxnLst/>
          <a:rect l="0" t="0" r="0" b="0"/>
          <a:pathLst>
            <a:path>
              <a:moveTo>
                <a:pt x="0" y="0"/>
              </a:moveTo>
              <a:lnTo>
                <a:pt x="0" y="87358"/>
              </a:lnTo>
              <a:lnTo>
                <a:pt x="279609" y="87358"/>
              </a:lnTo>
              <a:lnTo>
                <a:pt x="279609" y="146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6CB1FE-3F8F-49E7-89C5-91A72D2C6D01}">
      <dsp:nvSpPr>
        <dsp:cNvPr id="0" name=""/>
        <dsp:cNvSpPr/>
      </dsp:nvSpPr>
      <dsp:spPr>
        <a:xfrm>
          <a:off x="1286138" y="1259671"/>
          <a:ext cx="279609" cy="146536"/>
        </a:xfrm>
        <a:custGeom>
          <a:avLst/>
          <a:gdLst/>
          <a:ahLst/>
          <a:cxnLst/>
          <a:rect l="0" t="0" r="0" b="0"/>
          <a:pathLst>
            <a:path>
              <a:moveTo>
                <a:pt x="279609" y="0"/>
              </a:moveTo>
              <a:lnTo>
                <a:pt x="279609" y="87358"/>
              </a:lnTo>
              <a:lnTo>
                <a:pt x="0" y="87358"/>
              </a:lnTo>
              <a:lnTo>
                <a:pt x="0" y="146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E0EAD9-31AB-4A37-A2E1-6147DC597292}">
      <dsp:nvSpPr>
        <dsp:cNvPr id="0" name=""/>
        <dsp:cNvSpPr/>
      </dsp:nvSpPr>
      <dsp:spPr>
        <a:xfrm>
          <a:off x="1006529" y="859514"/>
          <a:ext cx="559218" cy="146536"/>
        </a:xfrm>
        <a:custGeom>
          <a:avLst/>
          <a:gdLst/>
          <a:ahLst/>
          <a:cxnLst/>
          <a:rect l="0" t="0" r="0" b="0"/>
          <a:pathLst>
            <a:path>
              <a:moveTo>
                <a:pt x="0" y="0"/>
              </a:moveTo>
              <a:lnTo>
                <a:pt x="0" y="87358"/>
              </a:lnTo>
              <a:lnTo>
                <a:pt x="559218" y="87358"/>
              </a:lnTo>
              <a:lnTo>
                <a:pt x="559218" y="146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F5DCAC-2AD9-4048-9E37-E8635A507E8D}">
      <dsp:nvSpPr>
        <dsp:cNvPr id="0" name=""/>
        <dsp:cNvSpPr/>
      </dsp:nvSpPr>
      <dsp:spPr>
        <a:xfrm>
          <a:off x="447310" y="1259671"/>
          <a:ext cx="279609" cy="146536"/>
        </a:xfrm>
        <a:custGeom>
          <a:avLst/>
          <a:gdLst/>
          <a:ahLst/>
          <a:cxnLst/>
          <a:rect l="0" t="0" r="0" b="0"/>
          <a:pathLst>
            <a:path>
              <a:moveTo>
                <a:pt x="0" y="0"/>
              </a:moveTo>
              <a:lnTo>
                <a:pt x="0" y="87358"/>
              </a:lnTo>
              <a:lnTo>
                <a:pt x="279609" y="87358"/>
              </a:lnTo>
              <a:lnTo>
                <a:pt x="279609" y="146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518492-45A0-4DCE-A732-F0FFC42DF289}">
      <dsp:nvSpPr>
        <dsp:cNvPr id="0" name=""/>
        <dsp:cNvSpPr/>
      </dsp:nvSpPr>
      <dsp:spPr>
        <a:xfrm>
          <a:off x="167701" y="1259671"/>
          <a:ext cx="279609" cy="146536"/>
        </a:xfrm>
        <a:custGeom>
          <a:avLst/>
          <a:gdLst/>
          <a:ahLst/>
          <a:cxnLst/>
          <a:rect l="0" t="0" r="0" b="0"/>
          <a:pathLst>
            <a:path>
              <a:moveTo>
                <a:pt x="279609" y="0"/>
              </a:moveTo>
              <a:lnTo>
                <a:pt x="279609" y="87358"/>
              </a:lnTo>
              <a:lnTo>
                <a:pt x="0" y="87358"/>
              </a:lnTo>
              <a:lnTo>
                <a:pt x="0" y="146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C9CF6-4A83-4E3B-A699-6C98FB370227}">
      <dsp:nvSpPr>
        <dsp:cNvPr id="0" name=""/>
        <dsp:cNvSpPr/>
      </dsp:nvSpPr>
      <dsp:spPr>
        <a:xfrm>
          <a:off x="447310" y="859514"/>
          <a:ext cx="559218" cy="146536"/>
        </a:xfrm>
        <a:custGeom>
          <a:avLst/>
          <a:gdLst/>
          <a:ahLst/>
          <a:cxnLst/>
          <a:rect l="0" t="0" r="0" b="0"/>
          <a:pathLst>
            <a:path>
              <a:moveTo>
                <a:pt x="559218" y="0"/>
              </a:moveTo>
              <a:lnTo>
                <a:pt x="559218" y="87358"/>
              </a:lnTo>
              <a:lnTo>
                <a:pt x="0" y="87358"/>
              </a:lnTo>
              <a:lnTo>
                <a:pt x="0" y="146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53BE71-770B-40D1-9022-BDE961FA7C3C}">
      <dsp:nvSpPr>
        <dsp:cNvPr id="0" name=""/>
        <dsp:cNvSpPr/>
      </dsp:nvSpPr>
      <dsp:spPr>
        <a:xfrm>
          <a:off x="879146" y="605893"/>
          <a:ext cx="254764" cy="253620"/>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35789"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879146" y="605893"/>
        <a:ext cx="254764" cy="253620"/>
      </dsp:txXfrm>
    </dsp:sp>
    <dsp:sp modelId="{C9BA47DD-3E54-42AF-955E-BD0364070790}">
      <dsp:nvSpPr>
        <dsp:cNvPr id="0" name=""/>
        <dsp:cNvSpPr/>
      </dsp:nvSpPr>
      <dsp:spPr>
        <a:xfrm>
          <a:off x="859575" y="803154"/>
          <a:ext cx="440861" cy="845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CA" sz="500" kern="1200"/>
        </a:p>
      </dsp:txBody>
      <dsp:txXfrm>
        <a:off x="859575" y="803154"/>
        <a:ext cx="440861" cy="84540"/>
      </dsp:txXfrm>
    </dsp:sp>
    <dsp:sp modelId="{B8792102-2A3A-4025-ADC2-FCD9CC4B529E}">
      <dsp:nvSpPr>
        <dsp:cNvPr id="0" name=""/>
        <dsp:cNvSpPr/>
      </dsp:nvSpPr>
      <dsp:spPr>
        <a:xfrm>
          <a:off x="319928" y="1006051"/>
          <a:ext cx="254764" cy="253620"/>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35789"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319928" y="1006051"/>
        <a:ext cx="254764" cy="253620"/>
      </dsp:txXfrm>
    </dsp:sp>
    <dsp:sp modelId="{0C3B42DF-8BC3-4B05-A6EB-253FB92C2370}">
      <dsp:nvSpPr>
        <dsp:cNvPr id="0" name=""/>
        <dsp:cNvSpPr/>
      </dsp:nvSpPr>
      <dsp:spPr>
        <a:xfrm>
          <a:off x="300356" y="1203311"/>
          <a:ext cx="440861" cy="845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CA" sz="500" kern="1200"/>
        </a:p>
      </dsp:txBody>
      <dsp:txXfrm>
        <a:off x="300356" y="1203311"/>
        <a:ext cx="440861" cy="84540"/>
      </dsp:txXfrm>
    </dsp:sp>
    <dsp:sp modelId="{0DCEAB1E-C98C-4C51-BB3E-F70D1D49CDB1}">
      <dsp:nvSpPr>
        <dsp:cNvPr id="0" name=""/>
        <dsp:cNvSpPr/>
      </dsp:nvSpPr>
      <dsp:spPr>
        <a:xfrm>
          <a:off x="40319" y="1406208"/>
          <a:ext cx="254764" cy="253620"/>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35789"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40319" y="1406208"/>
        <a:ext cx="254764" cy="253620"/>
      </dsp:txXfrm>
    </dsp:sp>
    <dsp:sp modelId="{791C1710-DF02-4266-9B1C-56D846C497CD}">
      <dsp:nvSpPr>
        <dsp:cNvPr id="0" name=""/>
        <dsp:cNvSpPr/>
      </dsp:nvSpPr>
      <dsp:spPr>
        <a:xfrm>
          <a:off x="20747" y="1603468"/>
          <a:ext cx="440861" cy="845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CA" sz="500" kern="1200"/>
        </a:p>
      </dsp:txBody>
      <dsp:txXfrm>
        <a:off x="20747" y="1603468"/>
        <a:ext cx="440861" cy="84540"/>
      </dsp:txXfrm>
    </dsp:sp>
    <dsp:sp modelId="{9D565BF6-4AA3-4F7D-8177-4363F1C4E750}">
      <dsp:nvSpPr>
        <dsp:cNvPr id="0" name=""/>
        <dsp:cNvSpPr/>
      </dsp:nvSpPr>
      <dsp:spPr>
        <a:xfrm>
          <a:off x="599537" y="1406208"/>
          <a:ext cx="254764" cy="253620"/>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35789"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599537" y="1406208"/>
        <a:ext cx="254764" cy="253620"/>
      </dsp:txXfrm>
    </dsp:sp>
    <dsp:sp modelId="{A1C6BF2A-450C-435F-B831-8920BCCEF0F9}">
      <dsp:nvSpPr>
        <dsp:cNvPr id="0" name=""/>
        <dsp:cNvSpPr/>
      </dsp:nvSpPr>
      <dsp:spPr>
        <a:xfrm>
          <a:off x="579965" y="1603468"/>
          <a:ext cx="440861" cy="845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CA" sz="500" kern="1200"/>
        </a:p>
      </dsp:txBody>
      <dsp:txXfrm>
        <a:off x="579965" y="1603468"/>
        <a:ext cx="440861" cy="84540"/>
      </dsp:txXfrm>
    </dsp:sp>
    <dsp:sp modelId="{73693387-E40C-4B08-B8AC-F19315EC9007}">
      <dsp:nvSpPr>
        <dsp:cNvPr id="0" name=""/>
        <dsp:cNvSpPr/>
      </dsp:nvSpPr>
      <dsp:spPr>
        <a:xfrm>
          <a:off x="1438365" y="1006051"/>
          <a:ext cx="254764" cy="253620"/>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35789"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1438365" y="1006051"/>
        <a:ext cx="254764" cy="253620"/>
      </dsp:txXfrm>
    </dsp:sp>
    <dsp:sp modelId="{7FA55A28-F256-46BF-87A8-3CB79409B371}">
      <dsp:nvSpPr>
        <dsp:cNvPr id="0" name=""/>
        <dsp:cNvSpPr/>
      </dsp:nvSpPr>
      <dsp:spPr>
        <a:xfrm>
          <a:off x="1418793" y="1203311"/>
          <a:ext cx="440861" cy="845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CA" sz="500" kern="1200"/>
        </a:p>
      </dsp:txBody>
      <dsp:txXfrm>
        <a:off x="1418793" y="1203311"/>
        <a:ext cx="440861" cy="84540"/>
      </dsp:txXfrm>
    </dsp:sp>
    <dsp:sp modelId="{F89C7891-4BE4-4669-A7C0-7D11F02D9221}">
      <dsp:nvSpPr>
        <dsp:cNvPr id="0" name=""/>
        <dsp:cNvSpPr/>
      </dsp:nvSpPr>
      <dsp:spPr>
        <a:xfrm>
          <a:off x="1158756" y="1406208"/>
          <a:ext cx="254764" cy="253620"/>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35789"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1158756" y="1406208"/>
        <a:ext cx="254764" cy="253620"/>
      </dsp:txXfrm>
    </dsp:sp>
    <dsp:sp modelId="{74C45760-C183-46D5-8F24-E84687202DEA}">
      <dsp:nvSpPr>
        <dsp:cNvPr id="0" name=""/>
        <dsp:cNvSpPr/>
      </dsp:nvSpPr>
      <dsp:spPr>
        <a:xfrm>
          <a:off x="1139184" y="1603468"/>
          <a:ext cx="440861" cy="845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CA" sz="500" kern="1200"/>
        </a:p>
      </dsp:txBody>
      <dsp:txXfrm>
        <a:off x="1139184" y="1603468"/>
        <a:ext cx="440861" cy="84540"/>
      </dsp:txXfrm>
    </dsp:sp>
    <dsp:sp modelId="{BE354AB0-AB95-47C8-A9AB-1216490C1636}">
      <dsp:nvSpPr>
        <dsp:cNvPr id="0" name=""/>
        <dsp:cNvSpPr/>
      </dsp:nvSpPr>
      <dsp:spPr>
        <a:xfrm>
          <a:off x="1717974" y="1406208"/>
          <a:ext cx="254764" cy="253620"/>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35789"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1717974" y="1406208"/>
        <a:ext cx="254764" cy="253620"/>
      </dsp:txXfrm>
    </dsp:sp>
    <dsp:sp modelId="{9CE0C79B-0B91-4FF0-B8BE-143A924ED0E6}">
      <dsp:nvSpPr>
        <dsp:cNvPr id="0" name=""/>
        <dsp:cNvSpPr/>
      </dsp:nvSpPr>
      <dsp:spPr>
        <a:xfrm>
          <a:off x="1698402" y="1603468"/>
          <a:ext cx="440861" cy="845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marL="0" lvl="0" indent="0" algn="r" defTabSz="222250">
            <a:lnSpc>
              <a:spcPct val="90000"/>
            </a:lnSpc>
            <a:spcBef>
              <a:spcPct val="0"/>
            </a:spcBef>
            <a:spcAft>
              <a:spcPct val="35000"/>
            </a:spcAft>
            <a:buNone/>
          </a:pPr>
          <a:endParaRPr lang="en-CA" sz="500" kern="1200"/>
        </a:p>
      </dsp:txBody>
      <dsp:txXfrm>
        <a:off x="1698402" y="1603468"/>
        <a:ext cx="440861" cy="8454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2BBD07-FD0D-474C-95A6-E91E46341C9E}"/>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C32E3318-3FE8-4C0B-AB69-F03661D97DB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4471903-9B44-4DB4-BFE2-A1190D5A9D82}" type="datetimeFigureOut">
              <a:rPr lang="en-NL" smtClean="0"/>
              <a:t>03/07/2024</a:t>
            </a:fld>
            <a:endParaRPr lang="en-NL"/>
          </a:p>
        </p:txBody>
      </p:sp>
      <p:sp>
        <p:nvSpPr>
          <p:cNvPr id="4" name="Footer Placeholder 3">
            <a:extLst>
              <a:ext uri="{FF2B5EF4-FFF2-40B4-BE49-F238E27FC236}">
                <a16:creationId xmlns:a16="http://schemas.microsoft.com/office/drawing/2014/main" id="{4FD0DFE9-88E7-4AEE-8200-3BBD4387D82A}"/>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ACA3AA7A-A2DC-4037-9F02-A6807EC4D89B}"/>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78A7C1F-52A8-4877-AB62-0A072DEF4C6A}" type="slidenum">
              <a:rPr lang="en-NL" smtClean="0"/>
              <a:t>‹#›</a:t>
            </a:fld>
            <a:endParaRPr lang="en-NL"/>
          </a:p>
        </p:txBody>
      </p:sp>
    </p:spTree>
    <p:extLst>
      <p:ext uri="{BB962C8B-B14F-4D97-AF65-F5344CB8AC3E}">
        <p14:creationId xmlns:p14="http://schemas.microsoft.com/office/powerpoint/2010/main" val="1438218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99EECCD-BA60-4748-824B-46227BBAB6F7}"/>
              </a:ext>
            </a:extLst>
          </p:cNvPr>
          <p:cNvSpPr txBox="1">
            <a:spLocks noGrp="1"/>
          </p:cNvSpPr>
          <p:nvPr>
            <p:ph type="hdr" sz="quarter"/>
          </p:nvPr>
        </p:nvSpPr>
        <p:spPr>
          <a:xfrm>
            <a:off x="0" y="0"/>
            <a:ext cx="3169923" cy="481733"/>
          </a:xfrm>
          <a:prstGeom prst="rect">
            <a:avLst/>
          </a:prstGeom>
          <a:noFill/>
          <a:ln>
            <a:noFill/>
          </a:ln>
        </p:spPr>
        <p:txBody>
          <a:bodyPr vert="horz" wrap="square" lIns="96661" tIns="48335" rIns="96661" bIns="48335" anchor="t" anchorCtr="0" compatLnSpc="1">
            <a:noAutofit/>
          </a:bodyPr>
          <a:lstStyle>
            <a:lvl1pPr marL="0" marR="0" lvl="0" indent="0" algn="l" defTabSz="724954"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endParaRPr lang="en-GB"/>
          </a:p>
        </p:txBody>
      </p:sp>
      <p:sp>
        <p:nvSpPr>
          <p:cNvPr id="3" name="Tijdelijke aanduiding voor datum 2">
            <a:extLst>
              <a:ext uri="{FF2B5EF4-FFF2-40B4-BE49-F238E27FC236}">
                <a16:creationId xmlns:a16="http://schemas.microsoft.com/office/drawing/2014/main" id="{3BA85BEE-3795-4A20-85B9-6EA8F417EDDB}"/>
              </a:ext>
            </a:extLst>
          </p:cNvPr>
          <p:cNvSpPr txBox="1">
            <a:spLocks noGrp="1"/>
          </p:cNvSpPr>
          <p:nvPr>
            <p:ph type="dt" idx="1"/>
          </p:nvPr>
        </p:nvSpPr>
        <p:spPr>
          <a:xfrm>
            <a:off x="4143585" y="0"/>
            <a:ext cx="3169923" cy="481733"/>
          </a:xfrm>
          <a:prstGeom prst="rect">
            <a:avLst/>
          </a:prstGeom>
          <a:noFill/>
          <a:ln>
            <a:noFill/>
          </a:ln>
        </p:spPr>
        <p:txBody>
          <a:bodyPr vert="horz" wrap="square" lIns="96661" tIns="48335" rIns="96661" bIns="48335" anchor="t" anchorCtr="0" compatLnSpc="1">
            <a:noAutofit/>
          </a:bodyPr>
          <a:lstStyle>
            <a:lvl1pPr marL="0" marR="0" lvl="0" indent="0" algn="r" defTabSz="724954"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fld id="{65E42017-2099-4C3A-A775-CAEC857A11E3}" type="datetime1">
              <a:rPr lang="en-GB"/>
              <a:pPr lvl="0"/>
              <a:t>07/03/2024</a:t>
            </a:fld>
            <a:endParaRPr lang="en-GB"/>
          </a:p>
        </p:txBody>
      </p:sp>
      <p:sp>
        <p:nvSpPr>
          <p:cNvPr id="4" name="Tijdelijke aanduiding voor dia-afbeelding 3">
            <a:extLst>
              <a:ext uri="{FF2B5EF4-FFF2-40B4-BE49-F238E27FC236}">
                <a16:creationId xmlns:a16="http://schemas.microsoft.com/office/drawing/2014/main" id="{A7F014F7-452B-44D9-AE83-B28C717D90A6}"/>
              </a:ext>
            </a:extLst>
          </p:cNvPr>
          <p:cNvSpPr>
            <a:spLocks noGrp="1" noRot="1" noChangeAspect="1"/>
          </p:cNvSpPr>
          <p:nvPr>
            <p:ph type="sldImg" idx="2"/>
          </p:nvPr>
        </p:nvSpPr>
        <p:spPr>
          <a:xfrm>
            <a:off x="777870" y="1200150"/>
            <a:ext cx="5759448" cy="3240084"/>
          </a:xfrm>
          <a:prstGeom prst="rect">
            <a:avLst/>
          </a:prstGeom>
          <a:noFill/>
          <a:ln w="12701">
            <a:solidFill>
              <a:srgbClr val="000000"/>
            </a:solidFill>
            <a:prstDash val="solid"/>
          </a:ln>
        </p:spPr>
      </p:sp>
      <p:sp>
        <p:nvSpPr>
          <p:cNvPr id="5" name="Tijdelijke aanduiding voor notities 4">
            <a:extLst>
              <a:ext uri="{FF2B5EF4-FFF2-40B4-BE49-F238E27FC236}">
                <a16:creationId xmlns:a16="http://schemas.microsoft.com/office/drawing/2014/main" id="{CFE1AC57-8C13-449A-9147-B9BEF4F7EBAB}"/>
              </a:ext>
            </a:extLst>
          </p:cNvPr>
          <p:cNvSpPr txBox="1">
            <a:spLocks noGrp="1"/>
          </p:cNvSpPr>
          <p:nvPr>
            <p:ph type="body" sz="quarter" idx="3"/>
          </p:nvPr>
        </p:nvSpPr>
        <p:spPr>
          <a:xfrm>
            <a:off x="731520" y="4620572"/>
            <a:ext cx="5852160" cy="3780477"/>
          </a:xfrm>
          <a:prstGeom prst="rect">
            <a:avLst/>
          </a:prstGeom>
          <a:noFill/>
          <a:ln>
            <a:noFill/>
          </a:ln>
        </p:spPr>
        <p:txBody>
          <a:bodyPr vert="horz" wrap="square" lIns="96661" tIns="48335" rIns="96661" bIns="48335" anchor="t" anchorCtr="0" compatLnSpc="1">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a:extLst>
              <a:ext uri="{FF2B5EF4-FFF2-40B4-BE49-F238E27FC236}">
                <a16:creationId xmlns:a16="http://schemas.microsoft.com/office/drawing/2014/main" id="{0E68338E-3FD5-4D96-B06B-61906884518B}"/>
              </a:ext>
            </a:extLst>
          </p:cNvPr>
          <p:cNvSpPr txBox="1">
            <a:spLocks noGrp="1"/>
          </p:cNvSpPr>
          <p:nvPr>
            <p:ph type="ftr" sz="quarter" idx="4"/>
          </p:nvPr>
        </p:nvSpPr>
        <p:spPr>
          <a:xfrm>
            <a:off x="0" y="9119466"/>
            <a:ext cx="3169923" cy="481733"/>
          </a:xfrm>
          <a:prstGeom prst="rect">
            <a:avLst/>
          </a:prstGeom>
          <a:noFill/>
          <a:ln>
            <a:noFill/>
          </a:ln>
        </p:spPr>
        <p:txBody>
          <a:bodyPr vert="horz" wrap="square" lIns="96661" tIns="48335" rIns="96661" bIns="48335" anchor="b" anchorCtr="0" compatLnSpc="1">
            <a:noAutofit/>
          </a:bodyPr>
          <a:lstStyle>
            <a:lvl1pPr marL="0" marR="0" lvl="0" indent="0" algn="l" defTabSz="724954"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endParaRPr lang="en-GB"/>
          </a:p>
        </p:txBody>
      </p:sp>
      <p:sp>
        <p:nvSpPr>
          <p:cNvPr id="7" name="Tijdelijke aanduiding voor dianummer 6">
            <a:extLst>
              <a:ext uri="{FF2B5EF4-FFF2-40B4-BE49-F238E27FC236}">
                <a16:creationId xmlns:a16="http://schemas.microsoft.com/office/drawing/2014/main" id="{11B1074A-BDD9-4C15-9E8A-18E3C71B8F10}"/>
              </a:ext>
            </a:extLst>
          </p:cNvPr>
          <p:cNvSpPr txBox="1">
            <a:spLocks noGrp="1"/>
          </p:cNvSpPr>
          <p:nvPr>
            <p:ph type="sldNum" sz="quarter" idx="5"/>
          </p:nvPr>
        </p:nvSpPr>
        <p:spPr>
          <a:xfrm>
            <a:off x="4143585" y="9119466"/>
            <a:ext cx="3169923" cy="481733"/>
          </a:xfrm>
          <a:prstGeom prst="rect">
            <a:avLst/>
          </a:prstGeom>
          <a:noFill/>
          <a:ln>
            <a:noFill/>
          </a:ln>
        </p:spPr>
        <p:txBody>
          <a:bodyPr vert="horz" wrap="square" lIns="96661" tIns="48335" rIns="96661" bIns="48335" anchor="b" anchorCtr="0" compatLnSpc="1">
            <a:noAutofit/>
          </a:bodyPr>
          <a:lstStyle>
            <a:lvl1pPr marL="0" marR="0" lvl="0" indent="0" algn="r" defTabSz="724954"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fld id="{09AA95E6-F340-4330-AD81-D419C17309D8}" type="slidenum">
              <a:t>‹#›</a:t>
            </a:fld>
            <a:endParaRPr lang="en-GB"/>
          </a:p>
        </p:txBody>
      </p:sp>
    </p:spTree>
    <p:extLst>
      <p:ext uri="{BB962C8B-B14F-4D97-AF65-F5344CB8AC3E}">
        <p14:creationId xmlns:p14="http://schemas.microsoft.com/office/powerpoint/2010/main" val="3232976215"/>
      </p:ext>
    </p:extLst>
  </p:cSld>
  <p:clrMap bg1="lt1" tx1="dk1" bg2="lt2" tx2="dk2" accent1="accent1" accent2="accent2" accent3="accent3" accent4="accent4" accent5="accent5" accent6="accent6" hlink="hlink" folHlink="folHlink"/>
  <p:hf hdr="0" ftr="0" dt="0"/>
  <p:notesStyle>
    <a:lvl1pPr marL="0" marR="0" lvl="0" indent="0" algn="l" defTabSz="685800" rtl="0" fontAlgn="auto" hangingPunct="1">
      <a:lnSpc>
        <a:spcPct val="100000"/>
      </a:lnSpc>
      <a:spcBef>
        <a:spcPts val="0"/>
      </a:spcBef>
      <a:spcAft>
        <a:spcPts val="0"/>
      </a:spcAft>
      <a:buNone/>
      <a:tabLst/>
      <a:defRPr lang="nl-NL" sz="900" b="0" i="0" u="none" strike="noStrike" kern="1200" cap="none" spc="0" baseline="0">
        <a:solidFill>
          <a:srgbClr val="000000"/>
        </a:solidFill>
        <a:uFillTx/>
        <a:latin typeface="Calibri"/>
      </a:defRPr>
    </a:lvl1pPr>
    <a:lvl2pPr marL="342900" marR="0" lvl="1" indent="0" algn="l" defTabSz="685800" rtl="0" fontAlgn="auto" hangingPunct="1">
      <a:lnSpc>
        <a:spcPct val="100000"/>
      </a:lnSpc>
      <a:spcBef>
        <a:spcPts val="0"/>
      </a:spcBef>
      <a:spcAft>
        <a:spcPts val="0"/>
      </a:spcAft>
      <a:buNone/>
      <a:tabLst/>
      <a:defRPr lang="nl-NL" sz="900" b="0" i="0" u="none" strike="noStrike" kern="1200" cap="none" spc="0" baseline="0">
        <a:solidFill>
          <a:srgbClr val="000000"/>
        </a:solidFill>
        <a:uFillTx/>
        <a:latin typeface="Calibri"/>
      </a:defRPr>
    </a:lvl2pPr>
    <a:lvl3pPr marL="685800" marR="0" lvl="2" indent="0" algn="l" defTabSz="685800" rtl="0" fontAlgn="auto" hangingPunct="1">
      <a:lnSpc>
        <a:spcPct val="100000"/>
      </a:lnSpc>
      <a:spcBef>
        <a:spcPts val="0"/>
      </a:spcBef>
      <a:spcAft>
        <a:spcPts val="0"/>
      </a:spcAft>
      <a:buNone/>
      <a:tabLst/>
      <a:defRPr lang="nl-NL" sz="900" b="0" i="0" u="none" strike="noStrike" kern="1200" cap="none" spc="0" baseline="0">
        <a:solidFill>
          <a:srgbClr val="000000"/>
        </a:solidFill>
        <a:uFillTx/>
        <a:latin typeface="Calibri"/>
      </a:defRPr>
    </a:lvl3pPr>
    <a:lvl4pPr marL="1028700" marR="0" lvl="3" indent="0" algn="l" defTabSz="685800" rtl="0" fontAlgn="auto" hangingPunct="1">
      <a:lnSpc>
        <a:spcPct val="100000"/>
      </a:lnSpc>
      <a:spcBef>
        <a:spcPts val="0"/>
      </a:spcBef>
      <a:spcAft>
        <a:spcPts val="0"/>
      </a:spcAft>
      <a:buNone/>
      <a:tabLst/>
      <a:defRPr lang="nl-NL" sz="900" b="0" i="0" u="none" strike="noStrike" kern="1200" cap="none" spc="0" baseline="0">
        <a:solidFill>
          <a:srgbClr val="000000"/>
        </a:solidFill>
        <a:uFillTx/>
        <a:latin typeface="Calibri"/>
      </a:defRPr>
    </a:lvl4pPr>
    <a:lvl5pPr marL="1371600" marR="0" lvl="4" indent="0" algn="l" defTabSz="685800" rtl="0" fontAlgn="auto" hangingPunct="1">
      <a:lnSpc>
        <a:spcPct val="100000"/>
      </a:lnSpc>
      <a:spcBef>
        <a:spcPts val="0"/>
      </a:spcBef>
      <a:spcAft>
        <a:spcPts val="0"/>
      </a:spcAft>
      <a:buNone/>
      <a:tabLst/>
      <a:defRPr lang="nl-NL" sz="9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9AA95E6-F340-4330-AD81-D419C17309D8}" type="slidenum">
              <a:rPr lang="en-US" smtClean="0"/>
              <a:t>2</a:t>
            </a:fld>
            <a:endParaRPr lang="en-US" dirty="0"/>
          </a:p>
        </p:txBody>
      </p:sp>
    </p:spTree>
    <p:extLst>
      <p:ext uri="{BB962C8B-B14F-4D97-AF65-F5344CB8AC3E}">
        <p14:creationId xmlns:p14="http://schemas.microsoft.com/office/powerpoint/2010/main" val="3391902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83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2F890-F0B2-90A8-7E01-1F7A5AB89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DF157-0C0C-FE5B-8429-6DBE5D4ED69A}"/>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E44BB28D-9514-2B60-C915-2BA0FBBB1E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49E647-A655-A273-9969-9EDE68046F55}"/>
              </a:ext>
            </a:extLst>
          </p:cNvPr>
          <p:cNvSpPr>
            <a:spLocks noGrp="1"/>
          </p:cNvSpPr>
          <p:nvPr>
            <p:ph type="sldNum" sz="quarter" idx="5"/>
          </p:nvPr>
        </p:nvSpPr>
        <p:spPr/>
        <p:txBody>
          <a:bodyPr/>
          <a:lstStyle/>
          <a:p>
            <a:pPr lvl="0"/>
            <a:fld id="{09AA95E6-F340-4330-AD81-D419C17309D8}" type="slidenum">
              <a:rPr lang="en-US" smtClean="0"/>
              <a:t>15</a:t>
            </a:fld>
            <a:endParaRPr lang="en-US"/>
          </a:p>
        </p:txBody>
      </p:sp>
    </p:spTree>
    <p:extLst>
      <p:ext uri="{BB962C8B-B14F-4D97-AF65-F5344CB8AC3E}">
        <p14:creationId xmlns:p14="http://schemas.microsoft.com/office/powerpoint/2010/main" val="377653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06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95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90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026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MACs only give </a:t>
            </a:r>
            <a:r>
              <a:rPr lang="en-US" i="1"/>
              <a:t>message </a:t>
            </a:r>
            <a:r>
              <a:rPr lang="en-US" i="0"/>
              <a:t>authentication: p</a:t>
            </a:r>
            <a:r>
              <a:rPr lang="en-US"/>
              <a:t>rotocols still need to protect against attacks such as message </a:t>
            </a:r>
            <a:r>
              <a:rPr lang="en-US">
                <a:solidFill>
                  <a:srgbClr val="C00000"/>
                </a:solidFill>
              </a:rPr>
              <a:t>replay</a:t>
            </a:r>
            <a:r>
              <a:rPr lang="en-US"/>
              <a:t>s, message reordering, etc.</a:t>
            </a:r>
          </a:p>
        </p:txBody>
      </p:sp>
      <p:sp>
        <p:nvSpPr>
          <p:cNvPr id="4" name="Slide Number Placeholder 3"/>
          <p:cNvSpPr>
            <a:spLocks noGrp="1"/>
          </p:cNvSpPr>
          <p:nvPr>
            <p:ph type="sldNum" sz="quarter" idx="5"/>
          </p:nvPr>
        </p:nvSpPr>
        <p:spPr/>
        <p:txBody>
          <a:bodyPr/>
          <a:lstStyle/>
          <a:p>
            <a:pPr lvl="0"/>
            <a:fld id="{09AA95E6-F340-4330-AD81-D419C17309D8}" type="slidenum">
              <a:rPr lang="en-US" smtClean="0"/>
              <a:t>21</a:t>
            </a:fld>
            <a:endParaRPr lang="en-US"/>
          </a:p>
        </p:txBody>
      </p:sp>
    </p:spTree>
    <p:extLst>
      <p:ext uri="{BB962C8B-B14F-4D97-AF65-F5344CB8AC3E}">
        <p14:creationId xmlns:p14="http://schemas.microsoft.com/office/powerpoint/2010/main" val="3211132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The real Poly1305 also applies padding to avoid problems with all-zero messages</a:t>
            </a:r>
          </a:p>
        </p:txBody>
      </p:sp>
      <p:sp>
        <p:nvSpPr>
          <p:cNvPr id="4" name="Slide Number Placeholder 3"/>
          <p:cNvSpPr>
            <a:spLocks noGrp="1"/>
          </p:cNvSpPr>
          <p:nvPr>
            <p:ph type="sldNum" sz="quarter" idx="5"/>
          </p:nvPr>
        </p:nvSpPr>
        <p:spPr/>
        <p:txBody>
          <a:bodyPr/>
          <a:lstStyle/>
          <a:p>
            <a:pPr lvl="0"/>
            <a:fld id="{09AA95E6-F340-4330-AD81-D419C17309D8}" type="slidenum">
              <a:rPr lang="en-US" smtClean="0"/>
              <a:t>22</a:t>
            </a:fld>
            <a:endParaRPr lang="en-US"/>
          </a:p>
        </p:txBody>
      </p:sp>
    </p:spTree>
    <p:extLst>
      <p:ext uri="{BB962C8B-B14F-4D97-AF65-F5344CB8AC3E}">
        <p14:creationId xmlns:p14="http://schemas.microsoft.com/office/powerpoint/2010/main" val="982106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r>
              <a:rPr lang="en-GB" dirty="0"/>
              <a:t>This is somewhat simplified: collisions (under different keys) occur in the tags, so that many keys will result in the correct tag.</a:t>
            </a:r>
          </a:p>
          <a:p>
            <a:r>
              <a:rPr lang="en-GB" dirty="0"/>
              <a:t>However, with just a few (message, tag)-pairs, Eve should be able to find a unique key that generated all those tags.</a:t>
            </a:r>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69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49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Content: security protocols, symmetric and asymmetric encryption, quantum threat and consequences, classic and quantum cyber-attacks, post-quantum cryptography, key exchange protocols (classic and QKD based), man-in-the-middle, BB84, key distillation, QBER</a:t>
            </a:r>
            <a:endParaRPr lang="en-US" dirty="0"/>
          </a:p>
        </p:txBody>
      </p:sp>
      <p:sp>
        <p:nvSpPr>
          <p:cNvPr id="4" name="Slide Number Placeholder 3"/>
          <p:cNvSpPr>
            <a:spLocks noGrp="1"/>
          </p:cNvSpPr>
          <p:nvPr>
            <p:ph type="sldNum" sz="quarter" idx="5"/>
          </p:nvPr>
        </p:nvSpPr>
        <p:spPr/>
        <p:txBody>
          <a:bodyPr/>
          <a:lstStyle/>
          <a:p>
            <a:pPr lvl="0"/>
            <a:fld id="{09AA95E6-F340-4330-AD81-D419C17309D8}" type="slidenum">
              <a:rPr lang="en-US" smtClean="0"/>
              <a:t>3</a:t>
            </a:fld>
            <a:endParaRPr lang="en-US" dirty="0"/>
          </a:p>
        </p:txBody>
      </p:sp>
    </p:spTree>
    <p:extLst>
      <p:ext uri="{BB962C8B-B14F-4D97-AF65-F5344CB8AC3E}">
        <p14:creationId xmlns:p14="http://schemas.microsoft.com/office/powerpoint/2010/main" val="2213920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42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09AA95E6-F340-4330-AD81-D419C17309D8}" type="slidenum">
              <a:rPr lang="en-US" smtClean="0"/>
              <a:t>28</a:t>
            </a:fld>
            <a:endParaRPr lang="en-US"/>
          </a:p>
        </p:txBody>
      </p:sp>
    </p:spTree>
    <p:extLst>
      <p:ext uri="{BB962C8B-B14F-4D97-AF65-F5344CB8AC3E}">
        <p14:creationId xmlns:p14="http://schemas.microsoft.com/office/powerpoint/2010/main" val="2928705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1FE1D-564B-91EC-3F94-8B9030B84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89020-90D7-C939-28D4-0AEEB511BDA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7EA03E3-77A0-B0AF-D94D-12328FE29A4B}"/>
              </a:ext>
            </a:extLst>
          </p:cNvPr>
          <p:cNvSpPr>
            <a:spLocks noGrp="1"/>
          </p:cNvSpPr>
          <p:nvPr>
            <p:ph type="body" idx="1"/>
          </p:nvPr>
        </p:nvSpPr>
        <p:spPr/>
        <p:txBody>
          <a:bodyPr/>
          <a:lstStyle/>
          <a:p>
            <a:r>
              <a:rPr lang="en-US" dirty="0"/>
              <a:t>See RFC2104 &lt;https://datatracker.ietf.org/doc/html/rfc2104&gt; for a full definition</a:t>
            </a:r>
          </a:p>
        </p:txBody>
      </p:sp>
      <p:sp>
        <p:nvSpPr>
          <p:cNvPr id="4" name="Slide Number Placeholder 3">
            <a:extLst>
              <a:ext uri="{FF2B5EF4-FFF2-40B4-BE49-F238E27FC236}">
                <a16:creationId xmlns:a16="http://schemas.microsoft.com/office/drawing/2014/main" id="{898BB83C-BC2A-1957-9439-71F07F2A6463}"/>
              </a:ext>
            </a:extLst>
          </p:cNvPr>
          <p:cNvSpPr>
            <a:spLocks noGrp="1"/>
          </p:cNvSpPr>
          <p:nvPr>
            <p:ph type="sldNum" sz="quarter" idx="5"/>
          </p:nvPr>
        </p:nvSpPr>
        <p:spPr/>
        <p:txBody>
          <a:bodyPr/>
          <a:lstStyle/>
          <a:p>
            <a:pPr lvl="0"/>
            <a:fld id="{09AA95E6-F340-4330-AD81-D419C17309D8}" type="slidenum">
              <a:rPr lang="en-US" smtClean="0"/>
              <a:t>31</a:t>
            </a:fld>
            <a:endParaRPr lang="en-US"/>
          </a:p>
        </p:txBody>
      </p:sp>
    </p:spTree>
    <p:extLst>
      <p:ext uri="{BB962C8B-B14F-4D97-AF65-F5344CB8AC3E}">
        <p14:creationId xmlns:p14="http://schemas.microsoft.com/office/powerpoint/2010/main" val="2492927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4D202-CB6F-5EF5-45D6-DA9FC62EC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2195CD-0E56-0120-3AE0-72D7A7A5940A}"/>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2046884F-7329-08DF-ED30-A45BF891EFF8}"/>
              </a:ext>
            </a:extLst>
          </p:cNvPr>
          <p:cNvSpPr>
            <a:spLocks noGrp="1"/>
          </p:cNvSpPr>
          <p:nvPr>
            <p:ph type="body" idx="1"/>
          </p:nvPr>
        </p:nvSpPr>
        <p:spPr/>
        <p:txBody>
          <a:bodyPr/>
          <a:lstStyle/>
          <a:p>
            <a:r>
              <a:rPr lang="en-US" dirty="0"/>
              <a:t>Goal is to get an overview of the various components of QKD, to understand the context in which QKD operates.</a:t>
            </a:r>
          </a:p>
          <a:p>
            <a:r>
              <a:rPr lang="en-US" dirty="0"/>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6DBAEF7D-43FD-E93A-872B-658101DE0AF4}"/>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37474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675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9E9EB1"/>
                </a:solidFill>
                <a:effectLst/>
                <a:uLnTx/>
                <a:uFillTx/>
                <a:latin typeface="Calibri"/>
                <a:ea typeface="+mn-ea"/>
                <a:cs typeface="+mn-cs"/>
              </a:rPr>
              <a:t>The box analogy is better suited for hybrid (KEM/DEM) authenticated encryption (e.g. </a:t>
            </a:r>
            <a:r>
              <a:rPr kumimoji="0" lang="en-CA" sz="900" b="0" i="0" u="none" strike="noStrike" kern="1200" cap="none" spc="0" normalizeH="0" baseline="0" noProof="0" err="1">
                <a:ln>
                  <a:noFill/>
                </a:ln>
                <a:solidFill>
                  <a:srgbClr val="9E9EB1"/>
                </a:solidFill>
                <a:effectLst/>
                <a:uLnTx/>
                <a:uFillTx/>
                <a:latin typeface="Calibri"/>
                <a:ea typeface="+mn-ea"/>
                <a:cs typeface="+mn-cs"/>
              </a:rPr>
              <a:t>crypto_secretbox</a:t>
            </a:r>
            <a:r>
              <a:rPr kumimoji="0" lang="en-CA" sz="900" b="0" i="0" u="none" strike="noStrike" kern="1200" cap="none" spc="0" normalizeH="0" baseline="0" noProof="0">
                <a:ln>
                  <a:noFill/>
                </a:ln>
                <a:solidFill>
                  <a:srgbClr val="9E9EB1"/>
                </a:solidFill>
                <a:effectLst/>
                <a:uLnTx/>
                <a:uFillTx/>
                <a:latin typeface="Calibri"/>
                <a:ea typeface="+mn-ea"/>
                <a:cs typeface="+mn-cs"/>
              </a:rPr>
              <a:t> in NaCl).</a:t>
            </a:r>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781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This is sometimes called hybrid encryption (encrypt the data with a symmetric key, then encrypt that key with PKE).</a:t>
            </a:r>
            <a:br>
              <a:rPr lang="en-US"/>
            </a:br>
            <a:r>
              <a:rPr lang="en-US"/>
              <a:t>However, the term “hybrid” is too overloaded in cryptography/QKD in my opinion, so I’ll try to avoid the term.</a:t>
            </a:r>
          </a:p>
        </p:txBody>
      </p:sp>
      <p:sp>
        <p:nvSpPr>
          <p:cNvPr id="4" name="Slide Number Placeholder 3"/>
          <p:cNvSpPr>
            <a:spLocks noGrp="1"/>
          </p:cNvSpPr>
          <p:nvPr>
            <p:ph type="sldNum" sz="quarter" idx="5"/>
          </p:nvPr>
        </p:nvSpPr>
        <p:spPr/>
        <p:txBody>
          <a:bodyPr/>
          <a:lstStyle/>
          <a:p>
            <a:pPr lvl="0"/>
            <a:fld id="{09AA95E6-F340-4330-AD81-D419C17309D8}" type="slidenum">
              <a:rPr lang="en-US" smtClean="0"/>
              <a:t>36</a:t>
            </a:fld>
            <a:endParaRPr lang="en-US"/>
          </a:p>
        </p:txBody>
      </p:sp>
    </p:spTree>
    <p:extLst>
      <p:ext uri="{BB962C8B-B14F-4D97-AF65-F5344CB8AC3E}">
        <p14:creationId xmlns:p14="http://schemas.microsoft.com/office/powerpoint/2010/main" val="2671094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625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Although the abbreviation </a:t>
            </a:r>
            <a:r>
              <a:rPr lang="en-US" dirty="0" err="1"/>
              <a:t>sk</a:t>
            </a:r>
            <a:r>
              <a:rPr lang="en-US" dirty="0"/>
              <a:t> suggests we call it a secret key, cryptographers often avoid this term: secret key cryptography usually refers to symmetric cryptography, as opposed to asymmetric- or public key cryptography (where we have private keys).</a:t>
            </a:r>
          </a:p>
        </p:txBody>
      </p:sp>
      <p:sp>
        <p:nvSpPr>
          <p:cNvPr id="4" name="Slide Number Placeholder 3"/>
          <p:cNvSpPr>
            <a:spLocks noGrp="1"/>
          </p:cNvSpPr>
          <p:nvPr>
            <p:ph type="sldNum" sz="quarter" idx="5"/>
          </p:nvPr>
        </p:nvSpPr>
        <p:spPr/>
        <p:txBody>
          <a:bodyPr/>
          <a:lstStyle/>
          <a:p>
            <a:pPr lvl="0"/>
            <a:fld id="{09AA95E6-F340-4330-AD81-D419C17309D8}" type="slidenum">
              <a:rPr lang="en-US" smtClean="0"/>
              <a:t>41</a:t>
            </a:fld>
            <a:endParaRPr lang="en-US"/>
          </a:p>
        </p:txBody>
      </p:sp>
    </p:spTree>
    <p:extLst>
      <p:ext uri="{BB962C8B-B14F-4D97-AF65-F5344CB8AC3E}">
        <p14:creationId xmlns:p14="http://schemas.microsoft.com/office/powerpoint/2010/main" val="3364963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Ordering matters: if </a:t>
                </a:r>
                <a14:m>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𝐴</m:t>
                        </m:r>
                      </m:sub>
                    </m:sSub>
                    <m:r>
                      <a:rPr lang="en-US" b="0" i="1" smtClean="0">
                        <a:latin typeface="Cambria Math" panose="02040503050406030204" pitchFamily="18" charset="0"/>
                      </a:rPr>
                      <m:t>&gt;</m:t>
                    </m:r>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oMath>
                </a14:m>
                <a:r>
                  <a:rPr lang="en-US" dirty="0"/>
                  <a:t>, then they</a:t>
                </a:r>
                <a:r>
                  <a:rPr lang="en-US" baseline="0" dirty="0"/>
                  <a:t> compare </a:t>
                </a:r>
                <a14:m>
                  <m:oMath xmlns:m="http://schemas.openxmlformats.org/officeDocument/2006/math">
                    <m:r>
                      <a:rPr lang="en-US" b="0" i="1" baseline="0" smtClean="0">
                        <a:latin typeface="Cambria Math" panose="02040503050406030204" pitchFamily="18" charset="0"/>
                      </a:rPr>
                      <m:t>𝐻</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𝑝</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𝑘</m:t>
                            </m:r>
                          </m:e>
                          <m:sub>
                            <m:r>
                              <a:rPr lang="en-US" b="0" i="1" baseline="0" smtClean="0">
                                <a:latin typeface="Cambria Math" panose="02040503050406030204" pitchFamily="18" charset="0"/>
                              </a:rPr>
                              <m:t>𝐵</m:t>
                            </m:r>
                          </m:sub>
                        </m:sSub>
                      </m:e>
                    </m:d>
                    <m:r>
                      <a:rPr lang="en-US" b="0" i="1" baseline="0" smtClean="0">
                        <a:latin typeface="Cambria Math" panose="02040503050406030204" pitchFamily="18" charset="0"/>
                      </a:rPr>
                      <m:t> || </m:t>
                    </m:r>
                    <m:r>
                      <a:rPr lang="en-US" b="0" i="1" baseline="0" smtClean="0">
                        <a:latin typeface="Cambria Math" panose="02040503050406030204" pitchFamily="18" charset="0"/>
                      </a:rPr>
                      <m:t>𝐻</m:t>
                    </m:r>
                    <m:r>
                      <a:rPr lang="en-US" b="0" i="1" baseline="0" smtClean="0">
                        <a:latin typeface="Cambria Math" panose="02040503050406030204" pitchFamily="18" charset="0"/>
                      </a:rPr>
                      <m:t>(</m:t>
                    </m:r>
                    <m:r>
                      <a:rPr lang="en-US" b="0" i="1" baseline="0" smtClean="0">
                        <a:latin typeface="Cambria Math" panose="02040503050406030204" pitchFamily="18" charset="0"/>
                      </a:rPr>
                      <m:t>𝑝</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𝑘</m:t>
                        </m:r>
                      </m:e>
                      <m:sub>
                        <m:r>
                          <a:rPr lang="en-US" b="0" i="1" baseline="0" smtClean="0">
                            <a:latin typeface="Cambria Math" panose="02040503050406030204" pitchFamily="18" charset="0"/>
                          </a:rPr>
                          <m:t>𝐴</m:t>
                        </m:r>
                      </m:sub>
                    </m:sSub>
                    <m:r>
                      <a:rPr lang="en-US" b="0" i="1" baseline="0" smtClean="0">
                        <a:latin typeface="Cambria Math" panose="02040503050406030204" pitchFamily="18" charset="0"/>
                      </a:rPr>
                      <m:t>)</m:t>
                    </m:r>
                  </m:oMath>
                </a14:m>
                <a:r>
                  <a:rPr lang="en-US" dirty="0"/>
                  <a:t> instead</a:t>
                </a:r>
              </a:p>
            </p:txBody>
          </p:sp>
        </mc:Choice>
        <mc:Fallback xmlns="">
          <p:sp>
            <p:nvSpPr>
              <p:cNvPr id="3" name="Notes Placeholder 2"/>
              <p:cNvSpPr>
                <a:spLocks noGrp="1"/>
              </p:cNvSpPr>
              <p:nvPr>
                <p:ph type="body" idx="1"/>
              </p:nvPr>
            </p:nvSpPr>
            <p:spPr/>
            <p:txBody>
              <a:bodyPr/>
              <a:lstStyle/>
              <a:p>
                <a:r>
                  <a:rPr lang="en-US" dirty="0"/>
                  <a:t>Ordering matters: if </a:t>
                </a:r>
                <a:r>
                  <a:rPr lang="en-US" b="0" i="0">
                    <a:latin typeface="Cambria Math" panose="02040503050406030204" pitchFamily="18" charset="0"/>
                  </a:rPr>
                  <a:t>𝑝𝑘_𝐴&gt;𝑝𝑘_𝐵</a:t>
                </a:r>
                <a:r>
                  <a:rPr lang="en-US" dirty="0"/>
                  <a:t>, then they</a:t>
                </a:r>
                <a:r>
                  <a:rPr lang="en-US" baseline="0" dirty="0"/>
                  <a:t> compare </a:t>
                </a:r>
                <a:r>
                  <a:rPr lang="en-US" b="0" i="0" baseline="0">
                    <a:latin typeface="Cambria Math" panose="02040503050406030204" pitchFamily="18" charset="0"/>
                  </a:rPr>
                  <a:t>𝐻(𝑝𝑘_𝐵 )  || 𝐻(𝑝𝑘_𝐴)</a:t>
                </a:r>
                <a:r>
                  <a:rPr lang="en-US" dirty="0"/>
                  <a:t> instead</a:t>
                </a:r>
              </a:p>
            </p:txBody>
          </p:sp>
        </mc:Fallback>
      </mc:AlternateContent>
      <p:sp>
        <p:nvSpPr>
          <p:cNvPr id="4" name="Slide Number Placeholder 3"/>
          <p:cNvSpPr>
            <a:spLocks noGrp="1"/>
          </p:cNvSpPr>
          <p:nvPr>
            <p:ph type="sldNum" sz="quarter" idx="5"/>
          </p:nvPr>
        </p:nvSpPr>
        <p:spPr/>
        <p:txBody>
          <a:bodyPr/>
          <a:lstStyle/>
          <a:p>
            <a:pPr lvl="0"/>
            <a:fld id="{09AA95E6-F340-4330-AD81-D419C17309D8}" type="slidenum">
              <a:rPr lang="en-US" smtClean="0"/>
              <a:t>47</a:t>
            </a:fld>
            <a:endParaRPr lang="en-US"/>
          </a:p>
        </p:txBody>
      </p:sp>
    </p:spTree>
    <p:extLst>
      <p:ext uri="{BB962C8B-B14F-4D97-AF65-F5344CB8AC3E}">
        <p14:creationId xmlns:p14="http://schemas.microsoft.com/office/powerpoint/2010/main" val="182341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Goal is to get an overview of the various components of QKD, to understand the context in which QKD operates.</a:t>
            </a:r>
          </a:p>
          <a:p>
            <a:r>
              <a:rPr lang="en-US" dirty="0"/>
              <a:t>A non-goal is for the student to master all subjects in depth, after all this is a course on quantum communication, not on (quantum) cryptography.</a:t>
            </a:r>
          </a:p>
          <a:p>
            <a:endParaRPr lang="en-US" dirty="0"/>
          </a:p>
        </p:txBody>
      </p:sp>
      <p:sp>
        <p:nvSpPr>
          <p:cNvPr id="4" name="Slide Number Placeholder 3"/>
          <p:cNvSpPr>
            <a:spLocks noGrp="1"/>
          </p:cNvSpPr>
          <p:nvPr>
            <p:ph type="sldNum" sz="quarter" idx="5"/>
          </p:nvPr>
        </p:nvSpPr>
        <p:spPr/>
        <p:txBody>
          <a:bodyPr/>
          <a:lstStyle/>
          <a:p>
            <a:pPr lvl="0"/>
            <a:fld id="{09AA95E6-F340-4330-AD81-D419C17309D8}" type="slidenum">
              <a:rPr lang="en-US" smtClean="0"/>
              <a:t>4</a:t>
            </a:fld>
            <a:endParaRPr lang="en-US" dirty="0"/>
          </a:p>
        </p:txBody>
      </p:sp>
    </p:spTree>
    <p:extLst>
      <p:ext uri="{BB962C8B-B14F-4D97-AF65-F5344CB8AC3E}">
        <p14:creationId xmlns:p14="http://schemas.microsoft.com/office/powerpoint/2010/main" val="2324269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EB107-633B-0DB2-9AF6-5B6AE0F1E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AEBCB-5B4E-EB02-2A05-38D0BCE6796A}"/>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0B704635-95CE-3055-066D-36B7074879D9}"/>
              </a:ext>
            </a:extLst>
          </p:cNvPr>
          <p:cNvSpPr>
            <a:spLocks noGrp="1"/>
          </p:cNvSpPr>
          <p:nvPr>
            <p:ph type="body" idx="1"/>
          </p:nvPr>
        </p:nvSpPr>
        <p:spPr/>
        <p:txBody>
          <a:bodyPr/>
          <a:lstStyle/>
          <a:p>
            <a:r>
              <a:rPr lang="en-US"/>
              <a:t>Goal is to get an overview of the various components of QKD, to understand the context in which QKD operates.</a:t>
            </a:r>
          </a:p>
          <a:p>
            <a:r>
              <a:rPr lang="en-US"/>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36CB9A6A-9316-64E6-4BBD-42C2261DA3D6}"/>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81516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This definition of privacy is far from universal</a:t>
            </a:r>
          </a:p>
        </p:txBody>
      </p:sp>
      <p:sp>
        <p:nvSpPr>
          <p:cNvPr id="4" name="Slide Number Placeholder 3"/>
          <p:cNvSpPr>
            <a:spLocks noGrp="1"/>
          </p:cNvSpPr>
          <p:nvPr>
            <p:ph type="sldNum" sz="quarter" idx="5"/>
          </p:nvPr>
        </p:nvSpPr>
        <p:spPr/>
        <p:txBody>
          <a:bodyPr/>
          <a:lstStyle/>
          <a:p>
            <a:pPr lvl="0"/>
            <a:fld id="{09AA95E6-F340-4330-AD81-D419C17309D8}" type="slidenum">
              <a:rPr lang="en-US" smtClean="0"/>
              <a:t>51</a:t>
            </a:fld>
            <a:endParaRPr lang="en-US"/>
          </a:p>
        </p:txBody>
      </p:sp>
    </p:spTree>
    <p:extLst>
      <p:ext uri="{BB962C8B-B14F-4D97-AF65-F5344CB8AC3E}">
        <p14:creationId xmlns:p14="http://schemas.microsoft.com/office/powerpoint/2010/main" val="1467180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No negotiation, no client certificates, no 0-RTT mode, no pre-shared keys, no KDFs/key-scheduling, no retry-requests, no message (de-)serialization, no splitting keys for multiple purposes, no backwards compatibility for dealing with middleboxes, no extensions, no record protocol, no alert protocol…</a:t>
            </a:r>
          </a:p>
        </p:txBody>
      </p:sp>
      <p:sp>
        <p:nvSpPr>
          <p:cNvPr id="4" name="Slide Number Placeholder 3"/>
          <p:cNvSpPr>
            <a:spLocks noGrp="1"/>
          </p:cNvSpPr>
          <p:nvPr>
            <p:ph type="sldNum" sz="quarter" idx="5"/>
          </p:nvPr>
        </p:nvSpPr>
        <p:spPr/>
        <p:txBody>
          <a:bodyPr/>
          <a:lstStyle/>
          <a:p>
            <a:pPr lvl="0"/>
            <a:fld id="{09AA95E6-F340-4330-AD81-D419C17309D8}" type="slidenum">
              <a:rPr lang="en-US" smtClean="0"/>
              <a:t>52</a:t>
            </a:fld>
            <a:endParaRPr lang="en-US"/>
          </a:p>
        </p:txBody>
      </p:sp>
    </p:spTree>
    <p:extLst>
      <p:ext uri="{BB962C8B-B14F-4D97-AF65-F5344CB8AC3E}">
        <p14:creationId xmlns:p14="http://schemas.microsoft.com/office/powerpoint/2010/main" val="2751144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a:p>
            <a:endParaRPr lang="en-US" dirty="0"/>
          </a:p>
          <a:p>
            <a:r>
              <a:rPr lang="en-US" dirty="0"/>
              <a:t>Many real-world protocols and primitives don’t even have security proofs, and the value of security proofs in general has seen much debate amongst cryptographers.</a:t>
            </a:r>
          </a:p>
        </p:txBody>
      </p:sp>
      <p:sp>
        <p:nvSpPr>
          <p:cNvPr id="4" name="Slide Number Placeholder 3"/>
          <p:cNvSpPr>
            <a:spLocks noGrp="1"/>
          </p:cNvSpPr>
          <p:nvPr>
            <p:ph type="sldNum" sz="quarter" idx="5"/>
          </p:nvPr>
        </p:nvSpPr>
        <p:spPr/>
        <p:txBody>
          <a:bodyPr/>
          <a:lstStyle/>
          <a:p>
            <a:pPr lvl="0"/>
            <a:fld id="{09AA95E6-F340-4330-AD81-D419C17309D8}" type="slidenum">
              <a:rPr lang="en-US" smtClean="0"/>
              <a:t>54</a:t>
            </a:fld>
            <a:endParaRPr lang="en-US"/>
          </a:p>
        </p:txBody>
      </p:sp>
    </p:spTree>
    <p:extLst>
      <p:ext uri="{BB962C8B-B14F-4D97-AF65-F5344CB8AC3E}">
        <p14:creationId xmlns:p14="http://schemas.microsoft.com/office/powerpoint/2010/main" val="2043516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4D95F-11D7-B98E-33F6-FD4F1C1E9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B53AF-B5E0-6A36-68A9-A7746AB321FE}"/>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6EDDE2C2-1A82-D656-C067-6FF461CF8F4D}"/>
              </a:ext>
            </a:extLst>
          </p:cNvPr>
          <p:cNvSpPr>
            <a:spLocks noGrp="1"/>
          </p:cNvSpPr>
          <p:nvPr>
            <p:ph type="body" idx="1"/>
          </p:nvPr>
        </p:nvSpPr>
        <p:spPr/>
        <p:txBody>
          <a:bodyPr/>
          <a:lstStyle/>
          <a:p>
            <a:r>
              <a:rPr lang="en-US"/>
              <a:t>Goal is to get an overview of the various components of QKD, to understand the context in which QKD operates.</a:t>
            </a:r>
          </a:p>
          <a:p>
            <a:r>
              <a:rPr lang="en-US"/>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37B95169-44DA-F131-357F-5C8DA2FE45B6}"/>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00326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9AA95E6-F340-4330-AD81-D419C17309D8}" type="slidenum">
              <a:rPr lang="en-US" smtClean="0"/>
              <a:t>56</a:t>
            </a:fld>
            <a:endParaRPr lang="en-US"/>
          </a:p>
        </p:txBody>
      </p:sp>
    </p:spTree>
    <p:extLst>
      <p:ext uri="{BB962C8B-B14F-4D97-AF65-F5344CB8AC3E}">
        <p14:creationId xmlns:p14="http://schemas.microsoft.com/office/powerpoint/2010/main" val="3184925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4E2AB-0D85-B5EB-4826-A9D6401C8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D2F7F-0920-CB08-CF0D-FE965B8C384A}"/>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03AB52C8-9F43-1C6F-6574-E44A6DB5AE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D38F3A-1B59-9AE1-9989-D03C7D21FBB7}"/>
              </a:ext>
            </a:extLst>
          </p:cNvPr>
          <p:cNvSpPr>
            <a:spLocks noGrp="1"/>
          </p:cNvSpPr>
          <p:nvPr>
            <p:ph type="sldNum" sz="quarter" idx="5"/>
          </p:nvPr>
        </p:nvSpPr>
        <p:spPr/>
        <p:txBody>
          <a:bodyPr/>
          <a:lstStyle/>
          <a:p>
            <a:pPr lvl="0"/>
            <a:fld id="{09AA95E6-F340-4330-AD81-D419C17309D8}" type="slidenum">
              <a:rPr lang="en-US" smtClean="0"/>
              <a:t>57</a:t>
            </a:fld>
            <a:endParaRPr lang="en-US" dirty="0"/>
          </a:p>
        </p:txBody>
      </p:sp>
    </p:spTree>
    <p:extLst>
      <p:ext uri="{BB962C8B-B14F-4D97-AF65-F5344CB8AC3E}">
        <p14:creationId xmlns:p14="http://schemas.microsoft.com/office/powerpoint/2010/main" val="1603879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85178-B8E3-C089-AB60-978730B0F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497EA-FE31-B3FA-2F96-601DFA70735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D1CAEBB-EAC0-EEFE-8C6D-1224E9EA5344}"/>
              </a:ext>
            </a:extLst>
          </p:cNvPr>
          <p:cNvSpPr>
            <a:spLocks noGrp="1"/>
          </p:cNvSpPr>
          <p:nvPr>
            <p:ph type="body" idx="1"/>
          </p:nvPr>
        </p:nvSpPr>
        <p:spPr/>
        <p:txBody>
          <a:bodyPr/>
          <a:lstStyle/>
          <a:p>
            <a:r>
              <a:rPr lang="en-US" dirty="0"/>
              <a:t>Goal is to get an overview of the various components of QKD, to understand the context in which QKD operates.</a:t>
            </a:r>
          </a:p>
          <a:p>
            <a:r>
              <a:rPr lang="en-US" dirty="0"/>
              <a:t>A non-goal is for the student to master all subjects in depth, after all this is a course on quantum communication, not on (quantum) cryptography.</a:t>
            </a:r>
          </a:p>
          <a:p>
            <a:endParaRPr lang="en-US" dirty="0"/>
          </a:p>
        </p:txBody>
      </p:sp>
      <p:sp>
        <p:nvSpPr>
          <p:cNvPr id="4" name="Slide Number Placeholder 3">
            <a:extLst>
              <a:ext uri="{FF2B5EF4-FFF2-40B4-BE49-F238E27FC236}">
                <a16:creationId xmlns:a16="http://schemas.microsoft.com/office/drawing/2014/main" id="{DBA5B9EB-DB7B-8ADC-D96B-B61FDE2C4A06}"/>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9134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7C1D-C132-B18F-A874-3FB6FB119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BA7032-BFF4-9B07-2A78-9615029EEBB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E1D77C3-5D7C-289E-E38B-D768EB3262BE}"/>
              </a:ext>
            </a:extLst>
          </p:cNvPr>
          <p:cNvSpPr>
            <a:spLocks noGrp="1"/>
          </p:cNvSpPr>
          <p:nvPr>
            <p:ph type="body" idx="1"/>
          </p:nvPr>
        </p:nvSpPr>
        <p:spPr/>
        <p:txBody>
          <a:bodyPr/>
          <a:lstStyle/>
          <a:p>
            <a:r>
              <a:rPr lang="en-US" dirty="0"/>
              <a:t>Goal is to get an overview of the various components of QKD, to understand the context in which QKD operates.</a:t>
            </a:r>
          </a:p>
          <a:p>
            <a:r>
              <a:rPr lang="en-US" dirty="0"/>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2BE8DC08-3F03-BAC1-8554-99DC35947F65}"/>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67</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48135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9AA95E6-F340-4330-AD81-D419C17309D8}" type="slidenum">
              <a:rPr lang="en-US" smtClean="0"/>
              <a:t>68</a:t>
            </a:fld>
            <a:endParaRPr lang="en-US"/>
          </a:p>
        </p:txBody>
      </p:sp>
    </p:spTree>
    <p:extLst>
      <p:ext uri="{BB962C8B-B14F-4D97-AF65-F5344CB8AC3E}">
        <p14:creationId xmlns:p14="http://schemas.microsoft.com/office/powerpoint/2010/main" val="410685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r>
              <a:rPr lang="en-US" err="1"/>
              <a:t>Kerchhoff’s</a:t>
            </a:r>
            <a:r>
              <a:rPr lang="en-US"/>
              <a:t> principle: </a:t>
            </a:r>
            <a:r>
              <a:rPr lang="fr-FR" sz="900" b="0" i="1" u="none" strike="noStrike" baseline="0">
                <a:latin typeface="NotoSans-Italic"/>
              </a:rPr>
              <a:t>Il faut qu’il n’exige pas le secret, et qu’il puisse sans inconvénient tomber entre les mains de l’ennemi</a:t>
            </a:r>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298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8BCE4-7FED-B105-58AF-1F44ADCA6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E0BC6-AC45-DDA6-1B4D-3270ED32FA0D}"/>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D3B0247-94AD-03E1-8CEC-F5CECC1ACA5E}"/>
              </a:ext>
            </a:extLst>
          </p:cNvPr>
          <p:cNvSpPr>
            <a:spLocks noGrp="1"/>
          </p:cNvSpPr>
          <p:nvPr>
            <p:ph type="body" idx="1"/>
          </p:nvPr>
        </p:nvSpPr>
        <p:spPr/>
        <p:txBody>
          <a:bodyPr/>
          <a:lstStyle/>
          <a:p>
            <a:r>
              <a:rPr lang="en-US" dirty="0"/>
              <a:t>“Note that eavesdropping on a quantum channel is generally impossible to do without altering the communication itself, so that is classified as an active attack.”</a:t>
            </a:r>
          </a:p>
          <a:p>
            <a:endParaRPr lang="en-US" dirty="0"/>
          </a:p>
          <a:p>
            <a:r>
              <a:rPr lang="en-US" dirty="0"/>
              <a:t>Normally in cryptography, we use Eve for the passive adversary that only eavesdrops on the communication. The active adversary is called Mallory, because she is malicious and tries to alter the outcome of a protocol. The QKD literature ignores this distinction and uses the name Eve for all kinds of attackers.</a:t>
            </a:r>
          </a:p>
        </p:txBody>
      </p:sp>
      <p:sp>
        <p:nvSpPr>
          <p:cNvPr id="4" name="Slide Number Placeholder 3">
            <a:extLst>
              <a:ext uri="{FF2B5EF4-FFF2-40B4-BE49-F238E27FC236}">
                <a16:creationId xmlns:a16="http://schemas.microsoft.com/office/drawing/2014/main" id="{1AB5FCB4-B343-7FE7-47C2-F976ED1FC6E1}"/>
              </a:ext>
            </a:extLst>
          </p:cNvPr>
          <p:cNvSpPr>
            <a:spLocks noGrp="1"/>
          </p:cNvSpPr>
          <p:nvPr>
            <p:ph type="sldNum" sz="quarter" idx="5"/>
          </p:nvPr>
        </p:nvSpPr>
        <p:spPr/>
        <p:txBody>
          <a:bodyPr/>
          <a:lstStyle/>
          <a:p>
            <a:pPr lvl="0"/>
            <a:fld id="{09AA95E6-F340-4330-AD81-D419C17309D8}" type="slidenum">
              <a:rPr lang="en-US" smtClean="0"/>
              <a:t>69</a:t>
            </a:fld>
            <a:endParaRPr lang="en-US"/>
          </a:p>
        </p:txBody>
      </p:sp>
    </p:spTree>
    <p:extLst>
      <p:ext uri="{BB962C8B-B14F-4D97-AF65-F5344CB8AC3E}">
        <p14:creationId xmlns:p14="http://schemas.microsoft.com/office/powerpoint/2010/main" val="2973319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E7F8F-8DB1-47AE-A5DF-8FB149E3A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F1EE7-5C07-D438-A732-66DFF7944C67}"/>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8F067CC9-8E0C-6146-4767-C2D05DDACC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E8AB84-333B-278A-828D-10DC8380427E}"/>
              </a:ext>
            </a:extLst>
          </p:cNvPr>
          <p:cNvSpPr>
            <a:spLocks noGrp="1"/>
          </p:cNvSpPr>
          <p:nvPr>
            <p:ph type="sldNum" sz="quarter" idx="5"/>
          </p:nvPr>
        </p:nvSpPr>
        <p:spPr/>
        <p:txBody>
          <a:bodyPr/>
          <a:lstStyle/>
          <a:p>
            <a:pPr lvl="0"/>
            <a:fld id="{09AA95E6-F340-4330-AD81-D419C17309D8}" type="slidenum">
              <a:rPr lang="en-US" smtClean="0"/>
              <a:t>73</a:t>
            </a:fld>
            <a:endParaRPr lang="en-US"/>
          </a:p>
        </p:txBody>
      </p:sp>
    </p:spTree>
    <p:extLst>
      <p:ext uri="{BB962C8B-B14F-4D97-AF65-F5344CB8AC3E}">
        <p14:creationId xmlns:p14="http://schemas.microsoft.com/office/powerpoint/2010/main" val="2609907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89A71-7E1E-560B-AEB5-E800B9D37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74C29-4B7E-0A8D-A939-8546FEA45712}"/>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31EFC19B-28C1-9DC0-7CAB-1A544313BB8E}"/>
              </a:ext>
            </a:extLst>
          </p:cNvPr>
          <p:cNvSpPr>
            <a:spLocks noGrp="1"/>
          </p:cNvSpPr>
          <p:nvPr>
            <p:ph type="body" idx="1"/>
          </p:nvPr>
        </p:nvSpPr>
        <p:spPr/>
        <p:txBody>
          <a:bodyPr/>
          <a:lstStyle/>
          <a:p>
            <a:r>
              <a:rPr lang="en-US"/>
              <a:t>Goal is to get an overview of the various components of QKD, to understand the context in which QKD operates.</a:t>
            </a:r>
          </a:p>
          <a:p>
            <a:r>
              <a:rPr lang="en-US"/>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5C4C54D8-C702-37B9-0059-A71645DA0F56}"/>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74</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09240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9AA95E6-F340-4330-AD81-D419C17309D8}" type="slidenum">
              <a:rPr lang="en-US" smtClean="0"/>
              <a:t>75</a:t>
            </a:fld>
            <a:endParaRPr lang="en-US"/>
          </a:p>
        </p:txBody>
      </p:sp>
    </p:spTree>
    <p:extLst>
      <p:ext uri="{BB962C8B-B14F-4D97-AF65-F5344CB8AC3E}">
        <p14:creationId xmlns:p14="http://schemas.microsoft.com/office/powerpoint/2010/main" val="1717710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 a Von Neumann measurement is a special case of a projective measurement  a projective measurement is a special case of a (quantum) measurement.</a:t>
            </a:r>
          </a:p>
          <a:p>
            <a:endParaRPr lang="en-US" dirty="0"/>
          </a:p>
        </p:txBody>
      </p:sp>
      <p:sp>
        <p:nvSpPr>
          <p:cNvPr id="4" name="Slide Number Placeholder 3"/>
          <p:cNvSpPr>
            <a:spLocks noGrp="1"/>
          </p:cNvSpPr>
          <p:nvPr>
            <p:ph type="sldNum" sz="quarter" idx="5"/>
          </p:nvPr>
        </p:nvSpPr>
        <p:spPr/>
        <p:txBody>
          <a:bodyPr/>
          <a:lstStyle/>
          <a:p>
            <a:pPr lvl="0"/>
            <a:fld id="{09AA95E6-F340-4330-AD81-D419C17309D8}" type="slidenum">
              <a:rPr lang="en-US" smtClean="0"/>
              <a:t>77</a:t>
            </a:fld>
            <a:endParaRPr lang="en-US"/>
          </a:p>
        </p:txBody>
      </p:sp>
    </p:spTree>
    <p:extLst>
      <p:ext uri="{BB962C8B-B14F-4D97-AF65-F5344CB8AC3E}">
        <p14:creationId xmlns:p14="http://schemas.microsoft.com/office/powerpoint/2010/main" val="1128243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5C27D-5A31-0453-A17F-0886E709E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BA122-DE4F-4EB0-6262-A266B91668B5}"/>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6CA70C2E-BC0A-779B-8215-4D1C5D2045D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 a Von Neumann measurement is a special case of a projective measurement  a projective measurement is a special case of a (quantum) measurement.</a:t>
            </a:r>
          </a:p>
          <a:p>
            <a:endParaRPr lang="en-US" dirty="0"/>
          </a:p>
        </p:txBody>
      </p:sp>
      <p:sp>
        <p:nvSpPr>
          <p:cNvPr id="4" name="Slide Number Placeholder 3">
            <a:extLst>
              <a:ext uri="{FF2B5EF4-FFF2-40B4-BE49-F238E27FC236}">
                <a16:creationId xmlns:a16="http://schemas.microsoft.com/office/drawing/2014/main" id="{CFD126C6-5A29-B0F4-B5B5-1F369BAFDF92}"/>
              </a:ext>
            </a:extLst>
          </p:cNvPr>
          <p:cNvSpPr>
            <a:spLocks noGrp="1"/>
          </p:cNvSpPr>
          <p:nvPr>
            <p:ph type="sldNum" sz="quarter" idx="5"/>
          </p:nvPr>
        </p:nvSpPr>
        <p:spPr/>
        <p:txBody>
          <a:bodyPr/>
          <a:lstStyle/>
          <a:p>
            <a:pPr lvl="0"/>
            <a:fld id="{09AA95E6-F340-4330-AD81-D419C17309D8}" type="slidenum">
              <a:rPr lang="en-US" smtClean="0"/>
              <a:t>78</a:t>
            </a:fld>
            <a:endParaRPr lang="en-US"/>
          </a:p>
        </p:txBody>
      </p:sp>
    </p:spTree>
    <p:extLst>
      <p:ext uri="{BB962C8B-B14F-4D97-AF65-F5344CB8AC3E}">
        <p14:creationId xmlns:p14="http://schemas.microsoft.com/office/powerpoint/2010/main" val="28675347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9AA95E6-F340-4330-AD81-D419C17309D8}" type="slidenum">
              <a:rPr lang="en-US" smtClean="0"/>
              <a:t>79</a:t>
            </a:fld>
            <a:endParaRPr lang="en-US"/>
          </a:p>
        </p:txBody>
      </p:sp>
    </p:spTree>
    <p:extLst>
      <p:ext uri="{BB962C8B-B14F-4D97-AF65-F5344CB8AC3E}">
        <p14:creationId xmlns:p14="http://schemas.microsoft.com/office/powerpoint/2010/main" val="2832375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3E29E-88A6-ADED-5FB5-2B032D31A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5889B-8B84-A16B-986B-5897F5B563B0}"/>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29426C03-3932-7907-AE25-957D1BD5F678}"/>
              </a:ext>
            </a:extLst>
          </p:cNvPr>
          <p:cNvSpPr>
            <a:spLocks noGrp="1"/>
          </p:cNvSpPr>
          <p:nvPr>
            <p:ph type="body" idx="1"/>
          </p:nvPr>
        </p:nvSpPr>
        <p:spPr/>
        <p:txBody>
          <a:bodyPr/>
          <a:lstStyle/>
          <a:p>
            <a:r>
              <a:rPr lang="en-US"/>
              <a:t>Goal is to get an overview of the various components of QKD, to understand the context in which QKD operates.</a:t>
            </a:r>
          </a:p>
          <a:p>
            <a:r>
              <a:rPr lang="en-US"/>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A1AC4727-898F-EF0A-ABE0-1B1B90847BC7}"/>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80</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85620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385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Sometimes</a:t>
                </a:r>
                <a:r>
                  <a:rPr lang="en-US" baseline="0" dirty="0"/>
                  <a:t> </a:t>
                </a:r>
                <a14:m>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𝜀</m:t>
                    </m:r>
                  </m:oMath>
                </a14:m>
                <a:r>
                  <a:rPr lang="en-US" dirty="0"/>
                  <a:t> where</a:t>
                </a:r>
                <a:r>
                  <a:rPr lang="en-US" baseline="0" dirty="0"/>
                  <a:t> </a:t>
                </a:r>
                <a14:m>
                  <m:oMath xmlns:m="http://schemas.openxmlformats.org/officeDocument/2006/math">
                    <m:r>
                      <a:rPr lang="en-US" b="0" i="1" baseline="0" smtClean="0">
                        <a:latin typeface="Cambria Math" panose="02040503050406030204" pitchFamily="18" charset="0"/>
                      </a:rPr>
                      <m:t>𝜀</m:t>
                    </m:r>
                  </m:oMath>
                </a14:m>
                <a:r>
                  <a:rPr lang="en-US" dirty="0"/>
                  <a:t> is negligibly</a:t>
                </a:r>
                <a:r>
                  <a:rPr lang="en-US" baseline="0" dirty="0"/>
                  <a:t> small suffices.</a:t>
                </a:r>
                <a:endParaRPr lang="en-US" dirty="0"/>
              </a:p>
            </p:txBody>
          </p:sp>
        </mc:Choice>
        <mc:Fallback xmlns="">
          <p:sp>
            <p:nvSpPr>
              <p:cNvPr id="3" name="Notes Placeholder 2"/>
              <p:cNvSpPr>
                <a:spLocks noGrp="1"/>
              </p:cNvSpPr>
              <p:nvPr>
                <p:ph type="body" idx="1"/>
              </p:nvPr>
            </p:nvSpPr>
            <p:spPr/>
            <p:txBody>
              <a:bodyPr/>
              <a:lstStyle/>
              <a:p>
                <a:r>
                  <a:rPr lang="en-US" dirty="0"/>
                  <a:t>Sometimes</a:t>
                </a:r>
                <a:r>
                  <a:rPr lang="en-US" baseline="0" dirty="0"/>
                  <a:t> </a:t>
                </a:r>
                <a:r>
                  <a:rPr lang="en-US" b="0" i="0">
                    <a:latin typeface="Cambria Math" panose="02040503050406030204" pitchFamily="18" charset="0"/>
                  </a:rPr>
                  <a:t>Pr[𝑏=0]=1/2±𝜀</a:t>
                </a:r>
                <a:r>
                  <a:rPr lang="en-US" dirty="0"/>
                  <a:t> where</a:t>
                </a:r>
                <a:r>
                  <a:rPr lang="en-US" baseline="0" dirty="0"/>
                  <a:t> </a:t>
                </a:r>
                <a:r>
                  <a:rPr lang="en-US" b="0" i="0" baseline="0">
                    <a:latin typeface="Cambria Math" panose="02040503050406030204" pitchFamily="18" charset="0"/>
                  </a:rPr>
                  <a:t>𝜀</a:t>
                </a:r>
                <a:r>
                  <a:rPr lang="en-US" dirty="0"/>
                  <a:t> is negligibly</a:t>
                </a:r>
                <a:r>
                  <a:rPr lang="en-US" baseline="0" dirty="0"/>
                  <a:t> small suffices.</a:t>
                </a:r>
                <a:endParaRPr lang="en-US" dirty="0"/>
              </a:p>
            </p:txBody>
          </p:sp>
        </mc:Fallback>
      </mc:AlternateContent>
      <p:sp>
        <p:nvSpPr>
          <p:cNvPr id="4" name="Slide Number Placeholder 3"/>
          <p:cNvSpPr>
            <a:spLocks noGrp="1"/>
          </p:cNvSpPr>
          <p:nvPr>
            <p:ph type="sldNum" sz="quarter" idx="5"/>
          </p:nvPr>
        </p:nvSpPr>
        <p:spPr/>
        <p:txBody>
          <a:bodyPr/>
          <a:lstStyle/>
          <a:p>
            <a:pPr lvl="0"/>
            <a:fld id="{09AA95E6-F340-4330-AD81-D419C17309D8}" type="slidenum">
              <a:rPr lang="en-US" smtClean="0"/>
              <a:t>84</a:t>
            </a:fld>
            <a:endParaRPr lang="en-US"/>
          </a:p>
        </p:txBody>
      </p:sp>
    </p:spTree>
    <p:extLst>
      <p:ext uri="{BB962C8B-B14F-4D97-AF65-F5344CB8AC3E}">
        <p14:creationId xmlns:p14="http://schemas.microsoft.com/office/powerpoint/2010/main" val="64608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432CF-2CFB-9AF3-287E-5C0146A8B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F68CE-507C-F095-B091-20F53146F2E4}"/>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A4B08D9A-E276-A341-3B28-3A7DE54F9CAA}"/>
              </a:ext>
            </a:extLst>
          </p:cNvPr>
          <p:cNvSpPr>
            <a:spLocks noGrp="1"/>
          </p:cNvSpPr>
          <p:nvPr>
            <p:ph type="body" idx="1"/>
          </p:nvPr>
        </p:nvSpPr>
        <p:spPr/>
        <p:txBody>
          <a:bodyPr/>
          <a:lstStyle/>
          <a:p>
            <a:r>
              <a:rPr lang="en-US" dirty="0"/>
              <a:t>Goal is to get an overview of the various components of QKD, to understand the context in which QKD operates.</a:t>
            </a:r>
          </a:p>
          <a:p>
            <a:r>
              <a:rPr lang="en-US" dirty="0"/>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3D1CCD28-898B-BEC3-97F1-6D5FB16EFAFC}"/>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403247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75295-2BEA-ED7E-37EE-EE4E4C379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DF4B0-4DA6-31E5-DBD9-34CE1B5DBC1C}"/>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0B094114-5C3A-5094-12F7-E124A23B1195}"/>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B9BDE865-7E8E-8271-DE72-FB22D3B51DC5}"/>
              </a:ext>
            </a:extLst>
          </p:cNvPr>
          <p:cNvSpPr>
            <a:spLocks noGrp="1"/>
          </p:cNvSpPr>
          <p:nvPr>
            <p:ph type="sldNum" sz="quarter" idx="5"/>
          </p:nvPr>
        </p:nvSpPr>
        <p:spPr/>
        <p:txBody>
          <a:bodyPr/>
          <a:lstStyle/>
          <a:p>
            <a:pPr lvl="0"/>
            <a:fld id="{09AA95E6-F340-4330-AD81-D419C17309D8}" type="slidenum">
              <a:rPr lang="en-US" smtClean="0"/>
              <a:t>85</a:t>
            </a:fld>
            <a:endParaRPr lang="en-US"/>
          </a:p>
        </p:txBody>
      </p:sp>
    </p:spTree>
    <p:extLst>
      <p:ext uri="{BB962C8B-B14F-4D97-AF65-F5344CB8AC3E}">
        <p14:creationId xmlns:p14="http://schemas.microsoft.com/office/powerpoint/2010/main" val="2738698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9C2D2-4093-32E4-5E78-89109C7C8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5D70B-1A09-B77B-13EC-73AA33BCB8B9}"/>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4A950AF5-99D2-90B8-BA10-F4CE10191D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742854-2987-B92D-9494-C38DA1F6BF0B}"/>
              </a:ext>
            </a:extLst>
          </p:cNvPr>
          <p:cNvSpPr>
            <a:spLocks noGrp="1"/>
          </p:cNvSpPr>
          <p:nvPr>
            <p:ph type="sldNum" sz="quarter" idx="5"/>
          </p:nvPr>
        </p:nvSpPr>
        <p:spPr/>
        <p:txBody>
          <a:bodyPr/>
          <a:lstStyle/>
          <a:p>
            <a:pPr lvl="0"/>
            <a:fld id="{09AA95E6-F340-4330-AD81-D419C17309D8}" type="slidenum">
              <a:rPr lang="en-US" smtClean="0"/>
              <a:t>86</a:t>
            </a:fld>
            <a:endParaRPr lang="en-US"/>
          </a:p>
        </p:txBody>
      </p:sp>
    </p:spTree>
    <p:extLst>
      <p:ext uri="{BB962C8B-B14F-4D97-AF65-F5344CB8AC3E}">
        <p14:creationId xmlns:p14="http://schemas.microsoft.com/office/powerpoint/2010/main" val="4081128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Plain BB84 is not just less efficient when we introduce noise on the channel, it really is insecure. An attacker that eavesdrops on only a few qubit transmissions succeeds in the attack with unacceptably high probability, even if it just reveals some key bits.</a:t>
            </a:r>
          </a:p>
        </p:txBody>
      </p:sp>
      <p:sp>
        <p:nvSpPr>
          <p:cNvPr id="4" name="Slide Number Placeholder 3"/>
          <p:cNvSpPr>
            <a:spLocks noGrp="1"/>
          </p:cNvSpPr>
          <p:nvPr>
            <p:ph type="sldNum" sz="quarter" idx="5"/>
          </p:nvPr>
        </p:nvSpPr>
        <p:spPr/>
        <p:txBody>
          <a:bodyPr/>
          <a:lstStyle/>
          <a:p>
            <a:pPr lvl="0"/>
            <a:fld id="{09AA95E6-F340-4330-AD81-D419C17309D8}" type="slidenum">
              <a:rPr lang="en-US" smtClean="0"/>
              <a:t>88</a:t>
            </a:fld>
            <a:endParaRPr lang="en-US"/>
          </a:p>
        </p:txBody>
      </p:sp>
    </p:spTree>
    <p:extLst>
      <p:ext uri="{BB962C8B-B14F-4D97-AF65-F5344CB8AC3E}">
        <p14:creationId xmlns:p14="http://schemas.microsoft.com/office/powerpoint/2010/main" val="2229909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06409-F485-959A-53DF-25A894D34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16294-33C4-34D0-6CCF-5ACE031EF457}"/>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D363A138-4F21-AA3E-F3D1-865CBAABC4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D3F642-D6C4-B0BE-9380-BE019EFED09A}"/>
              </a:ext>
            </a:extLst>
          </p:cNvPr>
          <p:cNvSpPr>
            <a:spLocks noGrp="1"/>
          </p:cNvSpPr>
          <p:nvPr>
            <p:ph type="sldNum" sz="quarter" idx="5"/>
          </p:nvPr>
        </p:nvSpPr>
        <p:spPr/>
        <p:txBody>
          <a:bodyPr/>
          <a:lstStyle/>
          <a:p>
            <a:pPr lvl="0"/>
            <a:fld id="{09AA95E6-F340-4330-AD81-D419C17309D8}" type="slidenum">
              <a:rPr lang="en-US" smtClean="0"/>
              <a:t>90</a:t>
            </a:fld>
            <a:endParaRPr lang="en-US"/>
          </a:p>
        </p:txBody>
      </p:sp>
    </p:spTree>
    <p:extLst>
      <p:ext uri="{BB962C8B-B14F-4D97-AF65-F5344CB8AC3E}">
        <p14:creationId xmlns:p14="http://schemas.microsoft.com/office/powerpoint/2010/main" val="37970593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3E5AB-6990-6BFE-9A7B-7259B9820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849A8-E141-9607-3DDE-8140D6060093}"/>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0639FEE6-4FFA-4D5C-F3E5-4817083BDB70}"/>
              </a:ext>
            </a:extLst>
          </p:cNvPr>
          <p:cNvSpPr>
            <a:spLocks noGrp="1"/>
          </p:cNvSpPr>
          <p:nvPr>
            <p:ph type="body" idx="1"/>
          </p:nvPr>
        </p:nvSpPr>
        <p:spPr/>
        <p:txBody>
          <a:bodyPr/>
          <a:lstStyle/>
          <a:p>
            <a:r>
              <a:rPr lang="en-US"/>
              <a:t>Goal is to get an overview of the various components of QKD, to understand the context in which QKD operates.</a:t>
            </a:r>
          </a:p>
          <a:p>
            <a:r>
              <a:rPr lang="en-US"/>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09BC063D-93A3-E032-C498-35A3E8B1F9F6}"/>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91</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867879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788A-4849-BCEC-67DC-1CD692D00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F78CE-B2D7-FA90-2F74-B0C0A3852462}"/>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9D8CE5C4-A519-F41A-63E8-C1C4D4BD0D83}"/>
              </a:ext>
            </a:extLst>
          </p:cNvPr>
          <p:cNvSpPr>
            <a:spLocks noGrp="1"/>
          </p:cNvSpPr>
          <p:nvPr>
            <p:ph type="body" idx="1"/>
          </p:nvPr>
        </p:nvSpPr>
        <p:spPr/>
        <p:txBody>
          <a:bodyPr/>
          <a:lstStyle/>
          <a:p>
            <a:r>
              <a:rPr lang="en-US"/>
              <a:t>Goal is to get an overview of the various components of QKD, to understand the context in which QKD operates.</a:t>
            </a:r>
          </a:p>
          <a:p>
            <a:r>
              <a:rPr lang="en-US"/>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F5DB4FEB-E92E-A93F-FD73-F210A7522E2B}"/>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99</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064899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9AA95E6-F340-4330-AD81-D419C17309D8}" type="slidenum">
              <a:rPr lang="en-US" smtClean="0"/>
              <a:t>101</a:t>
            </a:fld>
            <a:endParaRPr lang="en-US"/>
          </a:p>
        </p:txBody>
      </p:sp>
    </p:spTree>
    <p:extLst>
      <p:ext uri="{BB962C8B-B14F-4D97-AF65-F5344CB8AC3E}">
        <p14:creationId xmlns:p14="http://schemas.microsoft.com/office/powerpoint/2010/main" val="4518381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BA88B-AECB-EF74-52F4-FCE5DC1BBC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03D4B-448B-71C7-0E66-AEB144D604C9}"/>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6526ECB4-6D91-EA25-AA13-888CDEFEF187}"/>
              </a:ext>
            </a:extLst>
          </p:cNvPr>
          <p:cNvSpPr>
            <a:spLocks noGrp="1"/>
          </p:cNvSpPr>
          <p:nvPr>
            <p:ph type="body" idx="1"/>
          </p:nvPr>
        </p:nvSpPr>
        <p:spPr/>
        <p:txBody>
          <a:bodyPr/>
          <a:lstStyle/>
          <a:p>
            <a:r>
              <a:rPr lang="en-US"/>
              <a:t>Goal is to get an overview of the various components of QKD, to understand the context in which QKD operates.</a:t>
            </a:r>
          </a:p>
          <a:p>
            <a:r>
              <a:rPr lang="en-US"/>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CC467461-B916-96BE-F354-8F467DE212C5}"/>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102</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27276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Key exhaustion is a known problem with little attention in the literature. The original BB84 paper states:</a:t>
            </a:r>
          </a:p>
          <a:p>
            <a:r>
              <a:rPr lang="en-US"/>
              <a:t>“Key bits are gradually used up in the Wegman-Carter scheme, and cannot be reused without compromising the system’s provable security; however […] these key bits can be replaced by fresh random bits successfully transmitted through the quantum channel.”</a:t>
            </a:r>
          </a:p>
        </p:txBody>
      </p:sp>
      <p:sp>
        <p:nvSpPr>
          <p:cNvPr id="4" name="Slide Number Placeholder 3"/>
          <p:cNvSpPr>
            <a:spLocks noGrp="1"/>
          </p:cNvSpPr>
          <p:nvPr>
            <p:ph type="sldNum" sz="quarter" idx="5"/>
          </p:nvPr>
        </p:nvSpPr>
        <p:spPr/>
        <p:txBody>
          <a:bodyPr/>
          <a:lstStyle/>
          <a:p>
            <a:pPr lvl="0"/>
            <a:fld id="{09AA95E6-F340-4330-AD81-D419C17309D8}" type="slidenum">
              <a:rPr lang="en-US" smtClean="0"/>
              <a:t>104</a:t>
            </a:fld>
            <a:endParaRPr lang="en-US"/>
          </a:p>
        </p:txBody>
      </p:sp>
    </p:spTree>
    <p:extLst>
      <p:ext uri="{BB962C8B-B14F-4D97-AF65-F5344CB8AC3E}">
        <p14:creationId xmlns:p14="http://schemas.microsoft.com/office/powerpoint/2010/main" val="873525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C78E7-B9CB-76CB-9BFA-0F5D15EBE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898FD3-73BF-968B-6B11-C97F8569C450}"/>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EB6850F3-F522-B81B-1629-5D4ECCFDF1BD}"/>
              </a:ext>
            </a:extLst>
          </p:cNvPr>
          <p:cNvSpPr>
            <a:spLocks noGrp="1"/>
          </p:cNvSpPr>
          <p:nvPr>
            <p:ph type="body" idx="1"/>
          </p:nvPr>
        </p:nvSpPr>
        <p:spPr/>
        <p:txBody>
          <a:bodyPr/>
          <a:lstStyle/>
          <a:p>
            <a:r>
              <a:rPr lang="en-US"/>
              <a:t>Goal is to get an overview of the various components of QKD, to understand the context in which QKD operates.</a:t>
            </a:r>
          </a:p>
          <a:p>
            <a:r>
              <a:rPr lang="en-US"/>
              <a:t>A non-goal is for the student to master all subjects in depth, after all this is a course on quantum communication, not on (quantum) cryptography.</a:t>
            </a:r>
          </a:p>
          <a:p>
            <a:endParaRPr lang="en-US"/>
          </a:p>
        </p:txBody>
      </p:sp>
      <p:sp>
        <p:nvSpPr>
          <p:cNvPr id="4" name="Slide Number Placeholder 3">
            <a:extLst>
              <a:ext uri="{FF2B5EF4-FFF2-40B4-BE49-F238E27FC236}">
                <a16:creationId xmlns:a16="http://schemas.microsoft.com/office/drawing/2014/main" id="{66F2D711-0BC6-628B-977A-060DA12B19D0}"/>
              </a:ext>
            </a:extLst>
          </p:cNvPr>
          <p:cNvSpPr>
            <a:spLocks noGrp="1"/>
          </p:cNvSpPr>
          <p:nvPr>
            <p:ph type="sldNum" sz="quarter" idx="5"/>
          </p:nvPr>
        </p:nvSpPr>
        <p:spPr/>
        <p:txBody>
          <a:bodyPr/>
          <a:lstStyle/>
          <a:p>
            <a:pPr marL="0" marR="0" lvl="0" indent="0" algn="r" defTabSz="724954" rtl="0" eaLnBrk="1" fontAlgn="auto" latinLnBrk="0" hangingPunct="1">
              <a:lnSpc>
                <a:spcPct val="100000"/>
              </a:lnSpc>
              <a:spcBef>
                <a:spcPts val="0"/>
              </a:spcBef>
              <a:spcAft>
                <a:spcPts val="0"/>
              </a:spcAft>
              <a:buClrTx/>
              <a:buSzTx/>
              <a:buFontTx/>
              <a:buNone/>
              <a:tabLst/>
              <a:defRPr/>
            </a:pPr>
            <a:fld id="{09AA95E6-F340-4330-AD81-D419C17309D8}" type="slidenum">
              <a:rPr kumimoji="0" lang="en-US" sz="13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724954" rtl="0" eaLnBrk="1" fontAlgn="auto" latinLnBrk="0" hangingPunct="1">
                <a:lnSpc>
                  <a:spcPct val="100000"/>
                </a:lnSpc>
                <a:spcBef>
                  <a:spcPts val="0"/>
                </a:spcBef>
                <a:spcAft>
                  <a:spcPts val="0"/>
                </a:spcAft>
                <a:buClrTx/>
                <a:buSzTx/>
                <a:buFontTx/>
                <a:buNone/>
                <a:tabLst/>
                <a:defRPr/>
              </a:pPr>
              <a:t>106</a:t>
            </a:fld>
            <a:endParaRPr kumimoji="0" lang="en-US" sz="13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8904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7925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6ABE5-19AD-65DF-9B8E-56A893AC7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E5CC7-05D4-3D65-ADA3-1E266BBC14BB}"/>
              </a:ext>
            </a:extLst>
          </p:cNvPr>
          <p:cNvSpPr>
            <a:spLocks noGrp="1" noRot="1" noChangeAspect="1"/>
          </p:cNvSpPr>
          <p:nvPr>
            <p:ph type="sldImg"/>
          </p:nvPr>
        </p:nvSpPr>
        <p:spPr>
          <a:xfrm>
            <a:off x="777875" y="1200150"/>
            <a:ext cx="5759450" cy="3240088"/>
          </a:xfrm>
        </p:spPr>
      </p:sp>
      <p:sp>
        <p:nvSpPr>
          <p:cNvPr id="3" name="Notes Placeholder 2">
            <a:extLst>
              <a:ext uri="{FF2B5EF4-FFF2-40B4-BE49-F238E27FC236}">
                <a16:creationId xmlns:a16="http://schemas.microsoft.com/office/drawing/2014/main" id="{0DAEF521-BBD3-7E84-DD6D-1CBD98DC4FDD}"/>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Content: security protocols, symmetric and asymmetric encryption, quantum threat and consequences, classic and quantum cyber-attacks, post-quantum cryptography, key exchange protocols (classic and QKD based), man-in-the-middle, BB84, key distillation, QBER</a:t>
            </a:r>
            <a:endParaRPr lang="en-US" dirty="0"/>
          </a:p>
        </p:txBody>
      </p:sp>
      <p:sp>
        <p:nvSpPr>
          <p:cNvPr id="4" name="Slide Number Placeholder 3">
            <a:extLst>
              <a:ext uri="{FF2B5EF4-FFF2-40B4-BE49-F238E27FC236}">
                <a16:creationId xmlns:a16="http://schemas.microsoft.com/office/drawing/2014/main" id="{5A2C92FA-890E-B55A-0127-C6E86E07F044}"/>
              </a:ext>
            </a:extLst>
          </p:cNvPr>
          <p:cNvSpPr>
            <a:spLocks noGrp="1"/>
          </p:cNvSpPr>
          <p:nvPr>
            <p:ph type="sldNum" sz="quarter" idx="5"/>
          </p:nvPr>
        </p:nvSpPr>
        <p:spPr/>
        <p:txBody>
          <a:bodyPr/>
          <a:lstStyle/>
          <a:p>
            <a:pPr lvl="0"/>
            <a:fld id="{09AA95E6-F340-4330-AD81-D419C17309D8}" type="slidenum">
              <a:rPr lang="en-US" smtClean="0"/>
              <a:t>113</a:t>
            </a:fld>
            <a:endParaRPr lang="en-US"/>
          </a:p>
        </p:txBody>
      </p:sp>
    </p:spTree>
    <p:extLst>
      <p:ext uri="{BB962C8B-B14F-4D97-AF65-F5344CB8AC3E}">
        <p14:creationId xmlns:p14="http://schemas.microsoft.com/office/powerpoint/2010/main" val="383092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77875" y="1200150"/>
            <a:ext cx="5759450" cy="3240088"/>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A799BBE-B871-48D7-983C-C0B1D7156D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7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Some ciphers have a </a:t>
                </a:r>
                <a14:m>
                  <m:oMath xmlns:m="http://schemas.openxmlformats.org/officeDocument/2006/math">
                    <m:r>
                      <a:rPr lang="en-US" b="0" i="1" smtClean="0">
                        <a:latin typeface="Cambria Math" panose="02040503050406030204" pitchFamily="18" charset="0"/>
                      </a:rPr>
                      <m:t>𝛿</m:t>
                    </m:r>
                  </m:oMath>
                </a14:m>
                <a:r>
                  <a:rPr lang="en-US" dirty="0"/>
                  <a:t>-correctness requirement,</a:t>
                </a:r>
                <a:r>
                  <a:rPr lang="en-US" baseline="0" dirty="0"/>
                  <a:t> meaning that decryption might fail with some probability </a:t>
                </a:r>
                <a14:m>
                  <m:oMath xmlns:m="http://schemas.openxmlformats.org/officeDocument/2006/math">
                    <m:r>
                      <a:rPr lang="en-US" b="0" i="1" smtClean="0">
                        <a:latin typeface="Cambria Math" panose="02040503050406030204" pitchFamily="18" charset="0"/>
                      </a:rPr>
                      <m:t>𝛿</m:t>
                    </m:r>
                  </m:oMath>
                </a14:m>
                <a:r>
                  <a:rPr lang="en-US" dirty="0"/>
                  <a:t>.</a:t>
                </a:r>
                <a:r>
                  <a:rPr lang="en-US" baseline="0" dirty="0"/>
                  <a:t> Typically, </a:t>
                </a:r>
                <a14:m>
                  <m:oMath xmlns:m="http://schemas.openxmlformats.org/officeDocument/2006/math">
                    <m:r>
                      <a:rPr lang="en-US" b="0" i="1" smtClean="0">
                        <a:latin typeface="Cambria Math" panose="02040503050406030204" pitchFamily="18" charset="0"/>
                      </a:rPr>
                      <m:t>𝛿</m:t>
                    </m:r>
                  </m:oMath>
                </a14:m>
                <a:r>
                  <a:rPr lang="en-US" dirty="0"/>
                  <a:t> must be negligibly small</a:t>
                </a:r>
                <a:r>
                  <a:rPr lang="en-US" baseline="0" dirty="0"/>
                  <a:t> for security to hold.</a:t>
                </a:r>
                <a:endParaRPr lang="en-US" dirty="0"/>
              </a:p>
            </p:txBody>
          </p:sp>
        </mc:Choice>
        <mc:Fallback xmlns="">
          <p:sp>
            <p:nvSpPr>
              <p:cNvPr id="3" name="Notes Placeholder 2"/>
              <p:cNvSpPr>
                <a:spLocks noGrp="1"/>
              </p:cNvSpPr>
              <p:nvPr>
                <p:ph type="body" idx="1"/>
              </p:nvPr>
            </p:nvSpPr>
            <p:spPr/>
            <p:txBody>
              <a:bodyPr/>
              <a:lstStyle/>
              <a:p>
                <a:r>
                  <a:rPr lang="en-US" dirty="0"/>
                  <a:t>*) Some ciphers have a </a:t>
                </a:r>
                <a:r>
                  <a:rPr lang="en-US" b="0" i="0">
                    <a:latin typeface="Cambria Math" panose="02040503050406030204" pitchFamily="18" charset="0"/>
                  </a:rPr>
                  <a:t>𝛿</a:t>
                </a:r>
                <a:r>
                  <a:rPr lang="en-US" dirty="0"/>
                  <a:t>-correctness requirement,</a:t>
                </a:r>
                <a:r>
                  <a:rPr lang="en-US" baseline="0" dirty="0"/>
                  <a:t> meaning that decryption might fail with some probability </a:t>
                </a:r>
                <a:r>
                  <a:rPr lang="en-US" b="0" i="0">
                    <a:latin typeface="Cambria Math" panose="02040503050406030204" pitchFamily="18" charset="0"/>
                  </a:rPr>
                  <a:t>𝛿</a:t>
                </a:r>
                <a:r>
                  <a:rPr lang="en-US" dirty="0"/>
                  <a:t>.</a:t>
                </a:r>
                <a:r>
                  <a:rPr lang="en-US" baseline="0" dirty="0"/>
                  <a:t> Typically, </a:t>
                </a:r>
                <a:r>
                  <a:rPr lang="en-US" b="0" i="0">
                    <a:latin typeface="Cambria Math" panose="02040503050406030204" pitchFamily="18" charset="0"/>
                  </a:rPr>
                  <a:t>𝛿</a:t>
                </a:r>
                <a:r>
                  <a:rPr lang="en-US" dirty="0"/>
                  <a:t> must be negligibly small</a:t>
                </a:r>
                <a:r>
                  <a:rPr lang="en-US" baseline="0" dirty="0"/>
                  <a:t> for security to hold.</a:t>
                </a:r>
                <a:endParaRPr lang="en-US" dirty="0"/>
              </a:p>
            </p:txBody>
          </p:sp>
        </mc:Fallback>
      </mc:AlternateContent>
      <p:sp>
        <p:nvSpPr>
          <p:cNvPr id="4" name="Slide Number Placeholder 3"/>
          <p:cNvSpPr>
            <a:spLocks noGrp="1"/>
          </p:cNvSpPr>
          <p:nvPr>
            <p:ph type="sldNum" sz="quarter" idx="5"/>
          </p:nvPr>
        </p:nvSpPr>
        <p:spPr/>
        <p:txBody>
          <a:bodyPr/>
          <a:lstStyle/>
          <a:p>
            <a:pPr lvl="0"/>
            <a:fld id="{09AA95E6-F340-4330-AD81-D419C17309D8}" type="slidenum">
              <a:rPr lang="en-US" smtClean="0"/>
              <a:t>9</a:t>
            </a:fld>
            <a:endParaRPr lang="en-US"/>
          </a:p>
        </p:txBody>
      </p:sp>
    </p:spTree>
    <p:extLst>
      <p:ext uri="{BB962C8B-B14F-4D97-AF65-F5344CB8AC3E}">
        <p14:creationId xmlns:p14="http://schemas.microsoft.com/office/powerpoint/2010/main" val="352183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1A21B-60D4-0699-CDDA-EF322B44B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6E9EF5-56FD-67F7-1985-5929C874C8B7}"/>
              </a:ext>
            </a:extLst>
          </p:cNvPr>
          <p:cNvSpPr>
            <a:spLocks noGrp="1" noRot="1" noChangeAspect="1"/>
          </p:cNvSpPr>
          <p:nvPr>
            <p:ph type="sldImg"/>
          </p:nvPr>
        </p:nvSpPr>
        <p:spPr>
          <a:xfrm>
            <a:off x="777875" y="1200150"/>
            <a:ext cx="5759450" cy="3240088"/>
          </a:xfrm>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C23CC0BB-A82E-FB01-62CC-4BC818FA8AC5}"/>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solidFill>
                      <a:schemeClr val="bg1">
                        <a:lumMod val="75000"/>
                      </a:schemeClr>
                    </a:solidFill>
                  </a:rPr>
                  <a:t>Search term: crib dragging, if you’re interested in how to recover </a:t>
                </a:r>
                <a14:m>
                  <m:oMath xmlns:m="http://schemas.openxmlformats.org/officeDocument/2006/math">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𝑚</m:t>
                        </m:r>
                      </m:e>
                      <m:sub>
                        <m:r>
                          <a:rPr lang="en-US" b="0" i="1" smtClean="0">
                            <a:solidFill>
                              <a:schemeClr val="bg1">
                                <a:lumMod val="75000"/>
                              </a:schemeClr>
                            </a:solidFill>
                            <a:latin typeface="Cambria Math" panose="02040503050406030204" pitchFamily="18" charset="0"/>
                          </a:rPr>
                          <m:t>0</m:t>
                        </m:r>
                      </m:sub>
                    </m:sSub>
                  </m:oMath>
                </a14:m>
                <a:r>
                  <a:rPr lang="en-US">
                    <a:solidFill>
                      <a:schemeClr val="bg1">
                        <a:lumMod val="75000"/>
                      </a:schemeClr>
                    </a:solidFill>
                  </a:rPr>
                  <a:t> and </a:t>
                </a:r>
                <a14:m>
                  <m:oMath xmlns:m="http://schemas.openxmlformats.org/officeDocument/2006/math">
                    <m:sSub>
                      <m:sSubPr>
                        <m:ctrlPr>
                          <a:rPr lang="en-US" b="0" i="1" smtClean="0">
                            <a:solidFill>
                              <a:schemeClr val="bg1">
                                <a:lumMod val="75000"/>
                              </a:schemeClr>
                            </a:solidFill>
                            <a:latin typeface="Cambria Math" panose="02040503050406030204" pitchFamily="18" charset="0"/>
                          </a:rPr>
                        </m:ctrlPr>
                      </m:sSubPr>
                      <m:e>
                        <m:r>
                          <a:rPr lang="en-US" b="0" i="1" smtClean="0">
                            <a:solidFill>
                              <a:schemeClr val="bg1">
                                <a:lumMod val="75000"/>
                              </a:schemeClr>
                            </a:solidFill>
                            <a:latin typeface="Cambria Math" panose="02040503050406030204" pitchFamily="18" charset="0"/>
                          </a:rPr>
                          <m:t>𝑚</m:t>
                        </m:r>
                      </m:e>
                      <m:sub>
                        <m:r>
                          <a:rPr lang="en-US" b="0" i="1" smtClean="0">
                            <a:solidFill>
                              <a:schemeClr val="bg1">
                                <a:lumMod val="75000"/>
                              </a:schemeClr>
                            </a:solidFill>
                            <a:latin typeface="Cambria Math" panose="02040503050406030204" pitchFamily="18" charset="0"/>
                          </a:rPr>
                          <m:t>1</m:t>
                        </m:r>
                      </m:sub>
                    </m:sSub>
                  </m:oMath>
                </a14:m>
                <a:endParaRPr lang="en-US">
                  <a:solidFill>
                    <a:schemeClr val="bg1">
                      <a:lumMod val="75000"/>
                    </a:schemeClr>
                  </a:solidFill>
                </a:endParaRPr>
              </a:p>
              <a:p>
                <a:endParaRPr lang="en-US"/>
              </a:p>
            </p:txBody>
          </p:sp>
        </mc:Choice>
        <mc:Fallback xmlns="">
          <p:sp>
            <p:nvSpPr>
              <p:cNvPr id="3" name="Notes Placeholder 2">
                <a:extLst>
                  <a:ext uri="{FF2B5EF4-FFF2-40B4-BE49-F238E27FC236}">
                    <a16:creationId xmlns:a16="http://schemas.microsoft.com/office/drawing/2014/main" id="{C23CC0BB-A82E-FB01-62CC-4BC818FA8AC5}"/>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solidFill>
                      <a:schemeClr val="bg1">
                        <a:lumMod val="75000"/>
                      </a:schemeClr>
                    </a:solidFill>
                  </a:rPr>
                  <a:t>Search term: crib dragging, if you’re interested in how to recover </a:t>
                </a:r>
                <a:r>
                  <a:rPr lang="en-US" b="0" i="0">
                    <a:solidFill>
                      <a:schemeClr val="bg1">
                        <a:lumMod val="75000"/>
                      </a:schemeClr>
                    </a:solidFill>
                    <a:latin typeface="Cambria Math" panose="02040503050406030204" pitchFamily="18" charset="0"/>
                  </a:rPr>
                  <a:t>𝑚_0</a:t>
                </a:r>
                <a:r>
                  <a:rPr lang="en-US">
                    <a:solidFill>
                      <a:schemeClr val="bg1">
                        <a:lumMod val="75000"/>
                      </a:schemeClr>
                    </a:solidFill>
                  </a:rPr>
                  <a:t> and </a:t>
                </a:r>
                <a:r>
                  <a:rPr lang="en-US" b="0" i="0">
                    <a:solidFill>
                      <a:schemeClr val="bg1">
                        <a:lumMod val="75000"/>
                      </a:schemeClr>
                    </a:solidFill>
                    <a:latin typeface="Cambria Math" panose="02040503050406030204" pitchFamily="18" charset="0"/>
                  </a:rPr>
                  <a:t>𝑚_1</a:t>
                </a:r>
                <a:endParaRPr lang="en-US">
                  <a:solidFill>
                    <a:schemeClr val="bg1">
                      <a:lumMod val="75000"/>
                    </a:schemeClr>
                  </a:solidFill>
                </a:endParaRPr>
              </a:p>
              <a:p>
                <a:endParaRPr lang="en-US"/>
              </a:p>
            </p:txBody>
          </p:sp>
        </mc:Fallback>
      </mc:AlternateContent>
      <p:sp>
        <p:nvSpPr>
          <p:cNvPr id="4" name="Slide Number Placeholder 3">
            <a:extLst>
              <a:ext uri="{FF2B5EF4-FFF2-40B4-BE49-F238E27FC236}">
                <a16:creationId xmlns:a16="http://schemas.microsoft.com/office/drawing/2014/main" id="{E0BEBEAC-BE90-8E82-6E9C-AAC94F6C787A}"/>
              </a:ext>
            </a:extLst>
          </p:cNvPr>
          <p:cNvSpPr>
            <a:spLocks noGrp="1"/>
          </p:cNvSpPr>
          <p:nvPr>
            <p:ph type="sldNum" sz="quarter" idx="5"/>
          </p:nvPr>
        </p:nvSpPr>
        <p:spPr/>
        <p:txBody>
          <a:bodyPr/>
          <a:lstStyle/>
          <a:p>
            <a:pPr lvl="0"/>
            <a:fld id="{09AA95E6-F340-4330-AD81-D419C17309D8}" type="slidenum">
              <a:rPr lang="en-US" smtClean="0"/>
              <a:t>10</a:t>
            </a:fld>
            <a:endParaRPr lang="en-US"/>
          </a:p>
        </p:txBody>
      </p:sp>
    </p:spTree>
    <p:extLst>
      <p:ext uri="{BB962C8B-B14F-4D97-AF65-F5344CB8AC3E}">
        <p14:creationId xmlns:p14="http://schemas.microsoft.com/office/powerpoint/2010/main" val="3415352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itle at the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lack75">
            <a:extLst>
              <a:ext uri="{FF2B5EF4-FFF2-40B4-BE49-F238E27FC236}">
                <a16:creationId xmlns:a16="http://schemas.microsoft.com/office/drawing/2014/main" id="{738CF0B0-D2B0-4662-A2B7-5C2240BC31F9}"/>
              </a:ext>
            </a:extLst>
          </p:cNvPr>
          <p:cNvSpPr/>
          <p:nvPr/>
        </p:nvSpPr>
        <p:spPr>
          <a:xfrm>
            <a:off x="0" y="755998"/>
            <a:ext cx="9144000" cy="1079997"/>
          </a:xfrm>
          <a:prstGeom prst="rect">
            <a:avLst/>
          </a:prstGeom>
          <a:solidFill>
            <a:srgbClr val="000000">
              <a:alpha val="25000"/>
            </a:srgbClr>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5A99FCF0-7D1A-4ACD-BD67-33EA7420E538}"/>
              </a:ext>
            </a:extLst>
          </p:cNvPr>
          <p:cNvSpPr txBox="1">
            <a:spLocks noGrp="1"/>
          </p:cNvSpPr>
          <p:nvPr>
            <p:ph type="title"/>
          </p:nvPr>
        </p:nvSpPr>
        <p:spPr>
          <a:xfrm>
            <a:off x="0" y="756053"/>
            <a:ext cx="9144000" cy="791998"/>
          </a:xfrm>
          <a:solidFill>
            <a:srgbClr val="C81919">
              <a:alpha val="50000"/>
            </a:srgbClr>
          </a:solidFill>
        </p:spPr>
        <p:txBody>
          <a:bodyPr lIns="755998" rIns="1962000" anchor="ctr"/>
          <a:lstStyle>
            <a:lvl1pPr>
              <a:lnSpc>
                <a:spcPts val="2300"/>
              </a:lnSpc>
              <a:defRPr sz="2200">
                <a:solidFill>
                  <a:srgbClr val="FFFFFF"/>
                </a:solidFill>
              </a:defRPr>
            </a:lvl1pPr>
          </a:lstStyle>
          <a:p>
            <a:pPr lvl="0"/>
            <a:r>
              <a:rPr lang="en-GB"/>
              <a:t>Example of a title at the top</a:t>
            </a:r>
          </a:p>
        </p:txBody>
      </p:sp>
      <p:sp>
        <p:nvSpPr>
          <p:cNvPr id="4" name="Subtitle 2">
            <a:extLst>
              <a:ext uri="{FF2B5EF4-FFF2-40B4-BE49-F238E27FC236}">
                <a16:creationId xmlns:a16="http://schemas.microsoft.com/office/drawing/2014/main" id="{69F18B09-250B-405B-A6ED-A67A2F7BB06C}"/>
              </a:ext>
            </a:extLst>
          </p:cNvPr>
          <p:cNvSpPr txBox="1">
            <a:spLocks noGrp="1"/>
          </p:cNvSpPr>
          <p:nvPr>
            <p:ph type="subTitle" idx="4294967295"/>
          </p:nvPr>
        </p:nvSpPr>
        <p:spPr>
          <a:xfrm>
            <a:off x="0" y="1547996"/>
            <a:ext cx="9144000" cy="287999"/>
          </a:xfrm>
          <a:solidFill>
            <a:srgbClr val="C81919">
              <a:alpha val="50000"/>
            </a:srgbClr>
          </a:solidFill>
        </p:spPr>
        <p:txBody>
          <a:bodyPr wrap="none" lIns="755998" tIns="18004" rIns="1962000"/>
          <a:lstStyle>
            <a:lvl1pPr>
              <a:defRPr sz="1000" b="1" cap="all">
                <a:solidFill>
                  <a:srgbClr val="FFFFFF"/>
                </a:solidFill>
              </a:defRPr>
            </a:lvl1pPr>
          </a:lstStyle>
          <a:p>
            <a:pPr lvl="0"/>
            <a:r>
              <a:rPr lang="en-GB"/>
              <a:t>SUBTITLE OR DATE</a:t>
            </a:r>
          </a:p>
        </p:txBody>
      </p:sp>
      <p:sp>
        <p:nvSpPr>
          <p:cNvPr id="6" name="Tijdelijke aanduiding voor tekst 8">
            <a:extLst>
              <a:ext uri="{FF2B5EF4-FFF2-40B4-BE49-F238E27FC236}">
                <a16:creationId xmlns:a16="http://schemas.microsoft.com/office/drawing/2014/main" id="{04F42B3C-FEDD-4E97-BEEF-8D9013702692}"/>
              </a:ext>
            </a:extLst>
          </p:cNvPr>
          <p:cNvSpPr txBox="1">
            <a:spLocks noGrp="1"/>
          </p:cNvSpPr>
          <p:nvPr>
            <p:ph type="body" idx="4294967295"/>
          </p:nvPr>
        </p:nvSpPr>
        <p:spPr>
          <a:xfrm>
            <a:off x="0" y="3990971"/>
            <a:ext cx="9144000" cy="576264"/>
          </a:xfrm>
          <a:solidFill>
            <a:srgbClr val="000000">
              <a:alpha val="25000"/>
            </a:srgbClr>
          </a:solidFill>
        </p:spPr>
        <p:txBody>
          <a:bodyPr lIns="755998" anchor="ctr"/>
          <a:lstStyle>
            <a:lvl1pPr>
              <a:defRPr sz="1100" b="1">
                <a:solidFill>
                  <a:srgbClr val="FFFFFF"/>
                </a:solidFill>
              </a:defRPr>
            </a:lvl1pPr>
          </a:lstStyle>
          <a:p>
            <a:pPr lvl="0"/>
            <a:r>
              <a:rPr lang="en-GB"/>
              <a:t>Name, Function</a:t>
            </a:r>
          </a:p>
        </p:txBody>
      </p:sp>
      <p:sp>
        <p:nvSpPr>
          <p:cNvPr id="8" name="Tijdelijke aanduiding voor tekst 8">
            <a:extLst>
              <a:ext uri="{FF2B5EF4-FFF2-40B4-BE49-F238E27FC236}">
                <a16:creationId xmlns:a16="http://schemas.microsoft.com/office/drawing/2014/main" id="{74D7F2EF-7622-4B84-ADFC-8D5AFDF0A540}"/>
              </a:ext>
            </a:extLst>
          </p:cNvPr>
          <p:cNvSpPr txBox="1">
            <a:spLocks noGrp="1"/>
          </p:cNvSpPr>
          <p:nvPr>
            <p:ph type="body" idx="4294967295"/>
          </p:nvPr>
        </p:nvSpPr>
        <p:spPr>
          <a:xfrm>
            <a:off x="-6665" y="4567235"/>
            <a:ext cx="7343100" cy="583191"/>
          </a:xfrm>
          <a:solidFill>
            <a:srgbClr val="FFFFFF"/>
          </a:solidFill>
        </p:spPr>
        <p:txBody>
          <a:bodyPr lIns="755998" anchor="ctr"/>
          <a:lstStyle>
            <a:lvl1pPr>
              <a:defRPr sz="1100"/>
            </a:lvl1pPr>
          </a:lstStyle>
          <a:p>
            <a:pPr lvl="0"/>
            <a:r>
              <a:rPr lang="en-GB"/>
              <a:t>Department, Sub department or Capacity Group</a:t>
            </a:r>
          </a:p>
        </p:txBody>
      </p:sp>
      <p:pic>
        <p:nvPicPr>
          <p:cNvPr id="5" name="Picture 2">
            <a:extLst>
              <a:ext uri="{FF2B5EF4-FFF2-40B4-BE49-F238E27FC236}">
                <a16:creationId xmlns:a16="http://schemas.microsoft.com/office/drawing/2014/main" id="{C8890B8A-DE74-4D1D-A3E0-79E179A7AC97}"/>
              </a:ext>
            </a:extLst>
          </p:cNvPr>
          <p:cNvPicPr>
            <a:picLocks noChangeAspect="1"/>
          </p:cNvPicPr>
          <p:nvPr/>
        </p:nvPicPr>
        <p:blipFill>
          <a:blip r:embed="rId3"/>
          <a:stretch>
            <a:fillRect/>
          </a:stretch>
        </p:blipFill>
        <p:spPr>
          <a:xfrm>
            <a:off x="7336434" y="4567235"/>
            <a:ext cx="1807565" cy="583191"/>
          </a:xfrm>
          <a:prstGeom prst="rect">
            <a:avLst/>
          </a:prstGeom>
          <a:noFill/>
          <a:ln cap="flat">
            <a:noFill/>
          </a:ln>
        </p:spPr>
      </p:pic>
    </p:spTree>
    <p:extLst>
      <p:ext uri="{BB962C8B-B14F-4D97-AF65-F5344CB8AC3E}">
        <p14:creationId xmlns:p14="http://schemas.microsoft.com/office/powerpoint/2010/main" val="354642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Title in the midd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lack75">
            <a:extLst>
              <a:ext uri="{FF2B5EF4-FFF2-40B4-BE49-F238E27FC236}">
                <a16:creationId xmlns:a16="http://schemas.microsoft.com/office/drawing/2014/main" id="{4217CBB3-BAA7-4D9E-ADDC-018CB768EFC6}"/>
              </a:ext>
            </a:extLst>
          </p:cNvPr>
          <p:cNvSpPr/>
          <p:nvPr/>
        </p:nvSpPr>
        <p:spPr>
          <a:xfrm>
            <a:off x="0" y="1835996"/>
            <a:ext cx="9144000" cy="1079997"/>
          </a:xfrm>
          <a:prstGeom prst="rect">
            <a:avLst/>
          </a:prstGeom>
          <a:solidFill>
            <a:srgbClr val="000000">
              <a:alpha val="25000"/>
            </a:srgbClr>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075E19B9-D5AA-427F-AEE2-48AC425217F8}"/>
              </a:ext>
            </a:extLst>
          </p:cNvPr>
          <p:cNvSpPr txBox="1">
            <a:spLocks noGrp="1"/>
          </p:cNvSpPr>
          <p:nvPr>
            <p:ph type="title"/>
          </p:nvPr>
        </p:nvSpPr>
        <p:spPr>
          <a:xfrm>
            <a:off x="0" y="1835548"/>
            <a:ext cx="9144000" cy="791998"/>
          </a:xfrm>
          <a:solidFill>
            <a:srgbClr val="C81919">
              <a:alpha val="50000"/>
            </a:srgbClr>
          </a:solidFill>
        </p:spPr>
        <p:txBody>
          <a:bodyPr lIns="755998" rIns="1962000" anchor="ctr"/>
          <a:lstStyle>
            <a:lvl1pPr>
              <a:lnSpc>
                <a:spcPts val="2300"/>
              </a:lnSpc>
              <a:defRPr sz="2200">
                <a:solidFill>
                  <a:srgbClr val="FFFFFF"/>
                </a:solidFill>
              </a:defRPr>
            </a:lvl1pPr>
          </a:lstStyle>
          <a:p>
            <a:pPr lvl="0"/>
            <a:r>
              <a:rPr lang="en-GB"/>
              <a:t>Example of a title in the middle</a:t>
            </a:r>
          </a:p>
        </p:txBody>
      </p:sp>
      <p:sp>
        <p:nvSpPr>
          <p:cNvPr id="4" name="Subtitle 2">
            <a:extLst>
              <a:ext uri="{FF2B5EF4-FFF2-40B4-BE49-F238E27FC236}">
                <a16:creationId xmlns:a16="http://schemas.microsoft.com/office/drawing/2014/main" id="{854E7CAB-B892-4EA7-86E3-A86768A46EE1}"/>
              </a:ext>
            </a:extLst>
          </p:cNvPr>
          <p:cNvSpPr txBox="1">
            <a:spLocks noGrp="1"/>
          </p:cNvSpPr>
          <p:nvPr>
            <p:ph type="subTitle" idx="4294967295"/>
          </p:nvPr>
        </p:nvSpPr>
        <p:spPr>
          <a:xfrm>
            <a:off x="0" y="2628095"/>
            <a:ext cx="9144000" cy="287999"/>
          </a:xfrm>
          <a:solidFill>
            <a:srgbClr val="C81919">
              <a:alpha val="50000"/>
            </a:srgbClr>
          </a:solidFill>
        </p:spPr>
        <p:txBody>
          <a:bodyPr wrap="none" lIns="755998" tIns="18004" rIns="1962000"/>
          <a:lstStyle>
            <a:lvl1pPr>
              <a:defRPr sz="1000" b="1" cap="all">
                <a:solidFill>
                  <a:srgbClr val="FFFFFF"/>
                </a:solidFill>
              </a:defRPr>
            </a:lvl1pPr>
          </a:lstStyle>
          <a:p>
            <a:pPr lvl="0"/>
            <a:r>
              <a:rPr lang="en-GB"/>
              <a:t>SUBTITLE OR DATE</a:t>
            </a:r>
          </a:p>
        </p:txBody>
      </p:sp>
      <p:sp>
        <p:nvSpPr>
          <p:cNvPr id="6" name="Tijdelijke aanduiding voor tekst 8">
            <a:extLst>
              <a:ext uri="{FF2B5EF4-FFF2-40B4-BE49-F238E27FC236}">
                <a16:creationId xmlns:a16="http://schemas.microsoft.com/office/drawing/2014/main" id="{A5516822-51C5-4B75-BEFB-D6509B052DB8}"/>
              </a:ext>
            </a:extLst>
          </p:cNvPr>
          <p:cNvSpPr txBox="1">
            <a:spLocks noGrp="1"/>
          </p:cNvSpPr>
          <p:nvPr>
            <p:ph type="body" idx="4294967295"/>
          </p:nvPr>
        </p:nvSpPr>
        <p:spPr>
          <a:xfrm>
            <a:off x="0" y="3990971"/>
            <a:ext cx="9144000" cy="576264"/>
          </a:xfrm>
          <a:solidFill>
            <a:srgbClr val="000000">
              <a:alpha val="25098"/>
            </a:srgbClr>
          </a:solidFill>
        </p:spPr>
        <p:txBody>
          <a:bodyPr lIns="755998" anchor="ctr"/>
          <a:lstStyle>
            <a:lvl1pPr>
              <a:defRPr sz="1100" b="1">
                <a:solidFill>
                  <a:srgbClr val="FFFFFF"/>
                </a:solidFill>
              </a:defRPr>
            </a:lvl1pPr>
          </a:lstStyle>
          <a:p>
            <a:pPr lvl="0"/>
            <a:r>
              <a:rPr lang="en-GB"/>
              <a:t>Name, Function</a:t>
            </a:r>
          </a:p>
        </p:txBody>
      </p:sp>
      <p:sp>
        <p:nvSpPr>
          <p:cNvPr id="7" name="Tijdelijke aanduiding voor tekst 8">
            <a:extLst>
              <a:ext uri="{FF2B5EF4-FFF2-40B4-BE49-F238E27FC236}">
                <a16:creationId xmlns:a16="http://schemas.microsoft.com/office/drawing/2014/main" id="{47E36C4B-E723-41FE-835C-72DA702730F1}"/>
              </a:ext>
            </a:extLst>
          </p:cNvPr>
          <p:cNvSpPr txBox="1">
            <a:spLocks noGrp="1"/>
          </p:cNvSpPr>
          <p:nvPr>
            <p:ph type="body" idx="4294967295"/>
          </p:nvPr>
        </p:nvSpPr>
        <p:spPr>
          <a:xfrm>
            <a:off x="-6666" y="4567235"/>
            <a:ext cx="7343101" cy="583191"/>
          </a:xfrm>
          <a:solidFill>
            <a:srgbClr val="FFFFFF"/>
          </a:solidFill>
        </p:spPr>
        <p:txBody>
          <a:bodyPr lIns="755998" anchor="ctr"/>
          <a:lstStyle>
            <a:lvl1pPr>
              <a:defRPr sz="1100"/>
            </a:lvl1pPr>
          </a:lstStyle>
          <a:p>
            <a:pPr lvl="0"/>
            <a:r>
              <a:rPr lang="en-GB"/>
              <a:t>Department, Sub department or Capacity Group</a:t>
            </a:r>
          </a:p>
        </p:txBody>
      </p:sp>
      <p:pic>
        <p:nvPicPr>
          <p:cNvPr id="5" name="Picture 2">
            <a:extLst>
              <a:ext uri="{FF2B5EF4-FFF2-40B4-BE49-F238E27FC236}">
                <a16:creationId xmlns:a16="http://schemas.microsoft.com/office/drawing/2014/main" id="{AFE288C6-FAA1-4486-BA4A-E88C353F284B}"/>
              </a:ext>
            </a:extLst>
          </p:cNvPr>
          <p:cNvPicPr>
            <a:picLocks noChangeAspect="1"/>
          </p:cNvPicPr>
          <p:nvPr/>
        </p:nvPicPr>
        <p:blipFill>
          <a:blip r:embed="rId3"/>
          <a:stretch>
            <a:fillRect/>
          </a:stretch>
        </p:blipFill>
        <p:spPr>
          <a:xfrm>
            <a:off x="7336435" y="4567235"/>
            <a:ext cx="1807565" cy="583191"/>
          </a:xfrm>
          <a:prstGeom prst="rect">
            <a:avLst/>
          </a:prstGeom>
          <a:noFill/>
          <a:ln cap="flat">
            <a:noFill/>
          </a:ln>
        </p:spPr>
      </p:pic>
    </p:spTree>
    <p:extLst>
      <p:ext uri="{BB962C8B-B14F-4D97-AF65-F5344CB8AC3E}">
        <p14:creationId xmlns:p14="http://schemas.microsoft.com/office/powerpoint/2010/main" val="94041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itle at the 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lack75">
            <a:extLst>
              <a:ext uri="{FF2B5EF4-FFF2-40B4-BE49-F238E27FC236}">
                <a16:creationId xmlns:a16="http://schemas.microsoft.com/office/drawing/2014/main" id="{F2528F9A-274F-4971-BDA5-8A3243064DAD}"/>
              </a:ext>
            </a:extLst>
          </p:cNvPr>
          <p:cNvSpPr/>
          <p:nvPr/>
        </p:nvSpPr>
        <p:spPr>
          <a:xfrm>
            <a:off x="0" y="2916003"/>
            <a:ext cx="9144000" cy="1079997"/>
          </a:xfrm>
          <a:prstGeom prst="rect">
            <a:avLst/>
          </a:prstGeom>
          <a:solidFill>
            <a:srgbClr val="000000">
              <a:alpha val="25000"/>
            </a:srgbClr>
          </a:solidFill>
          <a:ln cap="flat">
            <a:noFill/>
            <a:prstDash val="solid"/>
          </a:ln>
        </p:spPr>
        <p:txBody>
          <a:bodyPr vert="horz" wrap="square" lIns="91440" tIns="45720" rIns="91440" bIns="4572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D7930F4D-168C-4FC9-90AB-18D7EE92F427}"/>
              </a:ext>
            </a:extLst>
          </p:cNvPr>
          <p:cNvSpPr txBox="1">
            <a:spLocks noGrp="1"/>
          </p:cNvSpPr>
          <p:nvPr>
            <p:ph type="title"/>
          </p:nvPr>
        </p:nvSpPr>
        <p:spPr>
          <a:xfrm>
            <a:off x="0" y="2915052"/>
            <a:ext cx="9144000" cy="791998"/>
          </a:xfrm>
          <a:solidFill>
            <a:srgbClr val="C81919">
              <a:alpha val="50000"/>
            </a:srgbClr>
          </a:solidFill>
        </p:spPr>
        <p:txBody>
          <a:bodyPr lIns="755998" rIns="1962000" anchor="ctr"/>
          <a:lstStyle>
            <a:lvl1pPr>
              <a:lnSpc>
                <a:spcPts val="2300"/>
              </a:lnSpc>
              <a:defRPr sz="2200">
                <a:solidFill>
                  <a:srgbClr val="FFFFFF"/>
                </a:solidFill>
              </a:defRPr>
            </a:lvl1pPr>
          </a:lstStyle>
          <a:p>
            <a:pPr lvl="0"/>
            <a:r>
              <a:rPr lang="en-GB"/>
              <a:t>Example of a title at the bottom</a:t>
            </a:r>
          </a:p>
        </p:txBody>
      </p:sp>
      <p:sp>
        <p:nvSpPr>
          <p:cNvPr id="4" name="Subtitle 2">
            <a:extLst>
              <a:ext uri="{FF2B5EF4-FFF2-40B4-BE49-F238E27FC236}">
                <a16:creationId xmlns:a16="http://schemas.microsoft.com/office/drawing/2014/main" id="{6D9894AC-C1F7-4986-8983-AEBEB6AF6928}"/>
              </a:ext>
            </a:extLst>
          </p:cNvPr>
          <p:cNvSpPr txBox="1">
            <a:spLocks noGrp="1"/>
          </p:cNvSpPr>
          <p:nvPr>
            <p:ph type="subTitle" idx="4294967295"/>
          </p:nvPr>
        </p:nvSpPr>
        <p:spPr>
          <a:xfrm>
            <a:off x="0" y="3708586"/>
            <a:ext cx="9144000" cy="287999"/>
          </a:xfrm>
          <a:solidFill>
            <a:srgbClr val="C81919">
              <a:alpha val="50000"/>
            </a:srgbClr>
          </a:solidFill>
        </p:spPr>
        <p:txBody>
          <a:bodyPr wrap="none" lIns="755998" tIns="18004" rIns="1962000"/>
          <a:lstStyle>
            <a:lvl1pPr>
              <a:defRPr sz="1000" b="1" cap="all">
                <a:solidFill>
                  <a:srgbClr val="FFFFFF"/>
                </a:solidFill>
              </a:defRPr>
            </a:lvl1pPr>
          </a:lstStyle>
          <a:p>
            <a:pPr lvl="0"/>
            <a:r>
              <a:rPr lang="en-GB"/>
              <a:t>SUBTITLE OR DATE</a:t>
            </a:r>
          </a:p>
        </p:txBody>
      </p:sp>
      <p:sp>
        <p:nvSpPr>
          <p:cNvPr id="6" name="Tijdelijke aanduiding voor tekst 8">
            <a:extLst>
              <a:ext uri="{FF2B5EF4-FFF2-40B4-BE49-F238E27FC236}">
                <a16:creationId xmlns:a16="http://schemas.microsoft.com/office/drawing/2014/main" id="{D089EC30-8FDF-40C6-A662-B73383A43DD5}"/>
              </a:ext>
            </a:extLst>
          </p:cNvPr>
          <p:cNvSpPr txBox="1">
            <a:spLocks noGrp="1"/>
          </p:cNvSpPr>
          <p:nvPr>
            <p:ph type="body" idx="4294967295"/>
          </p:nvPr>
        </p:nvSpPr>
        <p:spPr>
          <a:xfrm>
            <a:off x="0" y="3990971"/>
            <a:ext cx="9144000" cy="576264"/>
          </a:xfrm>
          <a:solidFill>
            <a:srgbClr val="000000">
              <a:alpha val="25098"/>
            </a:srgbClr>
          </a:solidFill>
        </p:spPr>
        <p:txBody>
          <a:bodyPr lIns="755998" anchor="ctr"/>
          <a:lstStyle>
            <a:lvl1pPr>
              <a:defRPr sz="1100" b="1">
                <a:solidFill>
                  <a:srgbClr val="FFFFFF"/>
                </a:solidFill>
              </a:defRPr>
            </a:lvl1pPr>
          </a:lstStyle>
          <a:p>
            <a:pPr lvl="0"/>
            <a:r>
              <a:rPr lang="en-GB"/>
              <a:t>Name, Function</a:t>
            </a:r>
          </a:p>
        </p:txBody>
      </p:sp>
      <p:sp>
        <p:nvSpPr>
          <p:cNvPr id="7" name="Tijdelijke aanduiding voor tekst 8">
            <a:extLst>
              <a:ext uri="{FF2B5EF4-FFF2-40B4-BE49-F238E27FC236}">
                <a16:creationId xmlns:a16="http://schemas.microsoft.com/office/drawing/2014/main" id="{6E058C8D-EEE0-4EE8-B3FE-89BDB6563063}"/>
              </a:ext>
            </a:extLst>
          </p:cNvPr>
          <p:cNvSpPr txBox="1">
            <a:spLocks noGrp="1"/>
          </p:cNvSpPr>
          <p:nvPr>
            <p:ph type="body" idx="4294967295"/>
          </p:nvPr>
        </p:nvSpPr>
        <p:spPr>
          <a:xfrm>
            <a:off x="-6665" y="4567235"/>
            <a:ext cx="7369504" cy="589854"/>
          </a:xfrm>
          <a:solidFill>
            <a:srgbClr val="FFFFFF"/>
          </a:solidFill>
        </p:spPr>
        <p:txBody>
          <a:bodyPr lIns="755998" anchor="ctr"/>
          <a:lstStyle>
            <a:lvl1pPr>
              <a:defRPr sz="1100"/>
            </a:lvl1pPr>
          </a:lstStyle>
          <a:p>
            <a:pPr lvl="0"/>
            <a:r>
              <a:rPr lang="en-GB"/>
              <a:t>Department, Sub department or Capacity Group</a:t>
            </a:r>
          </a:p>
        </p:txBody>
      </p:sp>
      <p:pic>
        <p:nvPicPr>
          <p:cNvPr id="5" name="Picture 2">
            <a:extLst>
              <a:ext uri="{FF2B5EF4-FFF2-40B4-BE49-F238E27FC236}">
                <a16:creationId xmlns:a16="http://schemas.microsoft.com/office/drawing/2014/main" id="{42B3D54E-2F35-42C8-8529-A2322EC70D8B}"/>
              </a:ext>
            </a:extLst>
          </p:cNvPr>
          <p:cNvPicPr>
            <a:picLocks noChangeAspect="1"/>
          </p:cNvPicPr>
          <p:nvPr/>
        </p:nvPicPr>
        <p:blipFill>
          <a:blip r:embed="rId3"/>
          <a:stretch>
            <a:fillRect/>
          </a:stretch>
        </p:blipFill>
        <p:spPr>
          <a:xfrm>
            <a:off x="7362839" y="4567235"/>
            <a:ext cx="1781161" cy="589854"/>
          </a:xfrm>
          <a:prstGeom prst="rect">
            <a:avLst/>
          </a:prstGeom>
          <a:noFill/>
          <a:ln cap="flat">
            <a:noFill/>
          </a:ln>
        </p:spPr>
      </p:pic>
    </p:spTree>
    <p:extLst>
      <p:ext uri="{BB962C8B-B14F-4D97-AF65-F5344CB8AC3E}">
        <p14:creationId xmlns:p14="http://schemas.microsoft.com/office/powerpoint/2010/main" val="349042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03B4-0CA6-431C-8A0F-05851C877EDD}"/>
              </a:ext>
            </a:extLst>
          </p:cNvPr>
          <p:cNvSpPr txBox="1">
            <a:spLocks noGrp="1"/>
          </p:cNvSpPr>
          <p:nvPr>
            <p:ph type="title" hasCustomPrompt="1"/>
          </p:nvPr>
        </p:nvSpPr>
        <p:spPr>
          <a:xfrm>
            <a:off x="0" y="0"/>
            <a:ext cx="9144000" cy="539038"/>
          </a:xfrm>
        </p:spPr>
        <p:txBody>
          <a:bodyPr lIns="180000" anchor="ctr" anchorCtr="0">
            <a:normAutofit/>
          </a:bodyPr>
          <a:lstStyle>
            <a:lvl1pPr>
              <a:defRPr/>
            </a:lvl1pPr>
          </a:lstStyle>
          <a:p>
            <a:pPr lvl="0"/>
            <a:r>
              <a:rPr lang="en-GB"/>
              <a:t>This is an example of a 27 pt headline with 27 pt line spacing</a:t>
            </a:r>
          </a:p>
        </p:txBody>
      </p:sp>
      <p:sp>
        <p:nvSpPr>
          <p:cNvPr id="3" name="Content Placeholder 2">
            <a:extLst>
              <a:ext uri="{FF2B5EF4-FFF2-40B4-BE49-F238E27FC236}">
                <a16:creationId xmlns:a16="http://schemas.microsoft.com/office/drawing/2014/main" id="{CEF977B9-F6CF-41E1-816A-45AF8B3641F7}"/>
              </a:ext>
            </a:extLst>
          </p:cNvPr>
          <p:cNvSpPr txBox="1">
            <a:spLocks noGrp="1"/>
          </p:cNvSpPr>
          <p:nvPr>
            <p:ph idx="1" hasCustomPrompt="1"/>
          </p:nvPr>
        </p:nvSpPr>
        <p:spPr>
          <a:xfrm>
            <a:off x="0" y="539038"/>
            <a:ext cx="9143999" cy="4025647"/>
          </a:xfrm>
        </p:spPr>
        <p:txBody>
          <a:bodyPr lIns="720000" rIns="360000" anchor="ctr" anchorCtr="0">
            <a:normAutofit/>
          </a:bodyPr>
          <a:lstStyle>
            <a:lvl1pPr>
              <a:defRPr/>
            </a:lvl1pPr>
            <a:lvl2pPr>
              <a:defRPr/>
            </a:lvl2pPr>
            <a:lvl3pPr>
              <a:defRPr/>
            </a:lvl3pPr>
            <a:lvl4pPr>
              <a:defRPr/>
            </a:lvl4pPr>
            <a:lvl5pPr>
              <a:defRPr sz="1800"/>
            </a:lvl5pPr>
          </a:lstStyle>
          <a:p>
            <a:pPr lvl="0"/>
            <a:r>
              <a:rPr lang="en-GB"/>
              <a:t>Click to enter text</a:t>
            </a:r>
          </a:p>
          <a:p>
            <a:pPr lvl="2"/>
            <a:r>
              <a:rPr lang="en-GB"/>
              <a:t>Tweede </a:t>
            </a:r>
            <a:r>
              <a:rPr lang="en-GB" err="1"/>
              <a:t>niveau</a:t>
            </a:r>
            <a:endParaRPr lang="en-GB"/>
          </a:p>
          <a:p>
            <a:pPr lvl="3"/>
            <a:r>
              <a:rPr lang="en-GB" err="1"/>
              <a:t>Derde</a:t>
            </a:r>
            <a:r>
              <a:rPr lang="en-GB"/>
              <a:t> </a:t>
            </a:r>
            <a:r>
              <a:rPr lang="en-GB" err="1"/>
              <a:t>niveau</a:t>
            </a:r>
            <a:endParaRPr lang="en-GB"/>
          </a:p>
          <a:p>
            <a:pPr lvl="4"/>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6" name="Slide Number Placeholder 5">
            <a:extLst>
              <a:ext uri="{FF2B5EF4-FFF2-40B4-BE49-F238E27FC236}">
                <a16:creationId xmlns:a16="http://schemas.microsoft.com/office/drawing/2014/main" id="{E177A9B0-8651-4565-B9FA-3CFA131A1D1B}"/>
              </a:ext>
            </a:extLst>
          </p:cNvPr>
          <p:cNvSpPr txBox="1">
            <a:spLocks noGrp="1"/>
          </p:cNvSpPr>
          <p:nvPr>
            <p:ph type="sldNum" sz="quarter" idx="8"/>
          </p:nvPr>
        </p:nvSpPr>
        <p:spPr/>
        <p:txBody>
          <a:bodyPr/>
          <a:lstStyle>
            <a:lvl1pPr>
              <a:defRPr/>
            </a:lvl1pPr>
          </a:lstStyle>
          <a:p>
            <a:pPr lvl="0"/>
            <a:fld id="{54D7E5F9-595B-41CC-8860-862166473562}" type="slidenum">
              <a:t>‹#›</a:t>
            </a:fld>
            <a:endParaRPr lang="en-GB"/>
          </a:p>
        </p:txBody>
      </p:sp>
      <p:sp>
        <p:nvSpPr>
          <p:cNvPr id="5" name="Footer Placeholder 4">
            <a:extLst>
              <a:ext uri="{FF2B5EF4-FFF2-40B4-BE49-F238E27FC236}">
                <a16:creationId xmlns:a16="http://schemas.microsoft.com/office/drawing/2014/main" id="{78BC683B-AB2D-49AA-90D9-4502040F2684}"/>
              </a:ext>
            </a:extLst>
          </p:cNvPr>
          <p:cNvSpPr txBox="1">
            <a:spLocks noGrp="1"/>
          </p:cNvSpPr>
          <p:nvPr>
            <p:ph type="ftr" sz="quarter" idx="9"/>
          </p:nvPr>
        </p:nvSpPr>
        <p:spPr/>
        <p:txBody>
          <a:bodyPr/>
          <a:lstStyle>
            <a:lvl1pPr>
              <a:defRPr/>
            </a:lvl1pPr>
          </a:lstStyle>
          <a:p>
            <a:pPr lvl="0"/>
            <a:endParaRPr lang="en-GB"/>
          </a:p>
        </p:txBody>
      </p:sp>
    </p:spTree>
    <p:extLst>
      <p:ext uri="{BB962C8B-B14F-4D97-AF65-F5344CB8AC3E}">
        <p14:creationId xmlns:p14="http://schemas.microsoft.com/office/powerpoint/2010/main" val="145081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slid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C620-8DD1-46E8-92F1-AD73A10CA5B8}"/>
              </a:ext>
            </a:extLst>
          </p:cNvPr>
          <p:cNvSpPr txBox="1">
            <a:spLocks noGrp="1"/>
          </p:cNvSpPr>
          <p:nvPr>
            <p:ph type="title"/>
          </p:nvPr>
        </p:nvSpPr>
        <p:spPr>
          <a:xfrm>
            <a:off x="758823" y="585792"/>
            <a:ext cx="3595685" cy="732242"/>
          </a:xfrm>
        </p:spPr>
        <p:txBody>
          <a:bodyPr/>
          <a:lstStyle>
            <a:lvl1pPr>
              <a:lnSpc>
                <a:spcPct val="100000"/>
              </a:lnSpc>
              <a:defRPr sz="1950" b="0"/>
            </a:lvl1pPr>
          </a:lstStyle>
          <a:p>
            <a:pPr lvl="0"/>
            <a:r>
              <a:rPr lang="en-GB"/>
              <a:t>This is an example of 19,5 pt text with single line spacing</a:t>
            </a:r>
          </a:p>
        </p:txBody>
      </p:sp>
      <p:sp>
        <p:nvSpPr>
          <p:cNvPr id="3" name="Content Placeholder 2">
            <a:extLst>
              <a:ext uri="{FF2B5EF4-FFF2-40B4-BE49-F238E27FC236}">
                <a16:creationId xmlns:a16="http://schemas.microsoft.com/office/drawing/2014/main" id="{C3BB1766-96C3-40F0-8BE8-8B83A947FF13}"/>
              </a:ext>
            </a:extLst>
          </p:cNvPr>
          <p:cNvSpPr txBox="1">
            <a:spLocks noGrp="1"/>
          </p:cNvSpPr>
          <p:nvPr>
            <p:ph idx="4294967295"/>
          </p:nvPr>
        </p:nvSpPr>
        <p:spPr>
          <a:xfrm>
            <a:off x="755651" y="1295403"/>
            <a:ext cx="3598858" cy="2933696"/>
          </a:xfrm>
        </p:spPr>
        <p:txBody>
          <a:bodyPr/>
          <a:lstStyle>
            <a:lvl1pPr>
              <a:defRPr/>
            </a:lvl1pPr>
            <a:lvl2pPr>
              <a:defRPr/>
            </a:lvl2pPr>
            <a:lvl3pPr>
              <a:defRPr/>
            </a:lvl3pPr>
            <a:lvl4pPr>
              <a:defRPr/>
            </a:lvl4pPr>
            <a:lvl5pPr>
              <a:defRPr/>
            </a:lvl5pPr>
          </a:lstStyle>
          <a:p>
            <a:pPr lvl="0"/>
            <a:r>
              <a:rPr lang="en-GB"/>
              <a:t>Click to enter text</a:t>
            </a:r>
          </a:p>
          <a:p>
            <a:pPr lvl="1"/>
            <a:r>
              <a:rPr lang="en-GB"/>
              <a:t>Tweede niveau</a:t>
            </a:r>
          </a:p>
          <a:p>
            <a:pPr lvl="2"/>
            <a:r>
              <a:rPr lang="en-GB"/>
              <a:t>Derde niveau</a:t>
            </a:r>
          </a:p>
          <a:p>
            <a:pPr lvl="3"/>
            <a:r>
              <a:rPr lang="en-GB"/>
              <a:t>Vierde niveau</a:t>
            </a:r>
          </a:p>
          <a:p>
            <a:pPr lvl="4"/>
            <a:r>
              <a:rPr lang="en-GB"/>
              <a:t>Vijfde niveau</a:t>
            </a:r>
          </a:p>
        </p:txBody>
      </p:sp>
      <p:sp>
        <p:nvSpPr>
          <p:cNvPr id="4" name="Content Placeholder 3">
            <a:extLst>
              <a:ext uri="{FF2B5EF4-FFF2-40B4-BE49-F238E27FC236}">
                <a16:creationId xmlns:a16="http://schemas.microsoft.com/office/drawing/2014/main" id="{0335A2E5-C76D-43A3-B5C0-C29AE543F058}"/>
              </a:ext>
            </a:extLst>
          </p:cNvPr>
          <p:cNvSpPr txBox="1">
            <a:spLocks noGrp="1"/>
          </p:cNvSpPr>
          <p:nvPr>
            <p:ph idx="4294967295"/>
          </p:nvPr>
        </p:nvSpPr>
        <p:spPr>
          <a:xfrm>
            <a:off x="4723607" y="1295997"/>
            <a:ext cx="3595685" cy="2933102"/>
          </a:xfrm>
        </p:spPr>
        <p:txBody>
          <a:bodyPr/>
          <a:lstStyle>
            <a:lvl1pPr>
              <a:defRPr/>
            </a:lvl1pPr>
            <a:lvl2pPr>
              <a:defRPr/>
            </a:lvl2pPr>
            <a:lvl3pPr>
              <a:defRPr/>
            </a:lvl3pPr>
            <a:lvl4pPr>
              <a:defRPr/>
            </a:lvl4pPr>
            <a:lvl5pPr>
              <a:defRPr/>
            </a:lvl5pPr>
          </a:lstStyle>
          <a:p>
            <a:pPr lvl="0"/>
            <a:r>
              <a:rPr lang="en-GB"/>
              <a:t>Click to enter text</a:t>
            </a:r>
          </a:p>
          <a:p>
            <a:pPr lvl="1"/>
            <a:r>
              <a:rPr lang="en-GB"/>
              <a:t>Tweede niveau</a:t>
            </a:r>
          </a:p>
          <a:p>
            <a:pPr lvl="2"/>
            <a:r>
              <a:rPr lang="en-GB"/>
              <a:t>Derde niveau</a:t>
            </a:r>
          </a:p>
          <a:p>
            <a:pPr lvl="3"/>
            <a:r>
              <a:rPr lang="en-GB"/>
              <a:t>Vierde niveau</a:t>
            </a:r>
          </a:p>
          <a:p>
            <a:pPr lvl="4"/>
            <a:r>
              <a:rPr lang="en-GB"/>
              <a:t>Vijfde niveau</a:t>
            </a:r>
          </a:p>
        </p:txBody>
      </p:sp>
      <p:sp>
        <p:nvSpPr>
          <p:cNvPr id="5" name="Date Placeholder 4">
            <a:extLst>
              <a:ext uri="{FF2B5EF4-FFF2-40B4-BE49-F238E27FC236}">
                <a16:creationId xmlns:a16="http://schemas.microsoft.com/office/drawing/2014/main" id="{2442F8D8-F6E1-489D-B03B-78493769E1E0}"/>
              </a:ext>
            </a:extLst>
          </p:cNvPr>
          <p:cNvSpPr txBox="1">
            <a:spLocks noGrp="1"/>
          </p:cNvSpPr>
          <p:nvPr>
            <p:ph type="dt" sz="quarter" idx="7"/>
          </p:nvPr>
        </p:nvSpPr>
        <p:spPr>
          <a:xfrm>
            <a:off x="628650" y="4767260"/>
            <a:ext cx="2057400" cy="273844"/>
          </a:xfrm>
          <a:prstGeom prst="rect">
            <a:avLst/>
          </a:prstGeom>
          <a:noFill/>
          <a:ln>
            <a:noFill/>
          </a:ln>
        </p:spPr>
        <p:txBody>
          <a:bodyPr vert="horz" wrap="square" lIns="91440" tIns="45720" rIns="91440" bIns="45720" anchor="t" anchorCtr="0" compatLnSpc="1">
            <a:noAutofit/>
          </a:bodyPr>
          <a:lstStyle>
            <a:lvl1pPr marL="0" marR="0" lvl="0" indent="0" algn="l" defTabSz="685800" rtl="0" fontAlgn="auto" hangingPunct="1">
              <a:lnSpc>
                <a:spcPct val="100000"/>
              </a:lnSpc>
              <a:spcBef>
                <a:spcPts val="0"/>
              </a:spcBef>
              <a:spcAft>
                <a:spcPts val="0"/>
              </a:spcAft>
              <a:buNone/>
              <a:tabLst/>
              <a:defRPr lang="en-GB" sz="1350" b="0" i="0" u="none" strike="noStrike" kern="1200" cap="none" spc="0" baseline="0">
                <a:solidFill>
                  <a:srgbClr val="000000"/>
                </a:solidFill>
                <a:uFillTx/>
                <a:latin typeface="Calibri"/>
              </a:defRPr>
            </a:lvl1pPr>
          </a:lstStyle>
          <a:p>
            <a:pPr lvl="0"/>
            <a:endParaRPr lang="en-GB"/>
          </a:p>
        </p:txBody>
      </p:sp>
      <p:sp>
        <p:nvSpPr>
          <p:cNvPr id="6" name="Footer Placeholder 5">
            <a:extLst>
              <a:ext uri="{FF2B5EF4-FFF2-40B4-BE49-F238E27FC236}">
                <a16:creationId xmlns:a16="http://schemas.microsoft.com/office/drawing/2014/main" id="{BAF542FF-D734-4259-81AF-E7FA7937441A}"/>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11F7E180-FCDC-4FFE-87DB-F6332A9EC8FA}"/>
              </a:ext>
            </a:extLst>
          </p:cNvPr>
          <p:cNvSpPr txBox="1">
            <a:spLocks noGrp="1"/>
          </p:cNvSpPr>
          <p:nvPr>
            <p:ph type="sldNum" sz="quarter" idx="8"/>
          </p:nvPr>
        </p:nvSpPr>
        <p:spPr/>
        <p:txBody>
          <a:bodyPr/>
          <a:lstStyle>
            <a:lvl1pPr>
              <a:defRPr/>
            </a:lvl1pPr>
          </a:lstStyle>
          <a:p>
            <a:pPr lvl="0"/>
            <a:fld id="{8DF659B8-5254-40CD-A656-13295550FBCC}" type="slidenum">
              <a:t>‹#›</a:t>
            </a:fld>
            <a:endParaRPr lang="en-GB"/>
          </a:p>
        </p:txBody>
      </p:sp>
      <p:sp>
        <p:nvSpPr>
          <p:cNvPr id="8" name="Text Placeholder 2">
            <a:extLst>
              <a:ext uri="{FF2B5EF4-FFF2-40B4-BE49-F238E27FC236}">
                <a16:creationId xmlns:a16="http://schemas.microsoft.com/office/drawing/2014/main" id="{6DA6C785-B2C1-4092-ADBE-1770C6F0D551}"/>
              </a:ext>
            </a:extLst>
          </p:cNvPr>
          <p:cNvSpPr txBox="1">
            <a:spLocks noGrp="1"/>
          </p:cNvSpPr>
          <p:nvPr>
            <p:ph type="body" idx="4294967295"/>
          </p:nvPr>
        </p:nvSpPr>
        <p:spPr>
          <a:xfrm>
            <a:off x="4714875" y="586797"/>
            <a:ext cx="3604418" cy="732242"/>
          </a:xfrm>
        </p:spPr>
        <p:txBody>
          <a:bodyPr/>
          <a:lstStyle>
            <a:lvl1pPr>
              <a:defRPr/>
            </a:lvl1pPr>
          </a:lstStyle>
          <a:p>
            <a:pPr lvl="0"/>
            <a:r>
              <a:rPr lang="en-GB"/>
              <a:t>Click to enter text</a:t>
            </a:r>
          </a:p>
        </p:txBody>
      </p:sp>
    </p:spTree>
    <p:extLst>
      <p:ext uri="{BB962C8B-B14F-4D97-AF65-F5344CB8AC3E}">
        <p14:creationId xmlns:p14="http://schemas.microsoft.com/office/powerpoint/2010/main" val="282256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2 text 1/2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7256-6C1D-447D-BBBF-D270A6274F00}"/>
              </a:ext>
            </a:extLst>
          </p:cNvPr>
          <p:cNvSpPr txBox="1">
            <a:spLocks noGrp="1"/>
          </p:cNvSpPr>
          <p:nvPr>
            <p:ph type="title"/>
          </p:nvPr>
        </p:nvSpPr>
        <p:spPr>
          <a:xfrm>
            <a:off x="755998" y="586797"/>
            <a:ext cx="3600001" cy="732242"/>
          </a:xfrm>
        </p:spPr>
        <p:txBody>
          <a:bodyPr/>
          <a:lstStyle>
            <a:lvl1pPr>
              <a:lnSpc>
                <a:spcPct val="100000"/>
              </a:lnSpc>
              <a:defRPr sz="1950" b="0"/>
            </a:lvl1pPr>
          </a:lstStyle>
          <a:p>
            <a:pPr lvl="0"/>
            <a:r>
              <a:rPr lang="en-GB"/>
              <a:t>This is an example of 19,5 pt text with single line spacing</a:t>
            </a:r>
          </a:p>
        </p:txBody>
      </p:sp>
      <p:sp>
        <p:nvSpPr>
          <p:cNvPr id="3" name="Content Placeholder 2">
            <a:extLst>
              <a:ext uri="{FF2B5EF4-FFF2-40B4-BE49-F238E27FC236}">
                <a16:creationId xmlns:a16="http://schemas.microsoft.com/office/drawing/2014/main" id="{C8690010-6F5B-4F51-B20F-577C61D69D2C}"/>
              </a:ext>
            </a:extLst>
          </p:cNvPr>
          <p:cNvSpPr txBox="1">
            <a:spLocks noGrp="1"/>
          </p:cNvSpPr>
          <p:nvPr>
            <p:ph idx="4294967295"/>
          </p:nvPr>
        </p:nvSpPr>
        <p:spPr>
          <a:xfrm>
            <a:off x="755651" y="1295403"/>
            <a:ext cx="3598858" cy="2933696"/>
          </a:xfrm>
        </p:spPr>
        <p:txBody>
          <a:bodyPr/>
          <a:lstStyle>
            <a:lvl1pPr>
              <a:defRPr/>
            </a:lvl1pPr>
            <a:lvl2pPr>
              <a:defRPr/>
            </a:lvl2pPr>
            <a:lvl3pPr>
              <a:defRPr/>
            </a:lvl3pPr>
            <a:lvl4pPr>
              <a:defRPr/>
            </a:lvl4pPr>
            <a:lvl5pPr>
              <a:defRPr/>
            </a:lvl5pPr>
          </a:lstStyle>
          <a:p>
            <a:pPr lvl="0"/>
            <a:r>
              <a:rPr lang="en-GB"/>
              <a:t>Click to enter text</a:t>
            </a:r>
          </a:p>
          <a:p>
            <a:pPr lvl="1"/>
            <a:r>
              <a:rPr lang="en-GB"/>
              <a:t>Tweede niveau</a:t>
            </a:r>
          </a:p>
          <a:p>
            <a:pPr lvl="2"/>
            <a:r>
              <a:rPr lang="en-GB"/>
              <a:t>Derde niveau</a:t>
            </a:r>
          </a:p>
          <a:p>
            <a:pPr lvl="3"/>
            <a:r>
              <a:rPr lang="en-GB"/>
              <a:t>Vierde niveau</a:t>
            </a:r>
          </a:p>
          <a:p>
            <a:pPr lvl="4"/>
            <a:r>
              <a:rPr lang="en-GB"/>
              <a:t>Vijfde niveau</a:t>
            </a:r>
          </a:p>
        </p:txBody>
      </p:sp>
      <p:sp>
        <p:nvSpPr>
          <p:cNvPr id="4" name="Date Placeholder 4">
            <a:extLst>
              <a:ext uri="{FF2B5EF4-FFF2-40B4-BE49-F238E27FC236}">
                <a16:creationId xmlns:a16="http://schemas.microsoft.com/office/drawing/2014/main" id="{18FC81DD-1330-403D-A029-C11805813A57}"/>
              </a:ext>
            </a:extLst>
          </p:cNvPr>
          <p:cNvSpPr txBox="1">
            <a:spLocks noGrp="1"/>
          </p:cNvSpPr>
          <p:nvPr>
            <p:ph type="dt" sz="quarter" idx="7"/>
          </p:nvPr>
        </p:nvSpPr>
        <p:spPr>
          <a:xfrm>
            <a:off x="628650" y="4767260"/>
            <a:ext cx="2057400" cy="273844"/>
          </a:xfrm>
          <a:prstGeom prst="rect">
            <a:avLst/>
          </a:prstGeom>
          <a:noFill/>
          <a:ln>
            <a:noFill/>
          </a:ln>
        </p:spPr>
        <p:txBody>
          <a:bodyPr vert="horz" wrap="square" lIns="91440" tIns="45720" rIns="91440" bIns="45720" anchor="t" anchorCtr="0" compatLnSpc="1">
            <a:noAutofit/>
          </a:bodyPr>
          <a:lstStyle>
            <a:lvl1pPr marL="0" marR="0" lvl="0" indent="0" algn="l" defTabSz="685800" rtl="0" fontAlgn="auto" hangingPunct="1">
              <a:lnSpc>
                <a:spcPct val="100000"/>
              </a:lnSpc>
              <a:spcBef>
                <a:spcPts val="0"/>
              </a:spcBef>
              <a:spcAft>
                <a:spcPts val="0"/>
              </a:spcAft>
              <a:buNone/>
              <a:tabLst/>
              <a:defRPr lang="en-GB" sz="1350" b="0" i="0" u="none" strike="noStrike" kern="1200" cap="none" spc="0" baseline="0">
                <a:solidFill>
                  <a:srgbClr val="000000"/>
                </a:solidFill>
                <a:uFillTx/>
                <a:latin typeface="Calibri"/>
              </a:defRPr>
            </a:lvl1pPr>
          </a:lstStyle>
          <a:p>
            <a:pPr lvl="0"/>
            <a:endParaRPr lang="en-GB"/>
          </a:p>
        </p:txBody>
      </p:sp>
      <p:sp>
        <p:nvSpPr>
          <p:cNvPr id="5" name="Footer Placeholder 5">
            <a:extLst>
              <a:ext uri="{FF2B5EF4-FFF2-40B4-BE49-F238E27FC236}">
                <a16:creationId xmlns:a16="http://schemas.microsoft.com/office/drawing/2014/main" id="{349E80FE-E163-4FEE-99E0-D088B0EC676F}"/>
              </a:ext>
            </a:extLst>
          </p:cNvPr>
          <p:cNvSpPr txBox="1">
            <a:spLocks noGrp="1"/>
          </p:cNvSpPr>
          <p:nvPr>
            <p:ph type="ftr" sz="quarter" idx="9"/>
          </p:nvPr>
        </p:nvSpPr>
        <p:spPr/>
        <p:txBody>
          <a:bodyPr/>
          <a:lstStyle>
            <a:lvl1pPr>
              <a:defRPr/>
            </a:lvl1pPr>
          </a:lstStyle>
          <a:p>
            <a:pPr lvl="0"/>
            <a:endParaRPr lang="en-GB"/>
          </a:p>
        </p:txBody>
      </p:sp>
      <p:sp>
        <p:nvSpPr>
          <p:cNvPr id="6" name="Slide Number Placeholder 6">
            <a:extLst>
              <a:ext uri="{FF2B5EF4-FFF2-40B4-BE49-F238E27FC236}">
                <a16:creationId xmlns:a16="http://schemas.microsoft.com/office/drawing/2014/main" id="{4E17CBC7-3538-4393-B207-15542DE765EF}"/>
              </a:ext>
            </a:extLst>
          </p:cNvPr>
          <p:cNvSpPr txBox="1">
            <a:spLocks noGrp="1"/>
          </p:cNvSpPr>
          <p:nvPr>
            <p:ph type="sldNum" sz="quarter" idx="8"/>
          </p:nvPr>
        </p:nvSpPr>
        <p:spPr/>
        <p:txBody>
          <a:bodyPr/>
          <a:lstStyle>
            <a:lvl1pPr>
              <a:defRPr/>
            </a:lvl1pPr>
          </a:lstStyle>
          <a:p>
            <a:pPr lvl="0"/>
            <a:fld id="{656501C8-69B2-4DC2-A92A-9D3DAACAA23C}" type="slidenum">
              <a:t>‹#›</a:t>
            </a:fld>
            <a:endParaRPr lang="en-GB"/>
          </a:p>
        </p:txBody>
      </p:sp>
      <p:sp>
        <p:nvSpPr>
          <p:cNvPr id="7" name="Tijdelijke aanduiding voor afbeelding 9">
            <a:extLst>
              <a:ext uri="{FF2B5EF4-FFF2-40B4-BE49-F238E27FC236}">
                <a16:creationId xmlns:a16="http://schemas.microsoft.com/office/drawing/2014/main" id="{D4B8B09A-473D-4A23-9C9F-B3CF5ABC18F0}"/>
              </a:ext>
            </a:extLst>
          </p:cNvPr>
          <p:cNvSpPr txBox="1">
            <a:spLocks noGrp="1"/>
          </p:cNvSpPr>
          <p:nvPr>
            <p:ph type="pic" idx="4294967295"/>
          </p:nvPr>
        </p:nvSpPr>
        <p:spPr>
          <a:xfrm>
            <a:off x="4714875" y="0"/>
            <a:ext cx="4429125" cy="4567235"/>
          </a:xfrm>
        </p:spPr>
        <p:txBody>
          <a:bodyPr/>
          <a:lstStyle>
            <a:lvl1pPr>
              <a:defRPr/>
            </a:lvl1pPr>
          </a:lstStyle>
          <a:p>
            <a:pPr lvl="0"/>
            <a:r>
              <a:rPr lang="en-GB"/>
              <a:t>Click to insert image</a:t>
            </a:r>
          </a:p>
        </p:txBody>
      </p:sp>
    </p:spTree>
    <p:extLst>
      <p:ext uri="{BB962C8B-B14F-4D97-AF65-F5344CB8AC3E}">
        <p14:creationId xmlns:p14="http://schemas.microsoft.com/office/powerpoint/2010/main" val="317356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ing + full screen dark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C41B-B91E-4EDC-AA4F-4BFB7754E87E}"/>
              </a:ext>
            </a:extLst>
          </p:cNvPr>
          <p:cNvSpPr txBox="1">
            <a:spLocks noGrp="1"/>
          </p:cNvSpPr>
          <p:nvPr>
            <p:ph type="title"/>
          </p:nvPr>
        </p:nvSpPr>
        <p:spPr>
          <a:xfrm>
            <a:off x="758823" y="518400"/>
            <a:ext cx="7556501" cy="733824"/>
          </a:xfrm>
        </p:spPr>
        <p:txBody>
          <a:bodyPr/>
          <a:lstStyle>
            <a:lvl1pPr>
              <a:defRPr>
                <a:solidFill>
                  <a:srgbClr val="FFFFFF"/>
                </a:solidFill>
              </a:defRPr>
            </a:lvl1pPr>
          </a:lstStyle>
          <a:p>
            <a:pPr lvl="0"/>
            <a:r>
              <a:rPr lang="en-GB"/>
              <a:t>This is an example of a white headline on a full screen, dark image</a:t>
            </a:r>
          </a:p>
        </p:txBody>
      </p:sp>
      <p:sp>
        <p:nvSpPr>
          <p:cNvPr id="3" name="Date Placeholder 3">
            <a:extLst>
              <a:ext uri="{FF2B5EF4-FFF2-40B4-BE49-F238E27FC236}">
                <a16:creationId xmlns:a16="http://schemas.microsoft.com/office/drawing/2014/main" id="{AA75DAE9-969D-4C9B-8B6C-B5AD6C0D4E72}"/>
              </a:ext>
            </a:extLst>
          </p:cNvPr>
          <p:cNvSpPr txBox="1">
            <a:spLocks noGrp="1"/>
          </p:cNvSpPr>
          <p:nvPr>
            <p:ph type="dt" sz="quarter" idx="7"/>
          </p:nvPr>
        </p:nvSpPr>
        <p:spPr>
          <a:xfrm>
            <a:off x="628650" y="4767260"/>
            <a:ext cx="2057400" cy="273844"/>
          </a:xfrm>
          <a:prstGeom prst="rect">
            <a:avLst/>
          </a:prstGeom>
          <a:noFill/>
          <a:ln>
            <a:noFill/>
          </a:ln>
        </p:spPr>
        <p:txBody>
          <a:bodyPr vert="horz" wrap="square" lIns="91440" tIns="45720" rIns="91440" bIns="45720" anchor="t" anchorCtr="0" compatLnSpc="1">
            <a:noAutofit/>
          </a:bodyPr>
          <a:lstStyle>
            <a:lvl1pPr marL="0" marR="0" lvl="0" indent="0" algn="l" defTabSz="685800" rtl="0" fontAlgn="auto" hangingPunct="1">
              <a:lnSpc>
                <a:spcPct val="100000"/>
              </a:lnSpc>
              <a:spcBef>
                <a:spcPts val="0"/>
              </a:spcBef>
              <a:spcAft>
                <a:spcPts val="0"/>
              </a:spcAft>
              <a:buNone/>
              <a:tabLst/>
              <a:defRPr lang="en-GB" sz="1350" b="0" i="0" u="none" strike="noStrike" kern="1200" cap="none" spc="0" baseline="0">
                <a:solidFill>
                  <a:srgbClr val="000000"/>
                </a:solidFill>
                <a:uFillTx/>
                <a:latin typeface="Calibri"/>
              </a:defRPr>
            </a:lvl1pPr>
          </a:lstStyle>
          <a:p>
            <a:pPr lvl="0"/>
            <a:endParaRPr lang="en-GB"/>
          </a:p>
        </p:txBody>
      </p:sp>
      <p:sp>
        <p:nvSpPr>
          <p:cNvPr id="4" name="Footer Placeholder 4">
            <a:extLst>
              <a:ext uri="{FF2B5EF4-FFF2-40B4-BE49-F238E27FC236}">
                <a16:creationId xmlns:a16="http://schemas.microsoft.com/office/drawing/2014/main" id="{7CC8FEBE-691A-4CD1-B009-309B3DC2491A}"/>
              </a:ext>
            </a:extLst>
          </p:cNvPr>
          <p:cNvSpPr txBox="1">
            <a:spLocks noGrp="1"/>
          </p:cNvSpPr>
          <p:nvPr>
            <p:ph type="ftr" sz="quarter" idx="9"/>
          </p:nvPr>
        </p:nvSpPr>
        <p:spPr/>
        <p:txBody>
          <a:bodyPr/>
          <a:lstStyle>
            <a:lvl1pPr>
              <a:defRPr/>
            </a:lvl1pPr>
          </a:lstStyle>
          <a:p>
            <a:pPr lvl="0"/>
            <a:endParaRPr lang="en-GB"/>
          </a:p>
        </p:txBody>
      </p:sp>
      <p:sp>
        <p:nvSpPr>
          <p:cNvPr id="5" name="Slide Number Placeholder 5">
            <a:extLst>
              <a:ext uri="{FF2B5EF4-FFF2-40B4-BE49-F238E27FC236}">
                <a16:creationId xmlns:a16="http://schemas.microsoft.com/office/drawing/2014/main" id="{2B805BD6-96C8-424B-B9E9-95968ECB49AB}"/>
              </a:ext>
            </a:extLst>
          </p:cNvPr>
          <p:cNvSpPr txBox="1">
            <a:spLocks noGrp="1"/>
          </p:cNvSpPr>
          <p:nvPr>
            <p:ph type="sldNum" sz="quarter" idx="8"/>
          </p:nvPr>
        </p:nvSpPr>
        <p:spPr/>
        <p:txBody>
          <a:bodyPr/>
          <a:lstStyle>
            <a:lvl1pPr>
              <a:defRPr/>
            </a:lvl1pPr>
          </a:lstStyle>
          <a:p>
            <a:pPr lvl="0"/>
            <a:fld id="{1B9510C4-85C0-4EFB-BD3C-C00967F66A97}" type="slidenum">
              <a:t>‹#›</a:t>
            </a:fld>
            <a:endParaRPr lang="en-GB"/>
          </a:p>
        </p:txBody>
      </p:sp>
    </p:spTree>
    <p:extLst>
      <p:ext uri="{BB962C8B-B14F-4D97-AF65-F5344CB8AC3E}">
        <p14:creationId xmlns:p14="http://schemas.microsoft.com/office/powerpoint/2010/main" val="122856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093BF40-6409-473E-8DB6-71BDE354DFF8}"/>
              </a:ext>
            </a:extLst>
          </p:cNvPr>
          <p:cNvSpPr txBox="1">
            <a:spLocks noGrp="1"/>
          </p:cNvSpPr>
          <p:nvPr>
            <p:ph type="sldNum" sz="quarter" idx="4"/>
          </p:nvPr>
        </p:nvSpPr>
        <p:spPr>
          <a:xfrm>
            <a:off x="0" y="4568397"/>
            <a:ext cx="8156576" cy="572286"/>
          </a:xfrm>
          <a:prstGeom prst="rect">
            <a:avLst/>
          </a:prstGeom>
          <a:solidFill>
            <a:srgbClr val="FFFFFF"/>
          </a:solidFill>
          <a:ln>
            <a:noFill/>
          </a:ln>
        </p:spPr>
        <p:txBody>
          <a:bodyPr vert="horz" wrap="square" lIns="755998" tIns="0" rIns="0" bIns="0" anchor="ctr" anchorCtr="0" compatLnSpc="1">
            <a:noAutofit/>
          </a:bodyPr>
          <a:lstStyle>
            <a:lvl1pPr marL="0" marR="0" lvl="0" indent="0" algn="l" defTabSz="685800" rtl="0" fontAlgn="auto" hangingPunct="1">
              <a:lnSpc>
                <a:spcPct val="100000"/>
              </a:lnSpc>
              <a:spcBef>
                <a:spcPts val="0"/>
              </a:spcBef>
              <a:spcAft>
                <a:spcPts val="0"/>
              </a:spcAft>
              <a:buNone/>
              <a:tabLst/>
              <a:defRPr lang="en-GB" sz="1100" b="0" i="0" u="none" strike="noStrike" kern="1200" cap="none" spc="0" baseline="0">
                <a:solidFill>
                  <a:srgbClr val="000000"/>
                </a:solidFill>
                <a:uFillTx/>
                <a:latin typeface="Calibri"/>
              </a:defRPr>
            </a:lvl1pPr>
          </a:lstStyle>
          <a:p>
            <a:pPr lvl="0"/>
            <a:fld id="{6FEBEFE0-86F3-44C3-A190-3465D5CE3C37}" type="slidenum">
              <a:t>‹#›</a:t>
            </a:fld>
            <a:endParaRPr lang="en-GB"/>
          </a:p>
        </p:txBody>
      </p:sp>
      <p:sp>
        <p:nvSpPr>
          <p:cNvPr id="3" name="Title Placeholder 1">
            <a:extLst>
              <a:ext uri="{FF2B5EF4-FFF2-40B4-BE49-F238E27FC236}">
                <a16:creationId xmlns:a16="http://schemas.microsoft.com/office/drawing/2014/main" id="{623D2DAF-6731-4E1F-A1DB-93BBA424FDA6}"/>
              </a:ext>
            </a:extLst>
          </p:cNvPr>
          <p:cNvSpPr txBox="1">
            <a:spLocks noGrp="1"/>
          </p:cNvSpPr>
          <p:nvPr>
            <p:ph type="title"/>
          </p:nvPr>
        </p:nvSpPr>
        <p:spPr>
          <a:xfrm>
            <a:off x="1" y="1"/>
            <a:ext cx="9143998" cy="572286"/>
          </a:xfrm>
          <a:prstGeom prst="rect">
            <a:avLst/>
          </a:prstGeom>
          <a:noFill/>
          <a:ln>
            <a:noFill/>
          </a:ln>
        </p:spPr>
        <p:txBody>
          <a:bodyPr vert="horz" wrap="square" lIns="180000" tIns="0" rIns="0" bIns="0" anchor="ctr" anchorCtr="0" compatLnSpc="1">
            <a:normAutofit/>
          </a:bodyPr>
          <a:lstStyle/>
          <a:p>
            <a:pPr lvl="0"/>
            <a:r>
              <a:rPr lang="en-GB"/>
              <a:t>This is an example of a 27 pt headline with 27 pt line spacing</a:t>
            </a:r>
          </a:p>
        </p:txBody>
      </p:sp>
      <p:sp>
        <p:nvSpPr>
          <p:cNvPr id="4" name="Text Placeholder 2">
            <a:extLst>
              <a:ext uri="{FF2B5EF4-FFF2-40B4-BE49-F238E27FC236}">
                <a16:creationId xmlns:a16="http://schemas.microsoft.com/office/drawing/2014/main" id="{95AA5546-5DBE-4817-8029-7E544B84DF72}"/>
              </a:ext>
            </a:extLst>
          </p:cNvPr>
          <p:cNvSpPr txBox="1">
            <a:spLocks noGrp="1"/>
          </p:cNvSpPr>
          <p:nvPr>
            <p:ph type="body" idx="1"/>
          </p:nvPr>
        </p:nvSpPr>
        <p:spPr>
          <a:xfrm>
            <a:off x="1" y="572287"/>
            <a:ext cx="9143998" cy="3992398"/>
          </a:xfrm>
          <a:prstGeom prst="rect">
            <a:avLst/>
          </a:prstGeom>
          <a:noFill/>
          <a:ln>
            <a:noFill/>
          </a:ln>
        </p:spPr>
        <p:txBody>
          <a:bodyPr vert="horz" wrap="square" lIns="720000" tIns="0" rIns="360000" bIns="0" anchor="ctr" anchorCtr="0" compatLnSpc="1">
            <a:normAutofit/>
          </a:bodyPr>
          <a:lstStyle/>
          <a:p>
            <a:pPr lvl="0"/>
            <a:r>
              <a:rPr lang="en-GB" err="1"/>
              <a:t>Klik</a:t>
            </a:r>
            <a:r>
              <a:rPr lang="en-GB"/>
              <a:t> om de </a:t>
            </a:r>
            <a:r>
              <a:rPr lang="en-GB" err="1"/>
              <a:t>modelstijlen</a:t>
            </a:r>
            <a:r>
              <a:rPr lang="en-GB"/>
              <a:t> </a:t>
            </a:r>
            <a:r>
              <a:rPr lang="en-GB" err="1"/>
              <a:t>te</a:t>
            </a:r>
            <a:r>
              <a:rPr lang="en-GB"/>
              <a:t> </a:t>
            </a:r>
            <a:r>
              <a:rPr lang="en-GB" err="1"/>
              <a:t>bewerken</a:t>
            </a:r>
            <a:endParaRPr lang="en-GB"/>
          </a:p>
          <a:p>
            <a:pPr lvl="1"/>
            <a:r>
              <a:rPr lang="en-GB"/>
              <a:t>Tweede </a:t>
            </a:r>
            <a:r>
              <a:rPr lang="en-GB" err="1"/>
              <a:t>niveau</a:t>
            </a:r>
            <a:endParaRPr lang="en-GB"/>
          </a:p>
          <a:p>
            <a:pPr lvl="3"/>
            <a:r>
              <a:rPr lang="en-GB" err="1"/>
              <a:t>Derde</a:t>
            </a:r>
            <a:r>
              <a:rPr lang="en-GB"/>
              <a:t> </a:t>
            </a:r>
            <a:r>
              <a:rPr lang="en-GB" err="1"/>
              <a:t>niveau</a:t>
            </a:r>
            <a:endParaRPr lang="en-GB"/>
          </a:p>
          <a:p>
            <a:pPr lvl="4"/>
            <a:r>
              <a:rPr lang="en-GB" err="1"/>
              <a:t>Vierde</a:t>
            </a:r>
            <a:r>
              <a:rPr lang="en-GB"/>
              <a:t> </a:t>
            </a:r>
            <a:r>
              <a:rPr lang="en-GB" err="1"/>
              <a:t>niveau</a:t>
            </a:r>
            <a:endParaRPr lang="en-GB"/>
          </a:p>
          <a:p>
            <a:pPr lvl="5"/>
            <a:r>
              <a:rPr lang="en-GB" err="1"/>
              <a:t>Vijfde</a:t>
            </a:r>
            <a:r>
              <a:rPr lang="en-GB"/>
              <a:t> </a:t>
            </a:r>
            <a:r>
              <a:rPr lang="en-GB" err="1"/>
              <a:t>niveau</a:t>
            </a:r>
            <a:endParaRPr lang="en-GB"/>
          </a:p>
        </p:txBody>
      </p:sp>
      <p:sp>
        <p:nvSpPr>
          <p:cNvPr id="5" name="Footer Placeholder 4">
            <a:extLst>
              <a:ext uri="{FF2B5EF4-FFF2-40B4-BE49-F238E27FC236}">
                <a16:creationId xmlns:a16="http://schemas.microsoft.com/office/drawing/2014/main" id="{C9C83FEE-B18A-4D83-B7D9-984926FAB63D}"/>
              </a:ext>
            </a:extLst>
          </p:cNvPr>
          <p:cNvSpPr txBox="1">
            <a:spLocks noGrp="1"/>
          </p:cNvSpPr>
          <p:nvPr>
            <p:ph type="ftr" sz="quarter" idx="3"/>
          </p:nvPr>
        </p:nvSpPr>
        <p:spPr>
          <a:xfrm>
            <a:off x="1114425" y="4568397"/>
            <a:ext cx="7042151" cy="575998"/>
          </a:xfrm>
          <a:prstGeom prst="rect">
            <a:avLst/>
          </a:prstGeom>
          <a:solidFill>
            <a:srgbClr val="FFFFFF"/>
          </a:solidFill>
          <a:ln>
            <a:noFill/>
          </a:ln>
        </p:spPr>
        <p:txBody>
          <a:bodyPr vert="horz" wrap="square" lIns="0" tIns="0" rIns="0" bIns="0" anchor="ctr" anchorCtr="0" compatLnSpc="1">
            <a:noAutofit/>
          </a:bodyPr>
          <a:lstStyle>
            <a:lvl1pPr marL="0" marR="0" lvl="0" indent="0" algn="l" defTabSz="685800" rtl="0" fontAlgn="auto" hangingPunct="1">
              <a:lnSpc>
                <a:spcPct val="100000"/>
              </a:lnSpc>
              <a:spcBef>
                <a:spcPts val="0"/>
              </a:spcBef>
              <a:spcAft>
                <a:spcPts val="0"/>
              </a:spcAft>
              <a:buNone/>
              <a:tabLst/>
              <a:defRPr lang="en-GB" sz="1100" b="0" i="0" u="none" strike="noStrike" kern="1200" cap="none" spc="0" baseline="0">
                <a:solidFill>
                  <a:srgbClr val="000000"/>
                </a:solidFill>
                <a:uFillTx/>
                <a:latin typeface="Calibri"/>
              </a:defRPr>
            </a:lvl1pPr>
          </a:lstStyle>
          <a:p>
            <a:pPr lvl="0"/>
            <a:endParaRPr lang="en-GB"/>
          </a:p>
        </p:txBody>
      </p:sp>
      <p:pic>
        <p:nvPicPr>
          <p:cNvPr id="6" name="Picture 4">
            <a:extLst>
              <a:ext uri="{FF2B5EF4-FFF2-40B4-BE49-F238E27FC236}">
                <a16:creationId xmlns:a16="http://schemas.microsoft.com/office/drawing/2014/main" id="{16037E76-0012-4930-A95E-1588EC11A145}"/>
              </a:ext>
            </a:extLst>
          </p:cNvPr>
          <p:cNvPicPr>
            <a:picLocks noChangeAspect="1"/>
          </p:cNvPicPr>
          <p:nvPr/>
        </p:nvPicPr>
        <p:blipFill>
          <a:blip r:embed="rId9"/>
          <a:stretch>
            <a:fillRect/>
          </a:stretch>
        </p:blipFill>
        <p:spPr>
          <a:xfrm>
            <a:off x="8156576" y="4568827"/>
            <a:ext cx="987423" cy="574672"/>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69" r:id="rId4"/>
    <p:sldLayoutId id="2147483674" r:id="rId5"/>
    <p:sldLayoutId id="2147483667" r:id="rId6"/>
    <p:sldLayoutId id="2147483668" r:id="rId7"/>
  </p:sldLayoutIdLst>
  <p:hf hdr="0" ftr="0" dt="0"/>
  <p:txStyles>
    <p:titleStyle>
      <a:lvl1pPr marL="0" marR="0" lvl="0" indent="0" algn="l" defTabSz="685800" rtl="0" fontAlgn="auto" hangingPunct="1">
        <a:lnSpc>
          <a:spcPts val="2700"/>
        </a:lnSpc>
        <a:spcBef>
          <a:spcPts val="0"/>
        </a:spcBef>
        <a:spcAft>
          <a:spcPts val="0"/>
        </a:spcAft>
        <a:buNone/>
        <a:tabLst/>
        <a:defRPr lang="en-GB" sz="2700" b="1" i="0" u="none" strike="noStrike" kern="1200" cap="none" spc="0" baseline="0">
          <a:solidFill>
            <a:srgbClr val="000000"/>
          </a:solidFill>
          <a:uFillTx/>
          <a:latin typeface="Calibri"/>
        </a:defRPr>
      </a:lvl1pPr>
    </p:titleStyle>
    <p:bodyStyle>
      <a:lvl1pPr marL="0" marR="0" lvl="0" indent="0" algn="l" defTabSz="685800" rtl="0" fontAlgn="auto" hangingPunct="1">
        <a:lnSpc>
          <a:spcPct val="100000"/>
        </a:lnSpc>
        <a:spcBef>
          <a:spcPts val="0"/>
        </a:spcBef>
        <a:spcAft>
          <a:spcPts val="0"/>
        </a:spcAft>
        <a:buNone/>
        <a:tabLst/>
        <a:defRPr lang="en-GB" sz="1950" b="0" i="0" u="none" strike="noStrike" kern="1200" cap="none" spc="0" baseline="0">
          <a:solidFill>
            <a:srgbClr val="000000"/>
          </a:solidFill>
          <a:uFillTx/>
          <a:latin typeface="Calibri"/>
        </a:defRPr>
      </a:lvl1pPr>
      <a:lvl2pPr marL="180000" marR="0" lvl="1" indent="-180000" algn="l" defTabSz="685800" rtl="0" fontAlgn="auto" hangingPunct="1">
        <a:lnSpc>
          <a:spcPct val="100000"/>
        </a:lnSpc>
        <a:spcBef>
          <a:spcPts val="0"/>
        </a:spcBef>
        <a:spcAft>
          <a:spcPts val="0"/>
        </a:spcAft>
        <a:buFont typeface="Arial" panose="020B0604020202020204" pitchFamily="34" charset="0"/>
        <a:buChar char="•"/>
        <a:tabLst/>
        <a:defRPr lang="en-GB" sz="1650" b="0" i="0" u="none" strike="noStrike" kern="1200" cap="none" spc="0" baseline="0">
          <a:solidFill>
            <a:srgbClr val="000000"/>
          </a:solidFill>
          <a:uFillTx/>
          <a:latin typeface="Calibri"/>
        </a:defRPr>
      </a:lvl2pPr>
      <a:lvl3pPr marL="180978" marR="0" lvl="2"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3pPr>
      <a:lvl4pPr marL="359999" marR="0" lvl="3"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4pPr>
      <a:lvl5pPr marL="539752" marR="0" lvl="4" indent="-177795"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5pPr>
      <a:lvl6pPr marL="72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hyperlink" Target="https://doi.org/10.1017/CBO9780511617744" TargetMode="External"/><Relationship Id="rId2" Type="http://schemas.openxmlformats.org/officeDocument/2006/relationships/hyperlink" Target="https://doi.org/10.1016/j.tcs.2014.05.025" TargetMode="External"/><Relationship Id="rId1" Type="http://schemas.openxmlformats.org/officeDocument/2006/relationships/slideLayout" Target="../slideLayouts/slideLayout4.xml"/><Relationship Id="rId5" Type="http://schemas.openxmlformats.org/officeDocument/2006/relationships/hyperlink" Target="https://doi.org/10.1137/0217014" TargetMode="External"/><Relationship Id="rId4" Type="http://schemas.openxmlformats.org/officeDocument/2006/relationships/hyperlink" Target="https://www.rfc-editor.org/info/rfc844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8.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8.svg"/><Relationship Id="rId4" Type="http://schemas.openxmlformats.org/officeDocument/2006/relationships/image" Target="../media/image39.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7.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6.png"/><Relationship Id="rId5" Type="http://schemas.openxmlformats.org/officeDocument/2006/relationships/image" Target="../media/image38.png"/><Relationship Id="rId10" Type="http://schemas.openxmlformats.org/officeDocument/2006/relationships/image" Target="../media/image45.svg"/><Relationship Id="rId4" Type="http://schemas.openxmlformats.org/officeDocument/2006/relationships/image" Target="../media/image8.sv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18" Type="http://schemas.openxmlformats.org/officeDocument/2006/relationships/image" Target="../media/image60.svg"/><Relationship Id="rId3" Type="http://schemas.openxmlformats.org/officeDocument/2006/relationships/image" Target="../media/image53.png"/><Relationship Id="rId21" Type="http://schemas.openxmlformats.org/officeDocument/2006/relationships/image" Target="../media/image61.png"/><Relationship Id="rId7" Type="http://schemas.openxmlformats.org/officeDocument/2006/relationships/image" Target="../media/image8.svg"/><Relationship Id="rId12" Type="http://schemas.openxmlformats.org/officeDocument/2006/relationships/image" Target="../media/image34.svg"/><Relationship Id="rId17" Type="http://schemas.openxmlformats.org/officeDocument/2006/relationships/image" Target="../media/image59.png"/><Relationship Id="rId2" Type="http://schemas.openxmlformats.org/officeDocument/2006/relationships/notesSlide" Target="../notesSlides/notesSlide18.xml"/><Relationship Id="rId16" Type="http://schemas.openxmlformats.org/officeDocument/2006/relationships/image" Target="../media/image41.svg"/><Relationship Id="rId20" Type="http://schemas.openxmlformats.org/officeDocument/2006/relationships/image" Target="../media/image32.sv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33.png"/><Relationship Id="rId5" Type="http://schemas.openxmlformats.org/officeDocument/2006/relationships/image" Target="../media/image45.svg"/><Relationship Id="rId15" Type="http://schemas.openxmlformats.org/officeDocument/2006/relationships/image" Target="../media/image40.png"/><Relationship Id="rId10" Type="http://schemas.openxmlformats.org/officeDocument/2006/relationships/image" Target="../media/image56.svg"/><Relationship Id="rId19" Type="http://schemas.openxmlformats.org/officeDocument/2006/relationships/image" Target="../media/image31.png"/><Relationship Id="rId4" Type="http://schemas.openxmlformats.org/officeDocument/2006/relationships/image" Target="../media/image44.png"/><Relationship Id="rId9" Type="http://schemas.openxmlformats.org/officeDocument/2006/relationships/image" Target="../media/image55.png"/><Relationship Id="rId14" Type="http://schemas.openxmlformats.org/officeDocument/2006/relationships/image" Target="../media/image58.png"/><Relationship Id="rId22" Type="http://schemas.openxmlformats.org/officeDocument/2006/relationships/image" Target="../media/image62.svg"/></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7.png"/><Relationship Id="rId3" Type="http://schemas.openxmlformats.org/officeDocument/2006/relationships/image" Target="../media/image64.png"/><Relationship Id="rId7" Type="http://schemas.openxmlformats.org/officeDocument/2006/relationships/image" Target="../media/image34.svg"/><Relationship Id="rId12"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2.svg"/><Relationship Id="rId5" Type="http://schemas.openxmlformats.org/officeDocument/2006/relationships/image" Target="../media/image56.svg"/><Relationship Id="rId10" Type="http://schemas.openxmlformats.org/officeDocument/2006/relationships/image" Target="../media/image31.pn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68.sv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haveibeenpwned.com/"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3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7.png"/><Relationship Id="rId7" Type="http://schemas.openxmlformats.org/officeDocument/2006/relationships/image" Target="../media/image74.png"/><Relationship Id="rId2" Type="http://schemas.openxmlformats.org/officeDocument/2006/relationships/image" Target="../media/image76.png"/><Relationship Id="rId1" Type="http://schemas.openxmlformats.org/officeDocument/2006/relationships/slideLayout" Target="../slideLayouts/slideLayout4.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9.png"/><Relationship Id="rId7" Type="http://schemas.openxmlformats.org/officeDocument/2006/relationships/image" Target="../media/image74.png"/><Relationship Id="rId12" Type="http://schemas.openxmlformats.org/officeDocument/2006/relationships/image" Target="../media/image84.sv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73.svg"/><Relationship Id="rId11" Type="http://schemas.openxmlformats.org/officeDocument/2006/relationships/image" Target="../media/image83.png"/><Relationship Id="rId5" Type="http://schemas.openxmlformats.org/officeDocument/2006/relationships/image" Target="../media/image72.png"/><Relationship Id="rId10" Type="http://schemas.openxmlformats.org/officeDocument/2006/relationships/image" Target="../media/image82.svg"/><Relationship Id="rId4" Type="http://schemas.openxmlformats.org/officeDocument/2006/relationships/image" Target="../media/image80.png"/><Relationship Id="rId9" Type="http://schemas.openxmlformats.org/officeDocument/2006/relationships/image" Target="../media/image81.png"/></Relationships>
</file>

<file path=ppt/slides/_rels/slide36.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4.png"/><Relationship Id="rId3" Type="http://schemas.openxmlformats.org/officeDocument/2006/relationships/image" Target="../media/image85.png"/><Relationship Id="rId7" Type="http://schemas.openxmlformats.org/officeDocument/2006/relationships/image" Target="../media/image72.png"/><Relationship Id="rId12" Type="http://schemas.openxmlformats.org/officeDocument/2006/relationships/image" Target="../media/image88.svg"/><Relationship Id="rId2" Type="http://schemas.openxmlformats.org/officeDocument/2006/relationships/notesSlide" Target="../notesSlides/notesSlide26.xml"/><Relationship Id="rId16" Type="http://schemas.openxmlformats.org/officeDocument/2006/relationships/image" Target="../media/image90.svg"/><Relationship Id="rId1" Type="http://schemas.openxmlformats.org/officeDocument/2006/relationships/slideLayout" Target="../slideLayouts/slideLayout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89.png"/><Relationship Id="rId10" Type="http://schemas.openxmlformats.org/officeDocument/2006/relationships/image" Target="../media/image84.svg"/><Relationship Id="rId4" Type="http://schemas.openxmlformats.org/officeDocument/2006/relationships/image" Target="../media/image86.svg"/><Relationship Id="rId9" Type="http://schemas.openxmlformats.org/officeDocument/2006/relationships/image" Target="../media/image83.png"/><Relationship Id="rId14" Type="http://schemas.openxmlformats.org/officeDocument/2006/relationships/image" Target="../media/image75.svg"/></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9.png"/><Relationship Id="rId7" Type="http://schemas.openxmlformats.org/officeDocument/2006/relationships/image" Target="../media/image74.png"/><Relationship Id="rId12" Type="http://schemas.openxmlformats.org/officeDocument/2006/relationships/image" Target="../media/image100.sv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3.svg"/><Relationship Id="rId11" Type="http://schemas.openxmlformats.org/officeDocument/2006/relationships/image" Target="../media/image99.png"/><Relationship Id="rId5" Type="http://schemas.openxmlformats.org/officeDocument/2006/relationships/image" Target="../media/image72.png"/><Relationship Id="rId10" Type="http://schemas.openxmlformats.org/officeDocument/2006/relationships/image" Target="../media/image98.svg"/><Relationship Id="rId4" Type="http://schemas.openxmlformats.org/officeDocument/2006/relationships/image" Target="../media/image96.png"/><Relationship Id="rId9"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02.png"/></Relationships>
</file>

<file path=ppt/slides/_rels/slide4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4.svg"/><Relationship Id="rId3" Type="http://schemas.openxmlformats.org/officeDocument/2006/relationships/image" Target="../media/image96.png"/><Relationship Id="rId7" Type="http://schemas.openxmlformats.org/officeDocument/2006/relationships/image" Target="../media/image73.svg"/><Relationship Id="rId12" Type="http://schemas.openxmlformats.org/officeDocument/2006/relationships/image" Target="../media/image83.png"/><Relationship Id="rId2"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105.svg"/><Relationship Id="rId5" Type="http://schemas.openxmlformats.org/officeDocument/2006/relationships/image" Target="../media/image82.svg"/><Relationship Id="rId15" Type="http://schemas.openxmlformats.org/officeDocument/2006/relationships/image" Target="../media/image107.svg"/><Relationship Id="rId10" Type="http://schemas.openxmlformats.org/officeDocument/2006/relationships/image" Target="../media/image104.png"/><Relationship Id="rId4" Type="http://schemas.openxmlformats.org/officeDocument/2006/relationships/image" Target="../media/image81.png"/><Relationship Id="rId9" Type="http://schemas.openxmlformats.org/officeDocument/2006/relationships/image" Target="../media/image75.svg"/><Relationship Id="rId14" Type="http://schemas.openxmlformats.org/officeDocument/2006/relationships/image" Target="../media/image106.png"/></Relationships>
</file>

<file path=ppt/slides/_rels/slide44.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98.svg"/><Relationship Id="rId18" Type="http://schemas.openxmlformats.org/officeDocument/2006/relationships/image" Target="../media/image81.png"/><Relationship Id="rId3" Type="http://schemas.openxmlformats.org/officeDocument/2006/relationships/image" Target="../media/image108.png"/><Relationship Id="rId21" Type="http://schemas.openxmlformats.org/officeDocument/2006/relationships/image" Target="../media/image84.svg"/><Relationship Id="rId7" Type="http://schemas.openxmlformats.org/officeDocument/2006/relationships/image" Target="../media/image110.svg"/><Relationship Id="rId12" Type="http://schemas.openxmlformats.org/officeDocument/2006/relationships/image" Target="../media/image97.png"/><Relationship Id="rId17" Type="http://schemas.openxmlformats.org/officeDocument/2006/relationships/image" Target="../media/image75.svg"/><Relationship Id="rId2" Type="http://schemas.openxmlformats.org/officeDocument/2006/relationships/image" Target="../media/image79.png"/><Relationship Id="rId16" Type="http://schemas.openxmlformats.org/officeDocument/2006/relationships/image" Target="../media/image74.png"/><Relationship Id="rId20" Type="http://schemas.openxmlformats.org/officeDocument/2006/relationships/image" Target="../media/image83.png"/><Relationship Id="rId1" Type="http://schemas.openxmlformats.org/officeDocument/2006/relationships/slideLayout" Target="../slideLayouts/slideLayout4.xml"/><Relationship Id="rId6" Type="http://schemas.openxmlformats.org/officeDocument/2006/relationships/image" Target="../media/image109.png"/><Relationship Id="rId11" Type="http://schemas.openxmlformats.org/officeDocument/2006/relationships/image" Target="../media/image114.svg"/><Relationship Id="rId5" Type="http://schemas.openxmlformats.org/officeDocument/2006/relationships/image" Target="../media/image73.svg"/><Relationship Id="rId15" Type="http://schemas.openxmlformats.org/officeDocument/2006/relationships/image" Target="../media/image116.svg"/><Relationship Id="rId10" Type="http://schemas.openxmlformats.org/officeDocument/2006/relationships/image" Target="../media/image113.png"/><Relationship Id="rId19" Type="http://schemas.openxmlformats.org/officeDocument/2006/relationships/image" Target="../media/image82.svg"/><Relationship Id="rId4" Type="http://schemas.openxmlformats.org/officeDocument/2006/relationships/image" Target="../media/image72.png"/><Relationship Id="rId9" Type="http://schemas.openxmlformats.org/officeDocument/2006/relationships/image" Target="../media/image112.svg"/><Relationship Id="rId14" Type="http://schemas.openxmlformats.org/officeDocument/2006/relationships/image" Target="../media/image115.png"/></Relationships>
</file>

<file path=ppt/slides/_rels/slide4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letsencrypt.org/how-it-works/"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1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23.png"/></Relationships>
</file>

<file path=ppt/slides/_rels/slide5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1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31.png"/><Relationship Id="rId7" Type="http://schemas.openxmlformats.org/officeDocument/2006/relationships/image" Target="../media/image73.svg"/><Relationship Id="rId12" Type="http://schemas.openxmlformats.org/officeDocument/2006/relationships/image" Target="../media/image82.svg"/><Relationship Id="rId2" Type="http://schemas.openxmlformats.org/officeDocument/2006/relationships/image" Target="../media/image129.png"/><Relationship Id="rId1" Type="http://schemas.openxmlformats.org/officeDocument/2006/relationships/slideLayout" Target="../slideLayouts/slideLayout4.xml"/><Relationship Id="rId6" Type="http://schemas.openxmlformats.org/officeDocument/2006/relationships/image" Target="../media/image72.png"/><Relationship Id="rId11" Type="http://schemas.openxmlformats.org/officeDocument/2006/relationships/image" Target="../media/image81.png"/><Relationship Id="rId5" Type="http://schemas.openxmlformats.org/officeDocument/2006/relationships/image" Target="../media/image84.svg"/><Relationship Id="rId10" Type="http://schemas.openxmlformats.org/officeDocument/2006/relationships/image" Target="../media/image134.png"/><Relationship Id="rId4" Type="http://schemas.openxmlformats.org/officeDocument/2006/relationships/image" Target="../media/image83.png"/><Relationship Id="rId9" Type="http://schemas.openxmlformats.org/officeDocument/2006/relationships/image" Target="../media/image13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35.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38.svg"/><Relationship Id="rId4" Type="http://schemas.openxmlformats.org/officeDocument/2006/relationships/diagramData" Target="../diagrams/data1.xml"/><Relationship Id="rId9" Type="http://schemas.openxmlformats.org/officeDocument/2006/relationships/image" Target="../media/image137.png"/></Relationships>
</file>

<file path=ppt/slides/_rels/slide6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4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doi.org/10.1016/j.tcs.2014.05.025"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45.svg"/><Relationship Id="rId2" Type="http://schemas.openxmlformats.org/officeDocument/2006/relationships/image" Target="../media/image14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www.geogebra.org/classic/ss7vbecx"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147.png"/></Relationships>
</file>

<file path=ppt/slides/_rels/slide76.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58.png"/><Relationship Id="rId2" Type="http://schemas.openxmlformats.org/officeDocument/2006/relationships/image" Target="../media/image148.png"/><Relationship Id="rId1" Type="http://schemas.openxmlformats.org/officeDocument/2006/relationships/slideLayout" Target="../slideLayouts/slideLayout4.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0" Type="http://schemas.openxmlformats.org/officeDocument/2006/relationships/image" Target="../media/image156.png"/><Relationship Id="rId4" Type="http://schemas.openxmlformats.org/officeDocument/2006/relationships/image" Target="../media/image150.png"/><Relationship Id="rId9" Type="http://schemas.openxmlformats.org/officeDocument/2006/relationships/image" Target="../media/image155.png"/></Relationships>
</file>

<file path=ppt/slides/_rels/slide77.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image" Target="../media/image159.png"/><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notesSlide" Target="../notesSlides/notesSlide44.xml"/><Relationship Id="rId16" Type="http://schemas.openxmlformats.org/officeDocument/2006/relationships/image" Target="../media/image172.png"/><Relationship Id="rId1" Type="http://schemas.openxmlformats.org/officeDocument/2006/relationships/slideLayout" Target="../slideLayouts/slideLayout4.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5" Type="http://schemas.openxmlformats.org/officeDocument/2006/relationships/image" Target="../media/image171.png"/><Relationship Id="rId10" Type="http://schemas.openxmlformats.org/officeDocument/2006/relationships/image" Target="../media/image147.svg"/><Relationship Id="rId4" Type="http://schemas.openxmlformats.org/officeDocument/2006/relationships/image" Target="../media/image160.png"/><Relationship Id="rId9" Type="http://schemas.openxmlformats.org/officeDocument/2006/relationships/image" Target="../media/image146.png"/><Relationship Id="rId14" Type="http://schemas.openxmlformats.org/officeDocument/2006/relationships/image" Target="../media/image170.png"/></Relationships>
</file>

<file path=ppt/slides/_rels/slide78.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3" Type="http://schemas.openxmlformats.org/officeDocument/2006/relationships/image" Target="../media/image159.png"/><Relationship Id="rId7" Type="http://schemas.openxmlformats.org/officeDocument/2006/relationships/image" Target="../media/image174.png"/><Relationship Id="rId12" Type="http://schemas.openxmlformats.org/officeDocument/2006/relationships/image" Target="../media/image179.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47.svg"/><Relationship Id="rId15" Type="http://schemas.openxmlformats.org/officeDocument/2006/relationships/image" Target="../media/image181.png"/><Relationship Id="rId10" Type="http://schemas.openxmlformats.org/officeDocument/2006/relationships/image" Target="../media/image177.png"/><Relationship Id="rId4" Type="http://schemas.openxmlformats.org/officeDocument/2006/relationships/image" Target="../media/image146.png"/><Relationship Id="rId9" Type="http://schemas.openxmlformats.org/officeDocument/2006/relationships/image" Target="../media/image176.png"/><Relationship Id="rId14" Type="http://schemas.openxmlformats.org/officeDocument/2006/relationships/image" Target="../media/image171.png"/></Relationships>
</file>

<file path=ppt/slides/_rels/slide7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83.png"/><Relationship Id="rId7" Type="http://schemas.openxmlformats.org/officeDocument/2006/relationships/image" Target="../media/image187.png"/><Relationship Id="rId12" Type="http://schemas.openxmlformats.org/officeDocument/2006/relationships/image" Target="../media/image188.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186.png"/><Relationship Id="rId11" Type="http://schemas.openxmlformats.org/officeDocument/2006/relationships/image" Target="../media/image166.png"/><Relationship Id="rId5" Type="http://schemas.openxmlformats.org/officeDocument/2006/relationships/image" Target="../media/image185.png"/><Relationship Id="rId10" Type="http://schemas.openxmlformats.org/officeDocument/2006/relationships/image" Target="../media/image45.svg"/><Relationship Id="rId4" Type="http://schemas.openxmlformats.org/officeDocument/2006/relationships/image" Target="../media/image184.png"/><Relationship Id="rId9" Type="http://schemas.openxmlformats.org/officeDocument/2006/relationships/image" Target="../media/image44.png"/></Relationships>
</file>

<file path=ppt/slides/_rels/slide83.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4.xml"/><Relationship Id="rId4" Type="http://schemas.openxmlformats.org/officeDocument/2006/relationships/image" Target="../media/image200.png"/></Relationships>
</file>

<file path=ppt/slides/_rels/slide94.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6ADC2A-E2B0-4134-8C53-E93F50CB96C1}"/>
              </a:ext>
            </a:extLst>
          </p:cNvPr>
          <p:cNvSpPr/>
          <p:nvPr/>
        </p:nvSpPr>
        <p:spPr>
          <a:xfrm>
            <a:off x="0" y="4567234"/>
            <a:ext cx="7360024" cy="576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5560F71C-50B6-FD69-FAAE-F464A4398769}"/>
              </a:ext>
            </a:extLst>
          </p:cNvPr>
          <p:cNvSpPr>
            <a:spLocks noGrp="1"/>
          </p:cNvSpPr>
          <p:nvPr>
            <p:ph type="title"/>
          </p:nvPr>
        </p:nvSpPr>
        <p:spPr/>
        <p:txBody>
          <a:bodyPr/>
          <a:lstStyle/>
          <a:p>
            <a:r>
              <a:rPr lang="en-US" dirty="0"/>
              <a:t>5LTE0 – Module 3: Quantum Secure Cryptography</a:t>
            </a:r>
          </a:p>
        </p:txBody>
      </p:sp>
      <p:sp>
        <p:nvSpPr>
          <p:cNvPr id="7" name="Subtitle 6">
            <a:extLst>
              <a:ext uri="{FF2B5EF4-FFF2-40B4-BE49-F238E27FC236}">
                <a16:creationId xmlns:a16="http://schemas.microsoft.com/office/drawing/2014/main" id="{59A7D957-100C-E15B-1220-2B3BA683215B}"/>
              </a:ext>
            </a:extLst>
          </p:cNvPr>
          <p:cNvSpPr>
            <a:spLocks noGrp="1"/>
          </p:cNvSpPr>
          <p:nvPr>
            <p:ph type="subTitle" idx="4294967295"/>
          </p:nvPr>
        </p:nvSpPr>
        <p:spPr>
          <a:xfrm>
            <a:off x="0" y="3708586"/>
            <a:ext cx="9144000" cy="287999"/>
          </a:xfrm>
        </p:spPr>
        <p:txBody>
          <a:bodyPr/>
          <a:lstStyle/>
          <a:p>
            <a:r>
              <a:rPr lang="en-US" sz="1000" dirty="0">
                <a:solidFill>
                  <a:schemeClr val="bg1"/>
                </a:solidFill>
              </a:rPr>
              <a:t>2024-02-27 &amp; 2024-02-29</a:t>
            </a:r>
            <a:endParaRPr lang="en-US" sz="1000" b="1" dirty="0">
              <a:solidFill>
                <a:schemeClr val="bg1"/>
              </a:solidFill>
            </a:endParaRPr>
          </a:p>
        </p:txBody>
      </p:sp>
      <p:sp>
        <p:nvSpPr>
          <p:cNvPr id="8" name="Text Placeholder 7">
            <a:extLst>
              <a:ext uri="{FF2B5EF4-FFF2-40B4-BE49-F238E27FC236}">
                <a16:creationId xmlns:a16="http://schemas.microsoft.com/office/drawing/2014/main" id="{BA580C68-CF15-26BB-95E0-D39518E519CE}"/>
              </a:ext>
            </a:extLst>
          </p:cNvPr>
          <p:cNvSpPr>
            <a:spLocks noGrp="1"/>
          </p:cNvSpPr>
          <p:nvPr>
            <p:ph type="body" idx="4294967295"/>
          </p:nvPr>
        </p:nvSpPr>
        <p:spPr>
          <a:xfrm>
            <a:off x="0" y="3990971"/>
            <a:ext cx="9144000" cy="576264"/>
          </a:xfrm>
          <a:solidFill>
            <a:srgbClr val="000000">
              <a:alpha val="50000"/>
            </a:srgbClr>
          </a:solidFill>
        </p:spPr>
        <p:txBody>
          <a:bodyPr/>
          <a:lstStyle/>
          <a:p>
            <a:r>
              <a:rPr lang="en-US" dirty="0">
                <a:solidFill>
                  <a:srgbClr val="FFFFFF"/>
                </a:solidFill>
              </a:rPr>
              <a:t>Sebastian Verschoor (s.r.verschoor@tue.nl)</a:t>
            </a:r>
          </a:p>
        </p:txBody>
      </p:sp>
      <p:grpSp>
        <p:nvGrpSpPr>
          <p:cNvPr id="4" name="Group 3">
            <a:extLst>
              <a:ext uri="{FF2B5EF4-FFF2-40B4-BE49-F238E27FC236}">
                <a16:creationId xmlns:a16="http://schemas.microsoft.com/office/drawing/2014/main" id="{81B4D7E5-3F55-9CC4-E8FB-9C5C0F69C704}"/>
              </a:ext>
            </a:extLst>
          </p:cNvPr>
          <p:cNvGrpSpPr/>
          <p:nvPr/>
        </p:nvGrpSpPr>
        <p:grpSpPr>
          <a:xfrm>
            <a:off x="742485" y="4625448"/>
            <a:ext cx="2903077" cy="459011"/>
            <a:chOff x="497049" y="4589955"/>
            <a:chExt cx="2903077" cy="459011"/>
          </a:xfrm>
        </p:grpSpPr>
        <p:pic>
          <p:nvPicPr>
            <p:cNvPr id="5" name="Picture 12">
              <a:extLst>
                <a:ext uri="{FF2B5EF4-FFF2-40B4-BE49-F238E27FC236}">
                  <a16:creationId xmlns:a16="http://schemas.microsoft.com/office/drawing/2014/main" id="{3ABA918B-3C49-6F17-7767-64740DF479FC}"/>
                </a:ext>
              </a:extLst>
            </p:cNvPr>
            <p:cNvPicPr>
              <a:picLocks noChangeAspect="1"/>
            </p:cNvPicPr>
            <p:nvPr/>
          </p:nvPicPr>
          <p:blipFill>
            <a:blip r:embed="rId2"/>
            <a:stretch>
              <a:fillRect/>
            </a:stretch>
          </p:blipFill>
          <p:spPr>
            <a:xfrm>
              <a:off x="497049" y="4645106"/>
              <a:ext cx="1073999" cy="381094"/>
            </a:xfrm>
            <a:prstGeom prst="rect">
              <a:avLst/>
            </a:prstGeom>
            <a:noFill/>
            <a:ln cap="flat">
              <a:noFill/>
            </a:ln>
          </p:spPr>
        </p:pic>
        <p:sp>
          <p:nvSpPr>
            <p:cNvPr id="13" name="Text Box 8">
              <a:extLst>
                <a:ext uri="{FF2B5EF4-FFF2-40B4-BE49-F238E27FC236}">
                  <a16:creationId xmlns:a16="http://schemas.microsoft.com/office/drawing/2014/main" id="{CC97D075-2938-9C18-5C71-47A4EA3CC425}"/>
                </a:ext>
              </a:extLst>
            </p:cNvPr>
            <p:cNvSpPr txBox="1"/>
            <p:nvPr/>
          </p:nvSpPr>
          <p:spPr>
            <a:xfrm>
              <a:off x="1286525" y="4589955"/>
              <a:ext cx="2113601" cy="459011"/>
            </a:xfrm>
            <a:prstGeom prst="rect">
              <a:avLst/>
            </a:prstGeom>
            <a:noFill/>
            <a:ln cap="flat">
              <a:noFill/>
            </a:ln>
          </p:spPr>
          <p:txBody>
            <a:bodyPr vert="horz" wrap="square" lIns="414826" tIns="105366" rIns="210732" bIns="105366" anchor="t" anchorCtr="0" compatLnSpc="1">
              <a:spAutoFit/>
            </a:bodyPr>
            <a:lstStyle/>
            <a:p>
              <a:pPr marL="0" marR="0" lvl="0" indent="0" algn="l" defTabSz="294957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1" i="0" u="none" strike="noStrike" kern="1200" cap="none" spc="0" baseline="0" dirty="0">
                  <a:solidFill>
                    <a:srgbClr val="000000"/>
                  </a:solidFill>
                  <a:uFillTx/>
                  <a:latin typeface="Segoe UI Semibold" pitchFamily="34"/>
                </a:rPr>
                <a:t>Electro-Optical Communication Systems (ECO) group</a:t>
              </a:r>
              <a:endParaRPr lang="en-US" sz="800" b="1" i="1" u="none" strike="noStrike" kern="1200" cap="none" spc="0" baseline="0" dirty="0">
                <a:solidFill>
                  <a:srgbClr val="000000"/>
                </a:solidFill>
                <a:uFillTx/>
                <a:latin typeface="Segoe UI Semibold" pitchFamily="34"/>
              </a:endParaRPr>
            </a:p>
          </p:txBody>
        </p:sp>
      </p:grpSp>
    </p:spTree>
    <p:extLst>
      <p:ext uri="{BB962C8B-B14F-4D97-AF65-F5344CB8AC3E}">
        <p14:creationId xmlns:p14="http://schemas.microsoft.com/office/powerpoint/2010/main" val="268154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FC1A8-66DE-33F1-B956-CAFEC1735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E31EB-E38F-483B-3D8C-7F86BB031807}"/>
              </a:ext>
            </a:extLst>
          </p:cNvPr>
          <p:cNvSpPr>
            <a:spLocks noGrp="1"/>
          </p:cNvSpPr>
          <p:nvPr>
            <p:ph type="title"/>
          </p:nvPr>
        </p:nvSpPr>
        <p:spPr/>
        <p:txBody>
          <a:bodyPr/>
          <a:lstStyle/>
          <a:p>
            <a:r>
              <a:rPr lang="en-US"/>
              <a:t>Encryption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881929-74C7-9D85-D5D3-374AA7A4CE75}"/>
                  </a:ext>
                </a:extLst>
              </p:cNvPr>
              <p:cNvSpPr>
                <a:spLocks noGrp="1"/>
              </p:cNvSpPr>
              <p:nvPr>
                <p:ph idx="1"/>
              </p:nvPr>
            </p:nvSpPr>
            <p:spPr/>
            <p:txBody>
              <a:bodyPr anchor="ctr" anchorCtr="0">
                <a:normAutofit/>
              </a:bodyPr>
              <a:lstStyle/>
              <a:p>
                <a:endParaRPr lang="en-US"/>
              </a:p>
              <a:p>
                <a:endParaRPr lang="en-US"/>
              </a:p>
              <a:p>
                <a:endParaRPr lang="en-US"/>
              </a:p>
              <a:p>
                <a:endParaRPr lang="en-US"/>
              </a:p>
              <a:p>
                <a:endParaRPr lang="en-US"/>
              </a:p>
              <a:p>
                <a:endParaRPr lang="en-US"/>
              </a:p>
              <a:p>
                <a:endParaRPr lang="en-US"/>
              </a:p>
              <a:p>
                <a:pPr marL="342900" indent="-342900">
                  <a:buFont typeface="Arial" panose="020B0604020202020204" pitchFamily="34" charset="0"/>
                  <a:buChar char="•"/>
                </a:pPr>
                <a:r>
                  <a:rPr lang="en-US"/>
                  <a:t>The key </a:t>
                </a:r>
                <a14:m>
                  <m:oMath xmlns:m="http://schemas.openxmlformats.org/officeDocument/2006/math">
                    <m:r>
                      <a:rPr lang="en-US" b="0" i="1" smtClean="0">
                        <a:latin typeface="Cambria Math" panose="02040503050406030204" pitchFamily="18" charset="0"/>
                      </a:rPr>
                      <m:t>𝑘</m:t>
                    </m:r>
                  </m:oMath>
                </a14:m>
                <a:r>
                  <a:rPr lang="en-US"/>
                  <a:t> </a:t>
                </a:r>
                <a:r>
                  <a:rPr lang="en-US">
                    <a:solidFill>
                      <a:srgbClr val="C00000"/>
                    </a:solidFill>
                  </a:rPr>
                  <a:t>must</a:t>
                </a:r>
                <a:r>
                  <a:rPr lang="en-US" b="1"/>
                  <a:t> </a:t>
                </a:r>
                <a:r>
                  <a:rPr lang="en-US"/>
                  <a:t>be discarded</a:t>
                </a:r>
              </a:p>
              <a:p>
                <a:pPr marL="522900" lvl="1" indent="-342900"/>
                <a:r>
                  <a:rPr lang="en-US"/>
                  <a:t>Reusing the key leaks information about the plaintexts:</a:t>
                </a:r>
              </a:p>
              <a:p>
                <a:pPr lvl="3"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𝑚</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m:oMathPara>
                </a14:m>
                <a:endParaRPr lang="en-US"/>
              </a:p>
              <a:p>
                <a:pPr marL="342900" indent="-342900">
                  <a:buFont typeface="Arial" panose="020B0604020202020204" pitchFamily="34" charset="0"/>
                  <a:buChar char="•"/>
                </a:pPr>
                <a:r>
                  <a:rPr lang="en-US"/>
                  <a:t>The OTP requires a key as long as the message</a:t>
                </a:r>
              </a:p>
              <a:p>
                <a:pPr marL="342900" indent="-342900">
                  <a:buFont typeface="Arial" panose="020B0604020202020204" pitchFamily="34" charset="0"/>
                  <a:buChar char="•"/>
                </a:pPr>
                <a:r>
                  <a:rPr lang="en-US"/>
                  <a:t>In practice we use AES (or something similar):</a:t>
                </a:r>
              </a:p>
              <a:p>
                <a:pPr marL="522900" lvl="1" indent="-342900"/>
                <a:r>
                  <a:rPr lang="en-US"/>
                  <a:t>with a short (128-bit or 256-bit) key you can encrypt many/long messages</a:t>
                </a:r>
              </a:p>
              <a:p>
                <a:pPr marL="342900" indent="-342900"/>
                <a:endParaRPr lang="en-US"/>
              </a:p>
            </p:txBody>
          </p:sp>
        </mc:Choice>
        <mc:Fallback xmlns="">
          <p:sp>
            <p:nvSpPr>
              <p:cNvPr id="3" name="Content Placeholder 2">
                <a:extLst>
                  <a:ext uri="{FF2B5EF4-FFF2-40B4-BE49-F238E27FC236}">
                    <a16:creationId xmlns:a16="http://schemas.microsoft.com/office/drawing/2014/main" id="{27881929-74C7-9D85-D5D3-374AA7A4CE75}"/>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BF8190DC-EAE1-58FB-5B74-38C6CB3435F8}"/>
                  </a:ext>
                </a:extLst>
              </p:cNvPr>
              <p:cNvGraphicFramePr>
                <a:graphicFrameLocks noGrp="1"/>
              </p:cNvGraphicFramePr>
              <p:nvPr>
                <p:extLst>
                  <p:ext uri="{D42A27DB-BD31-4B8C-83A1-F6EECF244321}">
                    <p14:modId xmlns:p14="http://schemas.microsoft.com/office/powerpoint/2010/main" val="3629849480"/>
                  </p:ext>
                </p:extLst>
              </p:nvPr>
            </p:nvGraphicFramePr>
            <p:xfrm>
              <a:off x="723274" y="578815"/>
              <a:ext cx="7697449" cy="1846192"/>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Example: one-time pad (OTP)</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228187">
                    <a:tc>
                      <a:txBody>
                        <a:bodyPr/>
                        <a:lstStyle/>
                        <a:p>
                          <a:pPr marL="179021" lvl="3" indent="0">
                            <a:buNone/>
                          </a:pPr>
                          <a:r>
                            <a:rPr lang="en-US" dirty="0"/>
                            <a:t>Given the message</a:t>
                          </a:r>
                          <a:r>
                            <a:rPr lang="en-US" baseline="0" dirty="0"/>
                            <a:t> bits </a:t>
                          </a:r>
                          <a14:m>
                            <m:oMath xmlns:m="http://schemas.openxmlformats.org/officeDocument/2006/math">
                              <m:r>
                                <a:rPr lang="en-US" b="0" i="1" baseline="0" smtClean="0">
                                  <a:latin typeface="Cambria Math" panose="02040503050406030204" pitchFamily="18" charset="0"/>
                                </a:rPr>
                                <m:t>𝑚</m:t>
                              </m:r>
                            </m:oMath>
                          </a14:m>
                          <a:r>
                            <a:rPr lang="en-US" dirty="0"/>
                            <a:t> and key bits </a:t>
                          </a:r>
                          <a14:m>
                            <m:oMath xmlns:m="http://schemas.openxmlformats.org/officeDocument/2006/math">
                              <m:r>
                                <a:rPr lang="en-US" b="0" i="1" smtClean="0">
                                  <a:latin typeface="Cambria Math" panose="02040503050406030204" pitchFamily="18" charset="0"/>
                                </a:rPr>
                                <m:t>𝑘</m:t>
                              </m:r>
                            </m:oMath>
                          </a14:m>
                          <a:r>
                            <a:rPr lang="en-US" dirty="0"/>
                            <a:t>, Alice</a:t>
                          </a:r>
                          <a:r>
                            <a:rPr lang="en-US" baseline="0" dirty="0"/>
                            <a:t> encrypts the bits as</a:t>
                          </a:r>
                          <a:endParaRPr lang="en-US" dirty="0"/>
                        </a:p>
                        <a:p>
                          <a:pPr marL="179021" lvl="3"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𝑚</m:t>
                                </m:r>
                              </m:oMath>
                            </m:oMathPara>
                          </a14:m>
                          <a:endParaRPr lang="en-US" dirty="0"/>
                        </a:p>
                        <a:p>
                          <a:pPr marL="179021" lvl="3" indent="0">
                            <a:buNone/>
                          </a:pPr>
                          <a:r>
                            <a:rPr lang="en-US" dirty="0"/>
                            <a:t>where </a:t>
                          </a:r>
                          <a14:m>
                            <m:oMath xmlns:m="http://schemas.openxmlformats.org/officeDocument/2006/math">
                              <m:r>
                                <a:rPr lang="en-US" b="0" i="1" smtClean="0">
                                  <a:latin typeface="Cambria Math" panose="02040503050406030204" pitchFamily="18" charset="0"/>
                                </a:rPr>
                                <m:t>⊕</m:t>
                              </m:r>
                            </m:oMath>
                          </a14:m>
                          <a:r>
                            <a:rPr lang="en-US" dirty="0"/>
                            <a:t> is bitwise</a:t>
                          </a:r>
                          <a:r>
                            <a:rPr lang="en-US" baseline="0" dirty="0"/>
                            <a:t> </a:t>
                          </a:r>
                          <a:r>
                            <a:rPr lang="en-US" dirty="0"/>
                            <a:t>addition modulo</a:t>
                          </a:r>
                          <a:r>
                            <a:rPr lang="en-US" baseline="0" dirty="0"/>
                            <a:t> two, aka exclusive-or (XOR).</a:t>
                          </a:r>
                        </a:p>
                        <a:p>
                          <a:pPr marL="179021" lvl="3" indent="0">
                            <a:buNone/>
                          </a:pPr>
                          <a:r>
                            <a:rPr lang="en-US" baseline="0" dirty="0"/>
                            <a:t>Decryption is the same for Bob:</a:t>
                          </a:r>
                          <a:endParaRPr lang="en-US" dirty="0"/>
                        </a:p>
                        <a:p>
                          <a:pPr marL="179021" lvl="3"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m:oMathPara>
                          </a14:m>
                          <a:endParaRPr lang="en-US"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BF8190DC-EAE1-58FB-5B74-38C6CB3435F8}"/>
                  </a:ext>
                </a:extLst>
              </p:cNvPr>
              <p:cNvGraphicFramePr>
                <a:graphicFrameLocks noGrp="1"/>
              </p:cNvGraphicFramePr>
              <p:nvPr>
                <p:extLst>
                  <p:ext uri="{D42A27DB-BD31-4B8C-83A1-F6EECF244321}">
                    <p14:modId xmlns:p14="http://schemas.microsoft.com/office/powerpoint/2010/main" val="3629849480"/>
                  </p:ext>
                </p:extLst>
              </p:nvPr>
            </p:nvGraphicFramePr>
            <p:xfrm>
              <a:off x="723274" y="578815"/>
              <a:ext cx="7697449" cy="1846192"/>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Example: one-time pad (OTP)</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46304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79" t="-28216" r="-158" b="-1660"/>
                          </a:stretch>
                        </a:blipFill>
                      </a:tcPr>
                    </a:tc>
                    <a:extLst>
                      <a:ext uri="{0D108BD9-81ED-4DB2-BD59-A6C34878D82A}">
                        <a16:rowId xmlns:a16="http://schemas.microsoft.com/office/drawing/2014/main" val="2354341383"/>
                      </a:ext>
                    </a:extLst>
                  </a:tr>
                </a:tbl>
              </a:graphicData>
            </a:graphic>
          </p:graphicFrame>
        </mc:Fallback>
      </mc:AlternateContent>
      <p:sp>
        <p:nvSpPr>
          <p:cNvPr id="6" name="Slide Number Placeholder 5">
            <a:extLst>
              <a:ext uri="{FF2B5EF4-FFF2-40B4-BE49-F238E27FC236}">
                <a16:creationId xmlns:a16="http://schemas.microsoft.com/office/drawing/2014/main" id="{90897DD8-6559-91D0-00DD-6A588803070B}"/>
              </a:ext>
            </a:extLst>
          </p:cNvPr>
          <p:cNvSpPr>
            <a:spLocks noGrp="1"/>
          </p:cNvSpPr>
          <p:nvPr>
            <p:ph type="sldNum" sz="quarter" idx="8"/>
          </p:nvPr>
        </p:nvSpPr>
        <p:spPr/>
        <p:txBody>
          <a:bodyPr/>
          <a:lstStyle/>
          <a:p>
            <a:pPr lvl="0"/>
            <a:fld id="{54D7E5F9-595B-41CC-8860-862166473562}" type="slidenum">
              <a:rPr lang="en-US" smtClean="0"/>
              <a:t>10</a:t>
            </a:fld>
            <a:endParaRPr lang="en-US"/>
          </a:p>
        </p:txBody>
      </p:sp>
    </p:spTree>
    <p:extLst>
      <p:ext uri="{BB962C8B-B14F-4D97-AF65-F5344CB8AC3E}">
        <p14:creationId xmlns:p14="http://schemas.microsoft.com/office/powerpoint/2010/main" val="9869847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86A0-EF7D-9EB9-3F07-2C133206C992}"/>
              </a:ext>
            </a:extLst>
          </p:cNvPr>
          <p:cNvSpPr>
            <a:spLocks noGrp="1"/>
          </p:cNvSpPr>
          <p:nvPr>
            <p:ph type="title"/>
          </p:nvPr>
        </p:nvSpPr>
        <p:spPr/>
        <p:txBody>
          <a:bodyPr/>
          <a:lstStyle/>
          <a:p>
            <a:r>
              <a:rPr lang="en-US" dirty="0"/>
              <a:t>Privacy amplification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5BC45A-5A36-8150-AEDB-28E07633ED6B}"/>
                  </a:ext>
                </a:extLst>
              </p:cNvPr>
              <p:cNvSpPr>
                <a:spLocks noGrp="1"/>
              </p:cNvSpPr>
              <p:nvPr>
                <p:ph idx="1"/>
              </p:nvPr>
            </p:nvSpPr>
            <p:spPr/>
            <p:txBody>
              <a:bodyPr/>
              <a:lstStyle/>
              <a:p>
                <a:pPr marL="342900" indent="-342900">
                  <a:buFont typeface="Arial" panose="020B0604020202020204" pitchFamily="34" charset="0"/>
                  <a:buChar char="•"/>
                </a:pPr>
                <a:r>
                  <a:rPr lang="en-US" dirty="0"/>
                  <a:t>After reconciliation, Alice and Bob share a value </a:t>
                </a:r>
                <a14:m>
                  <m:oMath xmlns:m="http://schemas.openxmlformats.org/officeDocument/2006/math">
                    <m:r>
                      <a:rPr lang="en-US" b="0" i="1" smtClean="0">
                        <a:latin typeface="Cambria Math" panose="02040503050406030204" pitchFamily="18" charset="0"/>
                      </a:rPr>
                      <m:t>𝑥</m:t>
                    </m:r>
                  </m:oMath>
                </a14:m>
                <a:endParaRPr lang="en-US" b="0" dirty="0"/>
              </a:p>
              <a:p>
                <a:pPr marL="342900" indent="-342900">
                  <a:buFont typeface="Arial" panose="020B0604020202020204" pitchFamily="34" charset="0"/>
                  <a:buChar char="•"/>
                </a:pPr>
                <a:r>
                  <a:rPr lang="en-US" dirty="0"/>
                  <a:t>Some information on </a:t>
                </a:r>
                <a14:m>
                  <m:oMath xmlns:m="http://schemas.openxmlformats.org/officeDocument/2006/math">
                    <m:r>
                      <a:rPr lang="en-US" b="0" i="1" smtClean="0">
                        <a:latin typeface="Cambria Math" panose="02040503050406030204" pitchFamily="18" charset="0"/>
                      </a:rPr>
                      <m:t>𝑥</m:t>
                    </m:r>
                  </m:oMath>
                </a14:m>
                <a:r>
                  <a:rPr lang="en-US" dirty="0"/>
                  <a:t> may have leaked to Eve</a:t>
                </a:r>
              </a:p>
              <a:p>
                <a:pPr marL="522900" lvl="1" indent="-342900"/>
                <a:r>
                  <a:rPr lang="en-US" dirty="0"/>
                  <a:t>For example, if they eavesdropped on only some qubit transmission</a:t>
                </a:r>
              </a:p>
              <a:p>
                <a:pPr marL="342900" indent="-342900">
                  <a:buFont typeface="Arial" panose="020B0604020202020204" pitchFamily="34" charset="0"/>
                  <a:buChar char="•"/>
                </a:pPr>
                <a:r>
                  <a:rPr lang="en-US" dirty="0"/>
                  <a:t>Alice and Bob want to compute a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so that Eve has at most negligible information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𝑦</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endParaRPr lang="en-US" dirty="0"/>
              </a:p>
              <a:p>
                <a:pPr marL="522900" lvl="1" indent="-342900"/>
                <a14:m>
                  <m:oMath xmlns:m="http://schemas.openxmlformats.org/officeDocument/2006/math">
                    <m:r>
                      <a:rPr lang="en-US" b="0" i="1" smtClean="0">
                        <a:latin typeface="Cambria Math" panose="02040503050406030204" pitchFamily="18" charset="0"/>
                      </a:rPr>
                      <m:t>𝑦</m:t>
                    </m:r>
                  </m:oMath>
                </a14:m>
                <a:r>
                  <a:rPr lang="en-US" dirty="0"/>
                  <a:t> can be transmitted over the authenticated channel (and leak to Eve)</a:t>
                </a:r>
              </a:p>
              <a:p>
                <a:pPr marL="522900" lvl="1" indent="-342900"/>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𝑦</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&lt;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(we lose some bits)</a:t>
                </a:r>
              </a:p>
            </p:txBody>
          </p:sp>
        </mc:Choice>
        <mc:Fallback xmlns="">
          <p:sp>
            <p:nvSpPr>
              <p:cNvPr id="3" name="Content Placeholder 2">
                <a:extLst>
                  <a:ext uri="{FF2B5EF4-FFF2-40B4-BE49-F238E27FC236}">
                    <a16:creationId xmlns:a16="http://schemas.microsoft.com/office/drawing/2014/main" id="{9B5BC45A-5A36-8150-AEDB-28E07633ED6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8C2845C-0A91-058E-5BCE-EE40E38FD46C}"/>
              </a:ext>
            </a:extLst>
          </p:cNvPr>
          <p:cNvSpPr>
            <a:spLocks noGrp="1"/>
          </p:cNvSpPr>
          <p:nvPr>
            <p:ph type="sldNum" sz="quarter" idx="8"/>
          </p:nvPr>
        </p:nvSpPr>
        <p:spPr/>
        <p:txBody>
          <a:bodyPr/>
          <a:lstStyle/>
          <a:p>
            <a:pPr lvl="0"/>
            <a:fld id="{54D7E5F9-595B-41CC-8860-862166473562}" type="slidenum">
              <a:rPr lang="en-US" smtClean="0"/>
              <a:t>100</a:t>
            </a:fld>
            <a:endParaRPr lang="en-US"/>
          </a:p>
        </p:txBody>
      </p:sp>
    </p:spTree>
    <p:extLst>
      <p:ext uri="{BB962C8B-B14F-4D97-AF65-F5344CB8AC3E}">
        <p14:creationId xmlns:p14="http://schemas.microsoft.com/office/powerpoint/2010/main" val="11177422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5CAE-3E48-9B78-F0C4-F2E0D260AF4B}"/>
              </a:ext>
            </a:extLst>
          </p:cNvPr>
          <p:cNvSpPr>
            <a:spLocks noGrp="1"/>
          </p:cNvSpPr>
          <p:nvPr>
            <p:ph type="title"/>
          </p:nvPr>
        </p:nvSpPr>
        <p:spPr/>
        <p:txBody>
          <a:bodyPr>
            <a:normAutofit/>
          </a:bodyPr>
          <a:lstStyle/>
          <a:p>
            <a:r>
              <a:rPr lang="en-US" dirty="0"/>
              <a:t>Privacy amplification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B0EB33-576E-981E-385A-0DA57EC930F3}"/>
                  </a:ext>
                </a:extLst>
              </p:cNvPr>
              <p:cNvSpPr>
                <a:spLocks noGrp="1"/>
              </p:cNvSpPr>
              <p:nvPr>
                <p:ph idx="1"/>
              </p:nvPr>
            </p:nvSpPr>
            <p:spPr/>
            <p:txBody>
              <a:bodyPr/>
              <a:lstStyle/>
              <a:p>
                <a:r>
                  <a:rPr lang="en-US" dirty="0"/>
                  <a:t>Eve has some knowledge on </a:t>
                </a:r>
                <a14:m>
                  <m:oMath xmlns:m="http://schemas.openxmlformats.org/officeDocument/2006/math">
                    <m:r>
                      <a:rPr lang="en-US" b="0" i="1" smtClean="0">
                        <a:latin typeface="Cambria Math" panose="02040503050406030204" pitchFamily="18" charset="0"/>
                      </a:rPr>
                      <m:t>𝑥</m:t>
                    </m:r>
                  </m:oMath>
                </a14:m>
                <a:r>
                  <a:rPr lang="en-US" dirty="0"/>
                  <a:t>, expressed as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for some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𝑁</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𝐾</m:t>
                        </m:r>
                      </m:sup>
                    </m:sSup>
                  </m:oMath>
                </a14:m>
                <a:endParaRPr lang="en-US" dirty="0"/>
              </a:p>
              <a:p>
                <a:endParaRPr lang="en-US" dirty="0"/>
              </a:p>
              <a:p>
                <a:pPr/>
                <a:r>
                  <a:rPr lang="en-US" dirty="0"/>
                  <a:t>Eve knows a subset of possible candidates for </a:t>
                </a:r>
                <a14:m>
                  <m:oMath xmlns:m="http://schemas.openxmlformats.org/officeDocument/2006/math">
                    <m:r>
                      <a:rPr lang="en-US" b="0" i="1" smtClean="0">
                        <a:latin typeface="Cambria Math" panose="02040503050406030204" pitchFamily="18" charset="0"/>
                      </a:rPr>
                      <m:t>𝑥</m:t>
                    </m:r>
                  </m:oMath>
                </a14:m>
                <a:r>
                  <a:rPr lang="en-US" dirty="0"/>
                  <a:t>:</a:t>
                </a:r>
                <a:br>
                  <a:rPr lang="en-US" dirty="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𝑁</m:t>
                              </m:r>
                            </m:sup>
                          </m:sSup>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𝑒</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𝑒</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endParaRPr lang="en-US" dirty="0"/>
              </a:p>
              <a:p>
                <a:pPr/>
                <a:r>
                  <a:rPr lang="en-US" dirty="0"/>
                  <a:t>Let </a:t>
                </a:r>
                <a14:m>
                  <m:oMath xmlns:m="http://schemas.openxmlformats.org/officeDocument/2006/math">
                    <m:r>
                      <a:rPr lang="en-US" b="0" i="1" smtClean="0">
                        <a:latin typeface="Cambria Math" panose="02040503050406030204" pitchFamily="18" charset="0"/>
                        <a:ea typeface="Cambria Math" panose="02040503050406030204" pitchFamily="18" charset="0"/>
                      </a:rPr>
                      <m:t>𝒢</m:t>
                    </m:r>
                  </m:oMath>
                </a14:m>
                <a:r>
                  <a:rPr lang="en-US" dirty="0"/>
                  <a:t> be the set of </a:t>
                </a:r>
                <a:r>
                  <a:rPr lang="en-US" dirty="0">
                    <a:solidFill>
                      <a:srgbClr val="C00000"/>
                    </a:solidFill>
                  </a:rPr>
                  <a:t>all</a:t>
                </a:r>
                <a:r>
                  <a:rPr lang="en-US" dirty="0"/>
                  <a:t> functions from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𝑁</m:t>
                        </m:r>
                      </m:sup>
                    </m:sSup>
                  </m:oMath>
                </a14:m>
                <a:r>
                  <a:rPr lang="en-US" dirty="0"/>
                  <a:t> to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𝑅</m:t>
                        </m:r>
                      </m:sup>
                    </m:sSup>
                  </m:oMath>
                </a14:m>
                <a:r>
                  <a:rPr lang="en-US" b="0" dirty="0"/>
                  <a:t>, Alice samples</a:t>
                </a:r>
                <a:br>
                  <a:rPr lang="en-US" b="0" dirty="0"/>
                </a:b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𝑦</m:t>
                          </m:r>
                        </m:sub>
                      </m:sSub>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a:rPr lang="en-US" i="1">
                          <a:latin typeface="Cambria Math" panose="02040503050406030204" pitchFamily="18" charset="0"/>
                          <a:ea typeface="Cambria Math" panose="02040503050406030204" pitchFamily="18" charset="0"/>
                        </a:rPr>
                        <m:t>𝒢</m:t>
                      </m:r>
                    </m:oMath>
                  </m:oMathPara>
                </a14:m>
                <a:br>
                  <a:rPr lang="en-US" b="0" dirty="0"/>
                </a:br>
                <a:r>
                  <a:rPr lang="en-US" b="0" dirty="0"/>
                  <a:t>so that knowledge of </a:t>
                </a:r>
                <a14:m>
                  <m:oMath xmlns:m="http://schemas.openxmlformats.org/officeDocument/2006/math">
                    <m:r>
                      <a:rPr lang="en-US" b="0" i="1" smtClean="0">
                        <a:latin typeface="Cambria Math" panose="02040503050406030204" pitchFamily="18" charset="0"/>
                      </a:rPr>
                      <m:t>𝐸</m:t>
                    </m:r>
                  </m:oMath>
                </a14:m>
                <a:r>
                  <a:rPr lang="en-US" b="0"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𝑦</m:t>
                        </m:r>
                      </m:sub>
                    </m:sSub>
                  </m:oMath>
                </a14:m>
                <a:r>
                  <a:rPr lang="en-US" b="0" dirty="0"/>
                  <a:t> yields an expected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𝑅</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e>
                    </m:func>
                  </m:oMath>
                </a14:m>
                <a:r>
                  <a:rPr lang="en-US" b="0" dirty="0"/>
                  <a:t> bits of information about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𝑦</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b="0" dirty="0"/>
              </a:p>
              <a:p>
                <a:endParaRPr lang="en-US" dirty="0"/>
              </a:p>
              <a:p>
                <a:r>
                  <a:rPr lang="en-US" b="0" dirty="0"/>
                  <a:t>Problem: this scheme requires </a:t>
                </a:r>
                <a14:m>
                  <m:oMath xmlns:m="http://schemas.openxmlformats.org/officeDocument/2006/math">
                    <m:r>
                      <a:rPr lang="en-US" b="0" i="1" smtClean="0">
                        <a:latin typeface="Cambria Math" panose="02040503050406030204" pitchFamily="18" charset="0"/>
                      </a:rPr>
                      <m:t>𝑅</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𝑁</m:t>
                        </m:r>
                      </m:sup>
                    </m:sSup>
                  </m:oMath>
                </a14:m>
                <a:r>
                  <a:rPr lang="en-US" b="0" dirty="0"/>
                  <a:t> bits to send </a:t>
                </a:r>
                <a14:m>
                  <m:oMath xmlns:m="http://schemas.openxmlformats.org/officeDocument/2006/math">
                    <m:r>
                      <a:rPr lang="en-US" b="0" i="1" smtClean="0">
                        <a:latin typeface="Cambria Math" panose="02040503050406030204" pitchFamily="18" charset="0"/>
                      </a:rPr>
                      <m:t>𝑦</m:t>
                    </m:r>
                  </m:oMath>
                </a14:m>
                <a:r>
                  <a:rPr lang="en-US" b="0" dirty="0"/>
                  <a:t> to Bob</a:t>
                </a:r>
              </a:p>
              <a:p>
                <a:r>
                  <a:rPr lang="en-US" dirty="0"/>
                  <a:t>Solution: let </a:t>
                </a:r>
                <a14:m>
                  <m:oMath xmlns:m="http://schemas.openxmlformats.org/officeDocument/2006/math">
                    <m:r>
                      <a:rPr lang="en-US" b="0" i="1" smtClean="0">
                        <a:latin typeface="Cambria Math" panose="02040503050406030204" pitchFamily="18" charset="0"/>
                        <a:ea typeface="Cambria Math" panose="02040503050406030204" pitchFamily="18" charset="0"/>
                      </a:rPr>
                      <m:t>𝒢</m:t>
                    </m:r>
                    <m:r>
                      <a:rPr lang="en-US" b="0" i="1" smtClean="0">
                        <a:latin typeface="Cambria Math" panose="02040503050406030204" pitchFamily="18" charset="0"/>
                        <a:ea typeface="Cambria Math" panose="02040503050406030204" pitchFamily="18" charset="0"/>
                      </a:rPr>
                      <m:t> </m:t>
                    </m:r>
                  </m:oMath>
                </a14:m>
                <a:r>
                  <a:rPr lang="en-US" dirty="0"/>
                  <a:t>be a universal hash family</a:t>
                </a:r>
                <a:endParaRPr lang="en-US" b="0" dirty="0"/>
              </a:p>
            </p:txBody>
          </p:sp>
        </mc:Choice>
        <mc:Fallback xmlns="">
          <p:sp>
            <p:nvSpPr>
              <p:cNvPr id="3" name="Content Placeholder 2">
                <a:extLst>
                  <a:ext uri="{FF2B5EF4-FFF2-40B4-BE49-F238E27FC236}">
                    <a16:creationId xmlns:a16="http://schemas.microsoft.com/office/drawing/2014/main" id="{B8B0EB33-576E-981E-385A-0DA57EC930F3}"/>
                  </a:ext>
                </a:extLst>
              </p:cNvPr>
              <p:cNvSpPr>
                <a:spLocks noGrp="1" noRot="1" noChangeAspect="1" noMove="1" noResize="1" noEditPoints="1" noAdjustHandles="1" noChangeArrowheads="1" noChangeShapeType="1" noTextEdit="1"/>
              </p:cNvSpPr>
              <p:nvPr>
                <p:ph idx="1"/>
              </p:nvPr>
            </p:nvSpPr>
            <p:spPr>
              <a:blipFill>
                <a:blip r:embed="rId3"/>
                <a:stretch>
                  <a:fillRect b="-6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F9E1B63-15C4-2158-DC4B-0437DF3A1567}"/>
              </a:ext>
            </a:extLst>
          </p:cNvPr>
          <p:cNvSpPr>
            <a:spLocks noGrp="1"/>
          </p:cNvSpPr>
          <p:nvPr>
            <p:ph type="sldNum" sz="quarter" idx="8"/>
          </p:nvPr>
        </p:nvSpPr>
        <p:spPr/>
        <p:txBody>
          <a:bodyPr/>
          <a:lstStyle/>
          <a:p>
            <a:pPr lvl="0"/>
            <a:fld id="{54D7E5F9-595B-41CC-8860-862166473562}" type="slidenum">
              <a:rPr lang="en-US" smtClean="0"/>
              <a:t>101</a:t>
            </a:fld>
            <a:endParaRPr lang="en-US"/>
          </a:p>
        </p:txBody>
      </p:sp>
    </p:spTree>
    <p:extLst>
      <p:ext uri="{BB962C8B-B14F-4D97-AF65-F5344CB8AC3E}">
        <p14:creationId xmlns:p14="http://schemas.microsoft.com/office/powerpoint/2010/main" val="36263154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3333B9B3-0FE0-8393-ABE3-548A4185F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D6CFE3-4D12-1C31-0F6A-2E85A352EEBE}"/>
              </a:ext>
            </a:extLst>
          </p:cNvPr>
          <p:cNvSpPr>
            <a:spLocks noGrp="1"/>
          </p:cNvSpPr>
          <p:nvPr>
            <p:ph type="title"/>
          </p:nvPr>
        </p:nvSpPr>
        <p:spPr/>
        <p:txBody>
          <a:bodyPr/>
          <a:lstStyle/>
          <a:p>
            <a:r>
              <a:rPr lang="en-US">
                <a:solidFill>
                  <a:schemeClr val="bg1"/>
                </a:solidFill>
              </a:rPr>
              <a:t>Outline</a:t>
            </a:r>
          </a:p>
        </p:txBody>
      </p:sp>
      <p:sp>
        <p:nvSpPr>
          <p:cNvPr id="3" name="Content Placeholder 2">
            <a:extLst>
              <a:ext uri="{FF2B5EF4-FFF2-40B4-BE49-F238E27FC236}">
                <a16:creationId xmlns:a16="http://schemas.microsoft.com/office/drawing/2014/main" id="{3627D300-0764-60B9-6B6B-0D09CC77B66B}"/>
              </a:ext>
            </a:extLst>
          </p:cNvPr>
          <p:cNvSpPr>
            <a:spLocks noGrp="1"/>
          </p:cNvSpPr>
          <p:nvPr>
            <p:ph idx="1"/>
          </p:nvPr>
        </p:nvSpPr>
        <p:spPr/>
        <p:txBody>
          <a:bodyPr>
            <a:normAutofit/>
          </a:bodyPr>
          <a:lstStyle/>
          <a:p>
            <a:pPr marL="457200" indent="-457200">
              <a:buFont typeface="+mj-lt"/>
              <a:buAutoNum type="arabicPeriod"/>
            </a:pPr>
            <a:r>
              <a:rPr lang="en-US">
                <a:solidFill>
                  <a:srgbClr val="7E0000"/>
                </a:solidFill>
              </a:rPr>
              <a:t>Cryptography</a:t>
            </a:r>
          </a:p>
          <a:p>
            <a:pPr marL="637200" lvl="1" indent="-457200">
              <a:buFont typeface="+mj-lt"/>
              <a:buAutoNum type="arabicPeriod"/>
            </a:pPr>
            <a:r>
              <a:rPr lang="en-US">
                <a:solidFill>
                  <a:srgbClr val="7E0000"/>
                </a:solidFill>
              </a:rPr>
              <a:t>Symmetric cryptography</a:t>
            </a:r>
          </a:p>
          <a:p>
            <a:pPr marL="637200" lvl="1" indent="-457200">
              <a:buFont typeface="+mj-lt"/>
              <a:buAutoNum type="arabicPeriod"/>
            </a:pPr>
            <a:r>
              <a:rPr lang="en-US">
                <a:solidFill>
                  <a:srgbClr val="7E0000"/>
                </a:solidFill>
              </a:rPr>
              <a:t>Asymmetric cryptography</a:t>
            </a:r>
          </a:p>
          <a:p>
            <a:pPr marL="637200" lvl="1" indent="-457200">
              <a:buFont typeface="+mj-lt"/>
              <a:buAutoNum type="arabicPeriod"/>
            </a:pPr>
            <a:r>
              <a:rPr lang="en-US">
                <a:solidFill>
                  <a:srgbClr val="7E0000"/>
                </a:solidFill>
              </a:rPr>
              <a:t>Protocols</a:t>
            </a:r>
          </a:p>
          <a:p>
            <a:pPr marL="457200" indent="-457200">
              <a:buFont typeface="+mj-lt"/>
              <a:buAutoNum type="arabicPeriod"/>
            </a:pPr>
            <a:r>
              <a:rPr lang="en-US">
                <a:solidFill>
                  <a:srgbClr val="7E0000"/>
                </a:solidFill>
              </a:rPr>
              <a:t>Quantum threat</a:t>
            </a:r>
          </a:p>
          <a:p>
            <a:pPr marL="637200" lvl="1" indent="-457200">
              <a:buFont typeface="+mj-lt"/>
              <a:buAutoNum type="arabicPeriod"/>
            </a:pPr>
            <a:r>
              <a:rPr lang="en-US">
                <a:solidFill>
                  <a:srgbClr val="7E0000"/>
                </a:solidFill>
              </a:rPr>
              <a:t>Problem</a:t>
            </a:r>
          </a:p>
          <a:p>
            <a:pPr marL="637200" lvl="1" indent="-457200">
              <a:buFont typeface="+mj-lt"/>
              <a:buAutoNum type="arabicPeriod"/>
            </a:pPr>
            <a:r>
              <a:rPr lang="en-US">
                <a:solidFill>
                  <a:srgbClr val="7E0000"/>
                </a:solidFill>
              </a:rPr>
              <a:t>Solutions</a:t>
            </a:r>
          </a:p>
          <a:p>
            <a:pPr marL="457200" indent="-457200">
              <a:buFont typeface="+mj-lt"/>
              <a:buAutoNum type="arabicPeriod"/>
            </a:pPr>
            <a:r>
              <a:rPr lang="en-US">
                <a:solidFill>
                  <a:srgbClr val="7E0000"/>
                </a:solidFill>
              </a:rPr>
              <a:t>Quantum key distribution</a:t>
            </a:r>
          </a:p>
          <a:p>
            <a:pPr marL="637200" lvl="1" indent="-457200">
              <a:buFont typeface="+mj-lt"/>
              <a:buAutoNum type="arabicPeriod"/>
            </a:pPr>
            <a:r>
              <a:rPr lang="en-US">
                <a:solidFill>
                  <a:srgbClr val="7E0000"/>
                </a:solidFill>
              </a:rPr>
              <a:t>BB84</a:t>
            </a:r>
          </a:p>
          <a:p>
            <a:pPr marL="637200" lvl="1" indent="-457200">
              <a:buFont typeface="+mj-lt"/>
              <a:buAutoNum type="arabicPeriod"/>
            </a:pPr>
            <a:r>
              <a:rPr lang="en-US">
                <a:solidFill>
                  <a:srgbClr val="7E0000"/>
                </a:solidFill>
              </a:rPr>
              <a:t>Information reconciliation</a:t>
            </a:r>
          </a:p>
          <a:p>
            <a:pPr marL="637200" lvl="1" indent="-457200">
              <a:buFont typeface="+mj-lt"/>
              <a:buAutoNum type="arabicPeriod"/>
            </a:pPr>
            <a:r>
              <a:rPr lang="en-US">
                <a:solidFill>
                  <a:srgbClr val="7E0000"/>
                </a:solidFill>
              </a:rPr>
              <a:t>Privacy amplification</a:t>
            </a:r>
          </a:p>
          <a:p>
            <a:pPr marL="637200" lvl="1" indent="-457200">
              <a:buFont typeface="+mj-lt"/>
              <a:buAutoNum type="arabicPeriod"/>
            </a:pPr>
            <a:r>
              <a:rPr lang="en-US">
                <a:solidFill>
                  <a:schemeClr val="bg1"/>
                </a:solidFill>
              </a:rPr>
              <a:t>The authenticated channel</a:t>
            </a:r>
          </a:p>
          <a:p>
            <a:pPr marL="637200" lvl="1" indent="-457200">
              <a:buFont typeface="+mj-lt"/>
              <a:buAutoNum type="arabicPeriod"/>
            </a:pPr>
            <a:r>
              <a:rPr lang="en-US">
                <a:solidFill>
                  <a:srgbClr val="7E0000"/>
                </a:solidFill>
              </a:rPr>
              <a:t>Comparing to non-quantum cryptography</a:t>
            </a:r>
          </a:p>
        </p:txBody>
      </p:sp>
      <p:sp>
        <p:nvSpPr>
          <p:cNvPr id="5" name="Slide Number Placeholder 4">
            <a:extLst>
              <a:ext uri="{FF2B5EF4-FFF2-40B4-BE49-F238E27FC236}">
                <a16:creationId xmlns:a16="http://schemas.microsoft.com/office/drawing/2014/main" id="{FB3B5901-298F-0628-5B04-6B0A7229D9C3}"/>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102</a:t>
            </a:fld>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926737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004E9-C173-423F-0F4E-DB7243F642E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E7B7F0F-1D8E-EE0B-0FFB-12695C8DC5AE}"/>
              </a:ext>
            </a:extLst>
          </p:cNvPr>
          <p:cNvSpPr>
            <a:spLocks noGrp="1"/>
          </p:cNvSpPr>
          <p:nvPr>
            <p:ph type="title"/>
          </p:nvPr>
        </p:nvSpPr>
        <p:spPr/>
        <p:txBody>
          <a:bodyPr/>
          <a:lstStyle/>
          <a:p>
            <a:r>
              <a:rPr lang="en-US"/>
              <a:t>QKD</a:t>
            </a:r>
          </a:p>
        </p:txBody>
      </p:sp>
      <p:pic>
        <p:nvPicPr>
          <p:cNvPr id="3" name="Picture 2" descr="A diagram of a secret key software&#10;&#10;Description automatically generated">
            <a:extLst>
              <a:ext uri="{FF2B5EF4-FFF2-40B4-BE49-F238E27FC236}">
                <a16:creationId xmlns:a16="http://schemas.microsoft.com/office/drawing/2014/main" id="{0D0995A8-2A47-72CD-190C-EC8AACA7B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75" y="791446"/>
            <a:ext cx="4424050" cy="3943338"/>
          </a:xfrm>
          <a:prstGeom prst="rect">
            <a:avLst/>
          </a:prstGeom>
        </p:spPr>
      </p:pic>
      <p:sp>
        <p:nvSpPr>
          <p:cNvPr id="2" name="TextBox 1">
            <a:extLst>
              <a:ext uri="{FF2B5EF4-FFF2-40B4-BE49-F238E27FC236}">
                <a16:creationId xmlns:a16="http://schemas.microsoft.com/office/drawing/2014/main" id="{34464736-D3A3-D0D3-1058-E98A37598435}"/>
              </a:ext>
            </a:extLst>
          </p:cNvPr>
          <p:cNvSpPr txBox="1"/>
          <p:nvPr/>
        </p:nvSpPr>
        <p:spPr>
          <a:xfrm>
            <a:off x="4867835" y="1183341"/>
            <a:ext cx="1297150" cy="461665"/>
          </a:xfrm>
          <a:prstGeom prst="rect">
            <a:avLst/>
          </a:prstGeom>
          <a:noFill/>
        </p:spPr>
        <p:txBody>
          <a:bodyPr wrap="none" rtlCol="0">
            <a:spAutoFit/>
          </a:bodyPr>
          <a:lstStyle/>
          <a:p>
            <a:r>
              <a:rPr lang="en-US" sz="1200" b="1">
                <a:solidFill>
                  <a:srgbClr val="C00000"/>
                </a:solidFill>
                <a:latin typeface="Bradley Hand ITC" panose="03070402050302030203" pitchFamily="66" charset="0"/>
              </a:rPr>
              <a:t>+ authentication</a:t>
            </a:r>
            <a:br>
              <a:rPr lang="en-US" sz="1200" b="1">
                <a:solidFill>
                  <a:srgbClr val="C00000"/>
                </a:solidFill>
                <a:latin typeface="Bradley Hand ITC" panose="03070402050302030203" pitchFamily="66" charset="0"/>
              </a:rPr>
            </a:br>
            <a:r>
              <a:rPr lang="en-US" sz="1200" b="1">
                <a:solidFill>
                  <a:srgbClr val="C00000"/>
                </a:solidFill>
                <a:latin typeface="Bradley Hand ITC" panose="03070402050302030203" pitchFamily="66" charset="0"/>
              </a:rPr>
              <a:t>+ ITS MAC</a:t>
            </a:r>
          </a:p>
        </p:txBody>
      </p:sp>
      <p:sp>
        <p:nvSpPr>
          <p:cNvPr id="4" name="Slide Number Placeholder 3">
            <a:extLst>
              <a:ext uri="{FF2B5EF4-FFF2-40B4-BE49-F238E27FC236}">
                <a16:creationId xmlns:a16="http://schemas.microsoft.com/office/drawing/2014/main" id="{30118959-1B06-794C-9005-980178233981}"/>
              </a:ext>
            </a:extLst>
          </p:cNvPr>
          <p:cNvSpPr>
            <a:spLocks noGrp="1"/>
          </p:cNvSpPr>
          <p:nvPr>
            <p:ph type="sldNum" sz="quarter" idx="8"/>
          </p:nvPr>
        </p:nvSpPr>
        <p:spPr/>
        <p:txBody>
          <a:bodyPr/>
          <a:lstStyle/>
          <a:p>
            <a:pPr lvl="0"/>
            <a:fld id="{54D7E5F9-595B-41CC-8860-862166473562}" type="slidenum">
              <a:rPr lang="en-US" smtClean="0"/>
              <a:t>103</a:t>
            </a:fld>
            <a:endParaRPr lang="en-US"/>
          </a:p>
        </p:txBody>
      </p:sp>
      <p:sp>
        <p:nvSpPr>
          <p:cNvPr id="5" name="TextBox 4">
            <a:extLst>
              <a:ext uri="{FF2B5EF4-FFF2-40B4-BE49-F238E27FC236}">
                <a16:creationId xmlns:a16="http://schemas.microsoft.com/office/drawing/2014/main" id="{FBA2DF97-53A0-81E5-3BA1-8C10A9C363A3}"/>
              </a:ext>
            </a:extLst>
          </p:cNvPr>
          <p:cNvSpPr txBox="1"/>
          <p:nvPr/>
        </p:nvSpPr>
        <p:spPr>
          <a:xfrm>
            <a:off x="6713458" y="4848692"/>
            <a:ext cx="1749026" cy="276999"/>
          </a:xfrm>
          <a:prstGeom prst="rect">
            <a:avLst/>
          </a:prstGeom>
          <a:noFill/>
        </p:spPr>
        <p:txBody>
          <a:bodyPr wrap="square" rtlCol="0">
            <a:spAutoFit/>
          </a:bodyPr>
          <a:lstStyle/>
          <a:p>
            <a:r>
              <a:rPr lang="en-US" sz="1200" dirty="0"/>
              <a:t>source: van </a:t>
            </a:r>
            <a:r>
              <a:rPr lang="en-US" sz="1200" dirty="0" err="1"/>
              <a:t>Assche</a:t>
            </a:r>
            <a:endParaRPr lang="en-US" sz="1200" dirty="0"/>
          </a:p>
        </p:txBody>
      </p:sp>
    </p:spTree>
    <p:extLst>
      <p:ext uri="{BB962C8B-B14F-4D97-AF65-F5344CB8AC3E}">
        <p14:creationId xmlns:p14="http://schemas.microsoft.com/office/powerpoint/2010/main" val="1524175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63D2-7263-31FF-DF72-E545D38239A3}"/>
              </a:ext>
            </a:extLst>
          </p:cNvPr>
          <p:cNvSpPr>
            <a:spLocks noGrp="1"/>
          </p:cNvSpPr>
          <p:nvPr>
            <p:ph type="title"/>
          </p:nvPr>
        </p:nvSpPr>
        <p:spPr/>
        <p:txBody>
          <a:bodyPr/>
          <a:lstStyle/>
          <a:p>
            <a:r>
              <a:rPr lang="en-US"/>
              <a:t>Authenticated channels</a:t>
            </a:r>
          </a:p>
        </p:txBody>
      </p:sp>
      <p:sp>
        <p:nvSpPr>
          <p:cNvPr id="3" name="Content Placeholder 2">
            <a:extLst>
              <a:ext uri="{FF2B5EF4-FFF2-40B4-BE49-F238E27FC236}">
                <a16:creationId xmlns:a16="http://schemas.microsoft.com/office/drawing/2014/main" id="{597B7D50-2D08-FC58-6F9F-3BE0CF73F537}"/>
              </a:ext>
            </a:extLst>
          </p:cNvPr>
          <p:cNvSpPr>
            <a:spLocks noGrp="1"/>
          </p:cNvSpPr>
          <p:nvPr>
            <p:ph idx="1"/>
          </p:nvPr>
        </p:nvSpPr>
        <p:spPr/>
        <p:txBody>
          <a:bodyPr>
            <a:normAutofit/>
          </a:bodyPr>
          <a:lstStyle/>
          <a:p>
            <a:r>
              <a:rPr lang="en-US" dirty="0"/>
              <a:t>Authenticated channels do not exist in a meaningful way, instead we authenticate messages on a public channel</a:t>
            </a:r>
          </a:p>
          <a:p>
            <a:endParaRPr lang="en-US" dirty="0"/>
          </a:p>
          <a:p>
            <a:r>
              <a:rPr lang="en-US" dirty="0"/>
              <a:t>Protocol should ensure some protection against replay/reordering attacks</a:t>
            </a:r>
          </a:p>
          <a:p>
            <a:endParaRPr lang="en-US" dirty="0"/>
          </a:p>
          <a:p>
            <a:r>
              <a:rPr lang="en-US" dirty="0"/>
              <a:t>Statistically secure message authentication</a:t>
            </a:r>
          </a:p>
          <a:p>
            <a:pPr marL="342900" indent="-342900">
              <a:buFont typeface="Arial" panose="020B0604020202020204" pitchFamily="34" charset="0"/>
              <a:buChar char="•"/>
            </a:pPr>
            <a:r>
              <a:rPr lang="en-US" dirty="0"/>
              <a:t>Can be achieved with Wegman-Carter MACs</a:t>
            </a:r>
          </a:p>
          <a:p>
            <a:pPr marL="342900" indent="-342900">
              <a:buFont typeface="Arial" panose="020B0604020202020204" pitchFamily="34" charset="0"/>
              <a:buChar char="•"/>
            </a:pPr>
            <a:r>
              <a:rPr lang="en-US" dirty="0"/>
              <a:t>Assumes a pre-shared key</a:t>
            </a:r>
          </a:p>
          <a:p>
            <a:pPr marL="522900" lvl="1" indent="-342900"/>
            <a:r>
              <a:rPr lang="en-US" dirty="0"/>
              <a:t>Classically, getting a shared key is entire purpose of key distribution</a:t>
            </a:r>
          </a:p>
          <a:p>
            <a:pPr marL="522900" lvl="1" indent="-342900"/>
            <a:r>
              <a:rPr lang="en-US" dirty="0"/>
              <a:t>Cryptographers say that QKD does </a:t>
            </a:r>
            <a:r>
              <a:rPr lang="en-US" dirty="0">
                <a:solidFill>
                  <a:srgbClr val="C00000"/>
                </a:solidFill>
              </a:rPr>
              <a:t>key expansion</a:t>
            </a:r>
          </a:p>
          <a:p>
            <a:pPr marL="342900" indent="-342900">
              <a:buFont typeface="Arial" panose="020B0604020202020204" pitchFamily="34" charset="0"/>
              <a:buChar char="•"/>
            </a:pPr>
            <a:r>
              <a:rPr lang="en-US" dirty="0"/>
              <a:t>(Part of) the key must be discarded after use</a:t>
            </a:r>
          </a:p>
          <a:p>
            <a:pPr marL="522900" lvl="1" indent="-342900"/>
            <a:r>
              <a:rPr lang="en-US" dirty="0"/>
              <a:t>protection against key exhaustion is required</a:t>
            </a:r>
          </a:p>
        </p:txBody>
      </p:sp>
      <p:sp>
        <p:nvSpPr>
          <p:cNvPr id="5" name="Slide Number Placeholder 4">
            <a:extLst>
              <a:ext uri="{FF2B5EF4-FFF2-40B4-BE49-F238E27FC236}">
                <a16:creationId xmlns:a16="http://schemas.microsoft.com/office/drawing/2014/main" id="{E52D792C-41B8-421C-2CDF-60B7981D78EF}"/>
              </a:ext>
            </a:extLst>
          </p:cNvPr>
          <p:cNvSpPr>
            <a:spLocks noGrp="1"/>
          </p:cNvSpPr>
          <p:nvPr>
            <p:ph type="sldNum" sz="quarter" idx="8"/>
          </p:nvPr>
        </p:nvSpPr>
        <p:spPr/>
        <p:txBody>
          <a:bodyPr/>
          <a:lstStyle/>
          <a:p>
            <a:pPr lvl="0"/>
            <a:fld id="{54D7E5F9-595B-41CC-8860-862166473562}" type="slidenum">
              <a:rPr lang="en-US" smtClean="0"/>
              <a:t>104</a:t>
            </a:fld>
            <a:endParaRPr lang="en-US"/>
          </a:p>
        </p:txBody>
      </p:sp>
    </p:spTree>
    <p:extLst>
      <p:ext uri="{BB962C8B-B14F-4D97-AF65-F5344CB8AC3E}">
        <p14:creationId xmlns:p14="http://schemas.microsoft.com/office/powerpoint/2010/main" val="3739087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2141-8682-9306-C8E5-879650D4EAFD}"/>
              </a:ext>
            </a:extLst>
          </p:cNvPr>
          <p:cNvSpPr>
            <a:spLocks noGrp="1"/>
          </p:cNvSpPr>
          <p:nvPr>
            <p:ph type="title"/>
          </p:nvPr>
        </p:nvSpPr>
        <p:spPr/>
        <p:txBody>
          <a:bodyPr/>
          <a:lstStyle/>
          <a:p>
            <a:r>
              <a:rPr lang="en-US"/>
              <a:t>Authenticated channels (cont.)</a:t>
            </a:r>
          </a:p>
        </p:txBody>
      </p:sp>
      <p:sp>
        <p:nvSpPr>
          <p:cNvPr id="3" name="Content Placeholder 2">
            <a:extLst>
              <a:ext uri="{FF2B5EF4-FFF2-40B4-BE49-F238E27FC236}">
                <a16:creationId xmlns:a16="http://schemas.microsoft.com/office/drawing/2014/main" id="{BE5C42DD-8A87-3CA7-FA1C-7B885F1E9749}"/>
              </a:ext>
            </a:extLst>
          </p:cNvPr>
          <p:cNvSpPr>
            <a:spLocks noGrp="1"/>
          </p:cNvSpPr>
          <p:nvPr>
            <p:ph idx="1"/>
          </p:nvPr>
        </p:nvSpPr>
        <p:spPr/>
        <p:txBody>
          <a:bodyPr/>
          <a:lstStyle/>
          <a:p>
            <a:r>
              <a:rPr lang="en-US" dirty="0"/>
              <a:t>Optionally, we use computationally secure authentication (signatures)</a:t>
            </a:r>
          </a:p>
          <a:p>
            <a:pPr marL="342900" indent="-342900">
              <a:buFont typeface="Arial" panose="020B0604020202020204" pitchFamily="34" charset="0"/>
              <a:buChar char="•"/>
            </a:pPr>
            <a:r>
              <a:rPr lang="en-US" dirty="0"/>
              <a:t>improves scalability</a:t>
            </a:r>
          </a:p>
          <a:p>
            <a:pPr marL="342900" indent="-342900">
              <a:buFont typeface="Arial" panose="020B0604020202020204" pitchFamily="34" charset="0"/>
              <a:buChar char="•"/>
            </a:pPr>
            <a:r>
              <a:rPr lang="en-US" dirty="0"/>
              <a:t>insecure against active attackers with sufficient computing power</a:t>
            </a:r>
          </a:p>
          <a:p>
            <a:pPr marL="522900" lvl="1" indent="-342900"/>
            <a:r>
              <a:rPr lang="en-US" dirty="0"/>
              <a:t>we still get everlasting security</a:t>
            </a:r>
          </a:p>
          <a:p>
            <a:pPr marL="522900" lvl="1" indent="-342900"/>
            <a:r>
              <a:rPr lang="en-US" dirty="0"/>
              <a:t>but no ITS</a:t>
            </a:r>
          </a:p>
          <a:p>
            <a:pPr marL="342900" indent="-342900">
              <a:buFont typeface="Arial" panose="020B0604020202020204" pitchFamily="34" charset="0"/>
              <a:buChar char="•"/>
            </a:pPr>
            <a:r>
              <a:rPr lang="en-US" dirty="0"/>
              <a:t>but can be used for </a:t>
            </a:r>
            <a:r>
              <a:rPr lang="en-US" dirty="0">
                <a:solidFill>
                  <a:srgbClr val="C00000"/>
                </a:solidFill>
              </a:rPr>
              <a:t>bootstrapping</a:t>
            </a:r>
            <a:r>
              <a:rPr lang="en-US" dirty="0"/>
              <a:t>:</a:t>
            </a:r>
          </a:p>
          <a:p>
            <a:pPr marL="522900" lvl="1" indent="-342900"/>
            <a:r>
              <a:rPr lang="en-US" dirty="0"/>
              <a:t>secure the first round of QKD with signatures</a:t>
            </a:r>
          </a:p>
          <a:p>
            <a:pPr marL="522900" lvl="1" indent="-342900"/>
            <a:r>
              <a:rPr lang="en-US" dirty="0"/>
              <a:t>use (part of) the QKD output as MAC keys in subsequent rounds</a:t>
            </a:r>
          </a:p>
          <a:p>
            <a:pPr marL="342900" indent="-342900"/>
            <a:endParaRPr lang="en-US" dirty="0"/>
          </a:p>
          <a:p>
            <a:pPr marL="342900" indent="-342900"/>
            <a:r>
              <a:rPr lang="en-US" dirty="0"/>
              <a:t>The authentication requirement impacts the scalability of QKD</a:t>
            </a:r>
          </a:p>
          <a:p>
            <a:pPr marL="342900" indent="-342900">
              <a:buFont typeface="Arial" panose="020B0604020202020204" pitchFamily="34" charset="0"/>
              <a:buChar char="•"/>
            </a:pPr>
            <a:r>
              <a:rPr lang="en-US" dirty="0"/>
              <a:t>public key authentication provides scalability, at the cost of reduced security</a:t>
            </a:r>
          </a:p>
          <a:p>
            <a:pPr marL="342900" indent="-342900">
              <a:buFont typeface="Arial" panose="020B0604020202020204" pitchFamily="34" charset="0"/>
              <a:buChar char="•"/>
            </a:pPr>
            <a:r>
              <a:rPr lang="en-US" dirty="0"/>
              <a:t>pre-shared keys provide statistical security, at the cost of scalability</a:t>
            </a:r>
          </a:p>
        </p:txBody>
      </p:sp>
      <p:sp>
        <p:nvSpPr>
          <p:cNvPr id="7" name="Slide Number Placeholder 6">
            <a:extLst>
              <a:ext uri="{FF2B5EF4-FFF2-40B4-BE49-F238E27FC236}">
                <a16:creationId xmlns:a16="http://schemas.microsoft.com/office/drawing/2014/main" id="{89B4E7EF-C842-526B-E7CC-A3C66A81EBF8}"/>
              </a:ext>
            </a:extLst>
          </p:cNvPr>
          <p:cNvSpPr>
            <a:spLocks noGrp="1"/>
          </p:cNvSpPr>
          <p:nvPr>
            <p:ph type="sldNum" sz="quarter" idx="8"/>
          </p:nvPr>
        </p:nvSpPr>
        <p:spPr/>
        <p:txBody>
          <a:bodyPr/>
          <a:lstStyle/>
          <a:p>
            <a:pPr lvl="0"/>
            <a:fld id="{54D7E5F9-595B-41CC-8860-862166473562}" type="slidenum">
              <a:rPr lang="en-US" smtClean="0"/>
              <a:t>105</a:t>
            </a:fld>
            <a:endParaRPr lang="en-US"/>
          </a:p>
        </p:txBody>
      </p:sp>
    </p:spTree>
    <p:extLst>
      <p:ext uri="{BB962C8B-B14F-4D97-AF65-F5344CB8AC3E}">
        <p14:creationId xmlns:p14="http://schemas.microsoft.com/office/powerpoint/2010/main" val="14572804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C9D18B18-68BE-EDC7-3958-03647B7B2B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B901B-B493-3EE4-96F7-DC67EBDE30C2}"/>
              </a:ext>
            </a:extLst>
          </p:cNvPr>
          <p:cNvSpPr>
            <a:spLocks noGrp="1"/>
          </p:cNvSpPr>
          <p:nvPr>
            <p:ph type="title"/>
          </p:nvPr>
        </p:nvSpPr>
        <p:spPr/>
        <p:txBody>
          <a:bodyPr/>
          <a:lstStyle/>
          <a:p>
            <a:r>
              <a:rPr lang="en-US">
                <a:solidFill>
                  <a:schemeClr val="bg1"/>
                </a:solidFill>
              </a:rPr>
              <a:t>Outline</a:t>
            </a:r>
          </a:p>
        </p:txBody>
      </p:sp>
      <p:sp>
        <p:nvSpPr>
          <p:cNvPr id="3" name="Content Placeholder 2">
            <a:extLst>
              <a:ext uri="{FF2B5EF4-FFF2-40B4-BE49-F238E27FC236}">
                <a16:creationId xmlns:a16="http://schemas.microsoft.com/office/drawing/2014/main" id="{1FD3835E-B6F4-FCF1-0CA6-09757F262FF9}"/>
              </a:ext>
            </a:extLst>
          </p:cNvPr>
          <p:cNvSpPr>
            <a:spLocks noGrp="1"/>
          </p:cNvSpPr>
          <p:nvPr>
            <p:ph idx="1"/>
          </p:nvPr>
        </p:nvSpPr>
        <p:spPr/>
        <p:txBody>
          <a:bodyPr>
            <a:normAutofit/>
          </a:bodyPr>
          <a:lstStyle/>
          <a:p>
            <a:pPr marL="457200" indent="-457200">
              <a:buFont typeface="+mj-lt"/>
              <a:buAutoNum type="arabicPeriod"/>
            </a:pPr>
            <a:r>
              <a:rPr lang="en-US">
                <a:solidFill>
                  <a:srgbClr val="7E0000"/>
                </a:solidFill>
              </a:rPr>
              <a:t>Cryptography</a:t>
            </a:r>
          </a:p>
          <a:p>
            <a:pPr marL="637200" lvl="1" indent="-457200">
              <a:buFont typeface="+mj-lt"/>
              <a:buAutoNum type="arabicPeriod"/>
            </a:pPr>
            <a:r>
              <a:rPr lang="en-US">
                <a:solidFill>
                  <a:srgbClr val="7E0000"/>
                </a:solidFill>
              </a:rPr>
              <a:t>Symmetric cryptography</a:t>
            </a:r>
          </a:p>
          <a:p>
            <a:pPr marL="637200" lvl="1" indent="-457200">
              <a:buFont typeface="+mj-lt"/>
              <a:buAutoNum type="arabicPeriod"/>
            </a:pPr>
            <a:r>
              <a:rPr lang="en-US">
                <a:solidFill>
                  <a:srgbClr val="7E0000"/>
                </a:solidFill>
              </a:rPr>
              <a:t>Asymmetric cryptography</a:t>
            </a:r>
          </a:p>
          <a:p>
            <a:pPr marL="637200" lvl="1" indent="-457200">
              <a:buFont typeface="+mj-lt"/>
              <a:buAutoNum type="arabicPeriod"/>
            </a:pPr>
            <a:r>
              <a:rPr lang="en-US">
                <a:solidFill>
                  <a:srgbClr val="7E0000"/>
                </a:solidFill>
              </a:rPr>
              <a:t>Protocols</a:t>
            </a:r>
          </a:p>
          <a:p>
            <a:pPr marL="457200" indent="-457200">
              <a:buFont typeface="+mj-lt"/>
              <a:buAutoNum type="arabicPeriod"/>
            </a:pPr>
            <a:r>
              <a:rPr lang="en-US">
                <a:solidFill>
                  <a:srgbClr val="7E0000"/>
                </a:solidFill>
              </a:rPr>
              <a:t>Quantum threat</a:t>
            </a:r>
          </a:p>
          <a:p>
            <a:pPr marL="637200" lvl="1" indent="-457200">
              <a:buFont typeface="+mj-lt"/>
              <a:buAutoNum type="arabicPeriod"/>
            </a:pPr>
            <a:r>
              <a:rPr lang="en-US">
                <a:solidFill>
                  <a:srgbClr val="7E0000"/>
                </a:solidFill>
              </a:rPr>
              <a:t>Problem</a:t>
            </a:r>
          </a:p>
          <a:p>
            <a:pPr marL="637200" lvl="1" indent="-457200">
              <a:buFont typeface="+mj-lt"/>
              <a:buAutoNum type="arabicPeriod"/>
            </a:pPr>
            <a:r>
              <a:rPr lang="en-US">
                <a:solidFill>
                  <a:srgbClr val="7E0000"/>
                </a:solidFill>
              </a:rPr>
              <a:t>Solutions</a:t>
            </a:r>
          </a:p>
          <a:p>
            <a:pPr marL="457200" indent="-457200">
              <a:buFont typeface="+mj-lt"/>
              <a:buAutoNum type="arabicPeriod"/>
            </a:pPr>
            <a:r>
              <a:rPr lang="en-US">
                <a:solidFill>
                  <a:srgbClr val="7E0000"/>
                </a:solidFill>
              </a:rPr>
              <a:t>Quantum key distribution</a:t>
            </a:r>
          </a:p>
          <a:p>
            <a:pPr marL="637200" lvl="1" indent="-457200">
              <a:buFont typeface="+mj-lt"/>
              <a:buAutoNum type="arabicPeriod"/>
            </a:pPr>
            <a:r>
              <a:rPr lang="en-US">
                <a:solidFill>
                  <a:srgbClr val="7E0000"/>
                </a:solidFill>
              </a:rPr>
              <a:t>BB84</a:t>
            </a:r>
          </a:p>
          <a:p>
            <a:pPr marL="637200" lvl="1" indent="-457200">
              <a:buFont typeface="+mj-lt"/>
              <a:buAutoNum type="arabicPeriod"/>
            </a:pPr>
            <a:r>
              <a:rPr lang="en-US">
                <a:solidFill>
                  <a:srgbClr val="7E0000"/>
                </a:solidFill>
              </a:rPr>
              <a:t>Information reconciliation</a:t>
            </a:r>
          </a:p>
          <a:p>
            <a:pPr marL="637200" lvl="1" indent="-457200">
              <a:buFont typeface="+mj-lt"/>
              <a:buAutoNum type="arabicPeriod"/>
            </a:pPr>
            <a:r>
              <a:rPr lang="en-US">
                <a:solidFill>
                  <a:srgbClr val="7E0000"/>
                </a:solidFill>
              </a:rPr>
              <a:t>Privacy amplification</a:t>
            </a:r>
          </a:p>
          <a:p>
            <a:pPr marL="637200" lvl="1" indent="-457200">
              <a:buFont typeface="+mj-lt"/>
              <a:buAutoNum type="arabicPeriod"/>
            </a:pPr>
            <a:r>
              <a:rPr lang="en-US">
                <a:solidFill>
                  <a:srgbClr val="7E0000"/>
                </a:solidFill>
              </a:rPr>
              <a:t>The authenticated channel</a:t>
            </a:r>
          </a:p>
          <a:p>
            <a:pPr marL="637200" lvl="1" indent="-457200">
              <a:buFont typeface="+mj-lt"/>
              <a:buAutoNum type="arabicPeriod"/>
            </a:pPr>
            <a:r>
              <a:rPr lang="en-US">
                <a:solidFill>
                  <a:schemeClr val="bg1"/>
                </a:solidFill>
              </a:rPr>
              <a:t>Comparing to non-quantum cryptography</a:t>
            </a:r>
          </a:p>
        </p:txBody>
      </p:sp>
      <p:sp>
        <p:nvSpPr>
          <p:cNvPr id="5" name="Slide Number Placeholder 4">
            <a:extLst>
              <a:ext uri="{FF2B5EF4-FFF2-40B4-BE49-F238E27FC236}">
                <a16:creationId xmlns:a16="http://schemas.microsoft.com/office/drawing/2014/main" id="{BAFA74F4-9320-DEF8-93B1-2A9D80AAD7DA}"/>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106</a:t>
            </a:fld>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110936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E015-67A1-0DC6-FE58-6AE1D9196074}"/>
              </a:ext>
            </a:extLst>
          </p:cNvPr>
          <p:cNvSpPr>
            <a:spLocks noGrp="1"/>
          </p:cNvSpPr>
          <p:nvPr>
            <p:ph type="title"/>
          </p:nvPr>
        </p:nvSpPr>
        <p:spPr/>
        <p:txBody>
          <a:bodyPr/>
          <a:lstStyle/>
          <a:p>
            <a:r>
              <a:rPr lang="en-US" dirty="0"/>
              <a:t>One more limitation of QKD</a:t>
            </a:r>
          </a:p>
        </p:txBody>
      </p:sp>
      <p:sp>
        <p:nvSpPr>
          <p:cNvPr id="3" name="Content Placeholder 2">
            <a:extLst>
              <a:ext uri="{FF2B5EF4-FFF2-40B4-BE49-F238E27FC236}">
                <a16:creationId xmlns:a16="http://schemas.microsoft.com/office/drawing/2014/main" id="{723152F8-3759-5767-3DE9-33DA26444CDA}"/>
              </a:ext>
            </a:extLst>
          </p:cNvPr>
          <p:cNvSpPr>
            <a:spLocks noGrp="1"/>
          </p:cNvSpPr>
          <p:nvPr>
            <p:ph idx="1"/>
          </p:nvPr>
        </p:nvSpPr>
        <p:spPr>
          <a:xfrm>
            <a:off x="0" y="558926"/>
            <a:ext cx="9143999" cy="4025647"/>
          </a:xfrm>
        </p:spPr>
        <p:txBody>
          <a:bodyPr/>
          <a:lstStyle/>
          <a:p>
            <a:r>
              <a:rPr lang="en-US" dirty="0"/>
              <a:t>Quantum channels have a limited distance</a:t>
            </a:r>
          </a:p>
          <a:p>
            <a:r>
              <a:rPr lang="en-US" dirty="0"/>
              <a:t>Solution:</a:t>
            </a:r>
          </a:p>
          <a:p>
            <a:pPr marL="342900" indent="-342900">
              <a:buFont typeface="Arial" panose="020B0604020202020204" pitchFamily="34" charset="0"/>
              <a:buChar char="•"/>
            </a:pPr>
            <a:r>
              <a:rPr lang="en-US" dirty="0"/>
              <a:t>Trusted intermediate nodes can “relay” keys</a:t>
            </a:r>
          </a:p>
          <a:p>
            <a:pPr marL="522900" lvl="1" indent="-342900"/>
            <a:r>
              <a:rPr lang="en-US" dirty="0"/>
              <a:t>You lose end-to-end security (E2E): a compromised intermediate compromises</a:t>
            </a:r>
          </a:p>
          <a:p>
            <a:pPr marL="342900" indent="-342900">
              <a:buFont typeface="Arial" panose="020B0604020202020204" pitchFamily="34" charset="0"/>
              <a:buChar char="•"/>
            </a:pPr>
            <a:r>
              <a:rPr lang="en-US" dirty="0"/>
              <a:t>Quantum repeaters can extend a quantum channel</a:t>
            </a:r>
          </a:p>
          <a:p>
            <a:pPr marL="522900" lvl="1" indent="-342900"/>
            <a:r>
              <a:rPr lang="en-US" dirty="0"/>
              <a:t>Use entanglement and quantum teleportation</a:t>
            </a:r>
          </a:p>
          <a:p>
            <a:pPr marL="522900" lvl="1" indent="-342900"/>
            <a:r>
              <a:rPr lang="en-US" dirty="0"/>
              <a:t>Requires hardware that does not exist (yet)</a:t>
            </a:r>
          </a:p>
        </p:txBody>
      </p:sp>
      <p:sp>
        <p:nvSpPr>
          <p:cNvPr id="4" name="Slide Number Placeholder 3">
            <a:extLst>
              <a:ext uri="{FF2B5EF4-FFF2-40B4-BE49-F238E27FC236}">
                <a16:creationId xmlns:a16="http://schemas.microsoft.com/office/drawing/2014/main" id="{7AC22796-AC18-0BA6-F663-62F459559136}"/>
              </a:ext>
            </a:extLst>
          </p:cNvPr>
          <p:cNvSpPr>
            <a:spLocks noGrp="1"/>
          </p:cNvSpPr>
          <p:nvPr>
            <p:ph type="sldNum" sz="quarter" idx="8"/>
          </p:nvPr>
        </p:nvSpPr>
        <p:spPr/>
        <p:txBody>
          <a:bodyPr/>
          <a:lstStyle/>
          <a:p>
            <a:pPr lvl="0"/>
            <a:fld id="{54D7E5F9-595B-41CC-8860-862166473562}" type="slidenum">
              <a:rPr lang="en-US" smtClean="0"/>
              <a:t>107</a:t>
            </a:fld>
            <a:endParaRPr lang="en-US"/>
          </a:p>
        </p:txBody>
      </p:sp>
      <p:sp>
        <p:nvSpPr>
          <p:cNvPr id="5" name="TextBox 4">
            <a:extLst>
              <a:ext uri="{FF2B5EF4-FFF2-40B4-BE49-F238E27FC236}">
                <a16:creationId xmlns:a16="http://schemas.microsoft.com/office/drawing/2014/main" id="{26DA88B2-B6F6-A7E3-568B-C6E5E1DB09A6}"/>
              </a:ext>
            </a:extLst>
          </p:cNvPr>
          <p:cNvSpPr txBox="1"/>
          <p:nvPr/>
        </p:nvSpPr>
        <p:spPr>
          <a:xfrm rot="21259747">
            <a:off x="5801435" y="1778001"/>
            <a:ext cx="2852063" cy="646331"/>
          </a:xfrm>
          <a:prstGeom prst="rect">
            <a:avLst/>
          </a:prstGeom>
          <a:noFill/>
        </p:spPr>
        <p:txBody>
          <a:bodyPr wrap="none" rtlCol="0">
            <a:spAutoFit/>
          </a:bodyPr>
          <a:lstStyle/>
          <a:p>
            <a:r>
              <a:rPr lang="en-US" dirty="0">
                <a:latin typeface="Bradley Hand ITC" panose="03070402050302030203" pitchFamily="66" charset="0"/>
              </a:rPr>
              <a:t>You’ll learn more about this</a:t>
            </a:r>
            <a:br>
              <a:rPr lang="en-US" dirty="0">
                <a:latin typeface="Bradley Hand ITC" panose="03070402050302030203" pitchFamily="66" charset="0"/>
              </a:rPr>
            </a:br>
            <a:r>
              <a:rPr lang="en-US" dirty="0">
                <a:latin typeface="Bradley Hand ITC" panose="03070402050302030203" pitchFamily="66" charset="0"/>
              </a:rPr>
              <a:t>later in the course</a:t>
            </a:r>
          </a:p>
        </p:txBody>
      </p:sp>
    </p:spTree>
    <p:extLst>
      <p:ext uri="{BB962C8B-B14F-4D97-AF65-F5344CB8AC3E}">
        <p14:creationId xmlns:p14="http://schemas.microsoft.com/office/powerpoint/2010/main" val="42034775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7AD6-BEF9-16F0-A1CB-F14011DA3C5B}"/>
              </a:ext>
            </a:extLst>
          </p:cNvPr>
          <p:cNvSpPr>
            <a:spLocks noGrp="1"/>
          </p:cNvSpPr>
          <p:nvPr>
            <p:ph type="title"/>
          </p:nvPr>
        </p:nvSpPr>
        <p:spPr/>
        <p:txBody>
          <a:bodyPr/>
          <a:lstStyle/>
          <a:p>
            <a:r>
              <a:rPr lang="en-US" dirty="0"/>
              <a:t>QKD versus PQC</a:t>
            </a:r>
          </a:p>
        </p:txBody>
      </p:sp>
      <p:sp>
        <p:nvSpPr>
          <p:cNvPr id="4" name="Slide Number Placeholder 3">
            <a:extLst>
              <a:ext uri="{FF2B5EF4-FFF2-40B4-BE49-F238E27FC236}">
                <a16:creationId xmlns:a16="http://schemas.microsoft.com/office/drawing/2014/main" id="{7C382BDB-EBA4-8E8B-221F-25C2087E1B36}"/>
              </a:ext>
            </a:extLst>
          </p:cNvPr>
          <p:cNvSpPr>
            <a:spLocks noGrp="1"/>
          </p:cNvSpPr>
          <p:nvPr>
            <p:ph type="sldNum" sz="quarter" idx="8"/>
          </p:nvPr>
        </p:nvSpPr>
        <p:spPr/>
        <p:txBody>
          <a:bodyPr/>
          <a:lstStyle/>
          <a:p>
            <a:pPr lvl="0"/>
            <a:fld id="{54D7E5F9-595B-41CC-8860-862166473562}" type="slidenum">
              <a:rPr lang="en-US" smtClean="0"/>
              <a:t>108</a:t>
            </a:fld>
            <a:endParaRPr lang="en-US"/>
          </a:p>
        </p:txBody>
      </p:sp>
      <p:graphicFrame>
        <p:nvGraphicFramePr>
          <p:cNvPr id="5" name="Table 4">
            <a:extLst>
              <a:ext uri="{FF2B5EF4-FFF2-40B4-BE49-F238E27FC236}">
                <a16:creationId xmlns:a16="http://schemas.microsoft.com/office/drawing/2014/main" id="{E13E6742-905B-D189-7DC0-04299683FDE0}"/>
              </a:ext>
            </a:extLst>
          </p:cNvPr>
          <p:cNvGraphicFramePr>
            <a:graphicFrameLocks noGrp="1"/>
          </p:cNvGraphicFramePr>
          <p:nvPr>
            <p:extLst>
              <p:ext uri="{D42A27DB-BD31-4B8C-83A1-F6EECF244321}">
                <p14:modId xmlns:p14="http://schemas.microsoft.com/office/powerpoint/2010/main" val="2646581585"/>
              </p:ext>
            </p:extLst>
          </p:nvPr>
        </p:nvGraphicFramePr>
        <p:xfrm>
          <a:off x="723275" y="1416966"/>
          <a:ext cx="7697450" cy="2560320"/>
        </p:xfrm>
        <a:graphic>
          <a:graphicData uri="http://schemas.openxmlformats.org/drawingml/2006/table">
            <a:tbl>
              <a:tblPr firstRow="1" bandRow="1">
                <a:tableStyleId>{EB344D84-9AFB-497E-A393-DC336BA19D2E}</a:tableStyleId>
              </a:tblPr>
              <a:tblGrid>
                <a:gridCol w="3848725">
                  <a:extLst>
                    <a:ext uri="{9D8B030D-6E8A-4147-A177-3AD203B41FA5}">
                      <a16:colId xmlns:a16="http://schemas.microsoft.com/office/drawing/2014/main" val="1355496032"/>
                    </a:ext>
                  </a:extLst>
                </a:gridCol>
                <a:gridCol w="3848725">
                  <a:extLst>
                    <a:ext uri="{9D8B030D-6E8A-4147-A177-3AD203B41FA5}">
                      <a16:colId xmlns:a16="http://schemas.microsoft.com/office/drawing/2014/main" val="1651253705"/>
                    </a:ext>
                  </a:extLst>
                </a:gridCol>
              </a:tblGrid>
              <a:tr h="339650">
                <a:tc>
                  <a:txBody>
                    <a:bodyPr/>
                    <a:lstStyle/>
                    <a:p>
                      <a:r>
                        <a:rPr lang="en-US" dirty="0">
                          <a:solidFill>
                            <a:schemeClr val="bg1"/>
                          </a:solidFill>
                        </a:rPr>
                        <a:t>QKD</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r>
                        <a:rPr lang="en-US" dirty="0">
                          <a:solidFill>
                            <a:schemeClr val="bg1"/>
                          </a:solidFill>
                        </a:rPr>
                        <a:t>PQC</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554704017"/>
                  </a:ext>
                </a:extLst>
              </a:tr>
              <a:tr h="339650">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Statistically secure</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Computationally secure</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54341383"/>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Hardware + software upgrade</a:t>
                      </a:r>
                    </a:p>
                  </a:txBody>
                  <a:tcPr>
                    <a:lnL>
                      <a:noFill/>
                    </a:lnL>
                    <a:lnR>
                      <a:noFill/>
                    </a:lnR>
                    <a:lnT>
                      <a:noFill/>
                    </a:lnT>
                    <a:lnB>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Software upgrade</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4986685"/>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Symmetric</a:t>
                      </a:r>
                    </a:p>
                  </a:txBody>
                  <a:tcPr>
                    <a:lnL>
                      <a:noFill/>
                    </a:lnL>
                    <a:lnR>
                      <a:noFill/>
                    </a:lnR>
                    <a:lnT>
                      <a:noFill/>
                    </a:lnT>
                    <a:lnB>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Asymmetric</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69886082"/>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One-time use keys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Re-use keys</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561651131"/>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No E2E</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E2E (computational)</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800664977"/>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Quantum + classical side-channels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Classical side-channels</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723978129"/>
                  </a:ext>
                </a:extLst>
              </a:tr>
            </a:tbl>
          </a:graphicData>
        </a:graphic>
      </p:graphicFrame>
    </p:spTree>
    <p:extLst>
      <p:ext uri="{BB962C8B-B14F-4D97-AF65-F5344CB8AC3E}">
        <p14:creationId xmlns:p14="http://schemas.microsoft.com/office/powerpoint/2010/main" val="38423894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75A6-85FE-0702-B424-1465915523AF}"/>
              </a:ext>
            </a:extLst>
          </p:cNvPr>
          <p:cNvSpPr>
            <a:spLocks noGrp="1"/>
          </p:cNvSpPr>
          <p:nvPr>
            <p:ph type="title"/>
          </p:nvPr>
        </p:nvSpPr>
        <p:spPr/>
        <p:txBody>
          <a:bodyPr/>
          <a:lstStyle/>
          <a:p>
            <a:r>
              <a:rPr lang="en-US" dirty="0"/>
              <a:t>QKD with PQC </a:t>
            </a:r>
          </a:p>
        </p:txBody>
      </p:sp>
      <p:sp>
        <p:nvSpPr>
          <p:cNvPr id="4" name="Slide Number Placeholder 3">
            <a:extLst>
              <a:ext uri="{FF2B5EF4-FFF2-40B4-BE49-F238E27FC236}">
                <a16:creationId xmlns:a16="http://schemas.microsoft.com/office/drawing/2014/main" id="{0E6B8854-37EC-8F87-4920-2133EC3473FC}"/>
              </a:ext>
            </a:extLst>
          </p:cNvPr>
          <p:cNvSpPr>
            <a:spLocks noGrp="1"/>
          </p:cNvSpPr>
          <p:nvPr>
            <p:ph type="sldNum" sz="quarter" idx="8"/>
          </p:nvPr>
        </p:nvSpPr>
        <p:spPr/>
        <p:txBody>
          <a:bodyPr/>
          <a:lstStyle/>
          <a:p>
            <a:pPr lvl="0"/>
            <a:fld id="{54D7E5F9-595B-41CC-8860-862166473562}" type="slidenum">
              <a:rPr lang="en-US" smtClean="0"/>
              <a:t>109</a:t>
            </a:fld>
            <a:endParaRPr lang="en-US"/>
          </a:p>
        </p:txBody>
      </p:sp>
      <p:graphicFrame>
        <p:nvGraphicFramePr>
          <p:cNvPr id="7" name="Table 6">
            <a:extLst>
              <a:ext uri="{FF2B5EF4-FFF2-40B4-BE49-F238E27FC236}">
                <a16:creationId xmlns:a16="http://schemas.microsoft.com/office/drawing/2014/main" id="{BD4E6F52-F0A3-3FAA-7BFE-48A9F9317669}"/>
              </a:ext>
            </a:extLst>
          </p:cNvPr>
          <p:cNvGraphicFramePr>
            <a:graphicFrameLocks noGrp="1"/>
          </p:cNvGraphicFramePr>
          <p:nvPr>
            <p:extLst>
              <p:ext uri="{D42A27DB-BD31-4B8C-83A1-F6EECF244321}">
                <p14:modId xmlns:p14="http://schemas.microsoft.com/office/powerpoint/2010/main" val="2371810894"/>
              </p:ext>
            </p:extLst>
          </p:nvPr>
        </p:nvGraphicFramePr>
        <p:xfrm>
          <a:off x="723275" y="1416966"/>
          <a:ext cx="7697450" cy="2560320"/>
        </p:xfrm>
        <a:graphic>
          <a:graphicData uri="http://schemas.openxmlformats.org/drawingml/2006/table">
            <a:tbl>
              <a:tblPr firstRow="1" bandRow="1">
                <a:tableStyleId>{EB344D84-9AFB-497E-A393-DC336BA19D2E}</a:tableStyleId>
              </a:tblPr>
              <a:tblGrid>
                <a:gridCol w="3848725">
                  <a:extLst>
                    <a:ext uri="{9D8B030D-6E8A-4147-A177-3AD203B41FA5}">
                      <a16:colId xmlns:a16="http://schemas.microsoft.com/office/drawing/2014/main" val="1355496032"/>
                    </a:ext>
                  </a:extLst>
                </a:gridCol>
                <a:gridCol w="3848725">
                  <a:extLst>
                    <a:ext uri="{9D8B030D-6E8A-4147-A177-3AD203B41FA5}">
                      <a16:colId xmlns:a16="http://schemas.microsoft.com/office/drawing/2014/main" val="1651253705"/>
                    </a:ext>
                  </a:extLst>
                </a:gridCol>
              </a:tblGrid>
              <a:tr h="339650">
                <a:tc>
                  <a:txBody>
                    <a:bodyPr/>
                    <a:lstStyle/>
                    <a:p>
                      <a:r>
                        <a:rPr lang="en-US" dirty="0">
                          <a:solidFill>
                            <a:schemeClr val="bg1"/>
                          </a:solidFill>
                        </a:rPr>
                        <a:t>QKD + PQC</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r>
                        <a:rPr lang="en-US" dirty="0">
                          <a:solidFill>
                            <a:schemeClr val="bg1"/>
                          </a:solidFill>
                        </a:rPr>
                        <a:t>PQC</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554704017"/>
                  </a:ext>
                </a:extLst>
              </a:tr>
              <a:tr h="339650">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Everlasting security</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Computationally secure</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54341383"/>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Hardware + software upgrade</a:t>
                      </a:r>
                    </a:p>
                  </a:txBody>
                  <a:tcPr>
                    <a:lnL>
                      <a:noFill/>
                    </a:lnL>
                    <a:lnR>
                      <a:noFill/>
                    </a:lnR>
                    <a:lnT>
                      <a:noFill/>
                    </a:lnT>
                    <a:lnB>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Software upgrade</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4986685"/>
                  </a:ext>
                </a:extLst>
              </a:tr>
              <a:tr h="339650">
                <a:tc>
                  <a:txBody>
                    <a:bodyPr/>
                    <a:lstStyle/>
                    <a:p>
                      <a:pPr marL="179021" lvl="3" indent="0">
                        <a:buNone/>
                      </a:pPr>
                      <a:r>
                        <a:rPr lang="en-US" dirty="0">
                          <a:solidFill>
                            <a:schemeClr val="accent6"/>
                          </a:solidFill>
                          <a:sym typeface="Wingdings" panose="05000000000000000000" pitchFamily="2" charset="2"/>
                        </a:rPr>
                        <a:t> As</a:t>
                      </a:r>
                      <a:r>
                        <a:rPr lang="en-US" dirty="0">
                          <a:solidFill>
                            <a:schemeClr val="accent6"/>
                          </a:solidFill>
                        </a:rPr>
                        <a:t>ymmetric</a:t>
                      </a:r>
                    </a:p>
                  </a:txBody>
                  <a:tcPr>
                    <a:lnL>
                      <a:noFill/>
                    </a:lnL>
                    <a:lnR>
                      <a:noFill/>
                    </a:lnR>
                    <a:lnT>
                      <a:noFill/>
                    </a:lnT>
                    <a:lnB>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Asymmetric</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69886082"/>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One-time use keys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Re-use keys</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561651131"/>
                  </a:ext>
                </a:extLst>
              </a:tr>
              <a:tr h="339650">
                <a:tc>
                  <a:txBody>
                    <a:bodyPr/>
                    <a:lstStyle/>
                    <a:p>
                      <a:pPr marL="179021" lvl="3" indent="0">
                        <a:buNone/>
                      </a:pPr>
                      <a:r>
                        <a:rPr lang="en-US" dirty="0">
                          <a:solidFill>
                            <a:schemeClr val="accent6"/>
                          </a:solidFill>
                          <a:sym typeface="Wingdings" panose="05000000000000000000" pitchFamily="2" charset="2"/>
                        </a:rPr>
                        <a:t> E2E (computational)</a:t>
                      </a:r>
                      <a:endParaRPr lang="en-US" dirty="0">
                        <a:solidFill>
                          <a:schemeClr val="accent6"/>
                        </a:solidFill>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E2E (computational)</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800664977"/>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Quantum + classical side-channels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Classical side-channels</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723978129"/>
                  </a:ext>
                </a:extLst>
              </a:tr>
            </a:tbl>
          </a:graphicData>
        </a:graphic>
      </p:graphicFrame>
      <p:sp>
        <p:nvSpPr>
          <p:cNvPr id="8" name="Content Placeholder 2">
            <a:extLst>
              <a:ext uri="{FF2B5EF4-FFF2-40B4-BE49-F238E27FC236}">
                <a16:creationId xmlns:a16="http://schemas.microsoft.com/office/drawing/2014/main" id="{ADC2BECC-AF26-82E7-99DD-C9EE2C0C8667}"/>
              </a:ext>
            </a:extLst>
          </p:cNvPr>
          <p:cNvSpPr>
            <a:spLocks noGrp="1"/>
          </p:cNvSpPr>
          <p:nvPr>
            <p:ph idx="1"/>
          </p:nvPr>
        </p:nvSpPr>
        <p:spPr>
          <a:xfrm>
            <a:off x="0" y="558927"/>
            <a:ext cx="9143999" cy="735800"/>
          </a:xfrm>
        </p:spPr>
        <p:txBody>
          <a:bodyPr>
            <a:normAutofit/>
          </a:bodyPr>
          <a:lstStyle/>
          <a:p>
            <a:r>
              <a:rPr lang="en-US" dirty="0"/>
              <a:t>Signature authentication of QKD itself</a:t>
            </a:r>
            <a:br>
              <a:rPr lang="en-US" dirty="0"/>
            </a:br>
            <a:r>
              <a:rPr lang="en-US" dirty="0"/>
              <a:t>Key combined with an end-to-end PQC AKE</a:t>
            </a:r>
          </a:p>
        </p:txBody>
      </p:sp>
    </p:spTree>
    <p:extLst>
      <p:ext uri="{BB962C8B-B14F-4D97-AF65-F5344CB8AC3E}">
        <p14:creationId xmlns:p14="http://schemas.microsoft.com/office/powerpoint/2010/main" val="303107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3C75-4A95-58F5-42CD-6E7DDF79D0E5}"/>
              </a:ext>
            </a:extLst>
          </p:cNvPr>
          <p:cNvSpPr>
            <a:spLocks noGrp="1"/>
          </p:cNvSpPr>
          <p:nvPr>
            <p:ph type="title"/>
          </p:nvPr>
        </p:nvSpPr>
        <p:spPr/>
        <p:txBody>
          <a:bodyPr/>
          <a:lstStyle/>
          <a:p>
            <a:r>
              <a:rPr lang="en-US"/>
              <a:t>Two-time pad is insecure</a:t>
            </a:r>
          </a:p>
        </p:txBody>
      </p:sp>
      <p:pic>
        <p:nvPicPr>
          <p:cNvPr id="6" name="Content Placeholder 5" descr="A close-up of a computer code&#10;&#10;Description automatically generated">
            <a:extLst>
              <a:ext uri="{FF2B5EF4-FFF2-40B4-BE49-F238E27FC236}">
                <a16:creationId xmlns:a16="http://schemas.microsoft.com/office/drawing/2014/main" id="{7058AF53-10DD-AB8D-4D8A-1F0BDF6CC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6286" y="464087"/>
            <a:ext cx="1260000" cy="1260000"/>
          </a:xfrm>
        </p:spPr>
      </p:pic>
      <p:pic>
        <p:nvPicPr>
          <p:cNvPr id="16" name="Picture 15" descr="A black and white yin yang symbol&#10;&#10;Description automatically generated">
            <a:extLst>
              <a:ext uri="{FF2B5EF4-FFF2-40B4-BE49-F238E27FC236}">
                <a16:creationId xmlns:a16="http://schemas.microsoft.com/office/drawing/2014/main" id="{826B74F3-ED66-22DB-D48F-83530457F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286" y="2169421"/>
            <a:ext cx="1260000" cy="1260000"/>
          </a:xfrm>
          <a:prstGeom prst="rect">
            <a:avLst/>
          </a:prstGeom>
        </p:spPr>
      </p:pic>
      <p:pic>
        <p:nvPicPr>
          <p:cNvPr id="18" name="Picture 17" descr="A close-up of a television screen&#10;&#10;Description automatically generated">
            <a:extLst>
              <a:ext uri="{FF2B5EF4-FFF2-40B4-BE49-F238E27FC236}">
                <a16:creationId xmlns:a16="http://schemas.microsoft.com/office/drawing/2014/main" id="{722D181F-D9A7-AEFC-C1B1-19F084A82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599" y="464087"/>
            <a:ext cx="1260000" cy="1260000"/>
          </a:xfrm>
          <a:prstGeom prst="rect">
            <a:avLst/>
          </a:prstGeom>
        </p:spPr>
      </p:pic>
      <p:pic>
        <p:nvPicPr>
          <p:cNvPr id="19" name="Picture 18" descr="A close-up of a television screen&#10;&#10;Description automatically generated">
            <a:extLst>
              <a:ext uri="{FF2B5EF4-FFF2-40B4-BE49-F238E27FC236}">
                <a16:creationId xmlns:a16="http://schemas.microsoft.com/office/drawing/2014/main" id="{2F930F02-46AF-DE9F-F4A7-04E664AA2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599" y="2167558"/>
            <a:ext cx="1260000" cy="126000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FC6D631-D0F1-9555-42D2-C089D464C316}"/>
                  </a:ext>
                </a:extLst>
              </p:cNvPr>
              <p:cNvSpPr txBox="1"/>
              <p:nvPr/>
            </p:nvSpPr>
            <p:spPr>
              <a:xfrm>
                <a:off x="3240085" y="909421"/>
                <a:ext cx="4937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a:p>
            </p:txBody>
          </p:sp>
        </mc:Choice>
        <mc:Fallback xmlns="">
          <p:sp>
            <p:nvSpPr>
              <p:cNvPr id="21" name="TextBox 20">
                <a:extLst>
                  <a:ext uri="{FF2B5EF4-FFF2-40B4-BE49-F238E27FC236}">
                    <a16:creationId xmlns:a16="http://schemas.microsoft.com/office/drawing/2014/main" id="{4FC6D631-D0F1-9555-42D2-C089D464C316}"/>
                  </a:ext>
                </a:extLst>
              </p:cNvPr>
              <p:cNvSpPr txBox="1">
                <a:spLocks noRot="1" noChangeAspect="1" noMove="1" noResize="1" noEditPoints="1" noAdjustHandles="1" noChangeArrowheads="1" noChangeShapeType="1" noTextEdit="1"/>
              </p:cNvSpPr>
              <p:nvPr/>
            </p:nvSpPr>
            <p:spPr>
              <a:xfrm>
                <a:off x="3240085" y="909421"/>
                <a:ext cx="493714" cy="369332"/>
              </a:xfrm>
              <a:prstGeom prst="rect">
                <a:avLst/>
              </a:prstGeom>
              <a:blipFill>
                <a:blip r:embed="rId5"/>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5320D26-2225-E218-A249-BD1B680E077D}"/>
                  </a:ext>
                </a:extLst>
              </p:cNvPr>
              <p:cNvSpPr txBox="1"/>
              <p:nvPr/>
            </p:nvSpPr>
            <p:spPr>
              <a:xfrm>
                <a:off x="3240085" y="2609654"/>
                <a:ext cx="4937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a:p>
            </p:txBody>
          </p:sp>
        </mc:Choice>
        <mc:Fallback xmlns="">
          <p:sp>
            <p:nvSpPr>
              <p:cNvPr id="22" name="TextBox 21">
                <a:extLst>
                  <a:ext uri="{FF2B5EF4-FFF2-40B4-BE49-F238E27FC236}">
                    <a16:creationId xmlns:a16="http://schemas.microsoft.com/office/drawing/2014/main" id="{55320D26-2225-E218-A249-BD1B680E077D}"/>
                  </a:ext>
                </a:extLst>
              </p:cNvPr>
              <p:cNvSpPr txBox="1">
                <a:spLocks noRot="1" noChangeAspect="1" noMove="1" noResize="1" noEditPoints="1" noAdjustHandles="1" noChangeArrowheads="1" noChangeShapeType="1" noTextEdit="1"/>
              </p:cNvSpPr>
              <p:nvPr/>
            </p:nvSpPr>
            <p:spPr>
              <a:xfrm>
                <a:off x="3240085" y="2609654"/>
                <a:ext cx="493714" cy="369332"/>
              </a:xfrm>
              <a:prstGeom prst="rect">
                <a:avLst/>
              </a:prstGeom>
              <a:blipFill>
                <a:blip r:embed="rId5"/>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2EB0397-FC1B-6215-4E71-B47DE387D3B3}"/>
                  </a:ext>
                </a:extLst>
              </p:cNvPr>
              <p:cNvSpPr txBox="1"/>
              <p:nvPr/>
            </p:nvSpPr>
            <p:spPr>
              <a:xfrm rot="5400000">
                <a:off x="4250742" y="1761157"/>
                <a:ext cx="4937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a:p>
            </p:txBody>
          </p:sp>
        </mc:Choice>
        <mc:Fallback xmlns="">
          <p:sp>
            <p:nvSpPr>
              <p:cNvPr id="23" name="TextBox 22">
                <a:extLst>
                  <a:ext uri="{FF2B5EF4-FFF2-40B4-BE49-F238E27FC236}">
                    <a16:creationId xmlns:a16="http://schemas.microsoft.com/office/drawing/2014/main" id="{02EB0397-FC1B-6215-4E71-B47DE387D3B3}"/>
                  </a:ext>
                </a:extLst>
              </p:cNvPr>
              <p:cNvSpPr txBox="1">
                <a:spLocks noRot="1" noChangeAspect="1" noMove="1" noResize="1" noEditPoints="1" noAdjustHandles="1" noChangeArrowheads="1" noChangeShapeType="1" noTextEdit="1"/>
              </p:cNvSpPr>
              <p:nvPr/>
            </p:nvSpPr>
            <p:spPr>
              <a:xfrm rot="5400000">
                <a:off x="4250742" y="1761157"/>
                <a:ext cx="49371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9B0F637-C34A-BF51-00ED-76B7FD86C545}"/>
                  </a:ext>
                </a:extLst>
              </p:cNvPr>
              <p:cNvSpPr txBox="1"/>
              <p:nvPr/>
            </p:nvSpPr>
            <p:spPr>
              <a:xfrm>
                <a:off x="5261399" y="2610064"/>
                <a:ext cx="4937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a:p>
            </p:txBody>
          </p:sp>
        </mc:Choice>
        <mc:Fallback xmlns="">
          <p:sp>
            <p:nvSpPr>
              <p:cNvPr id="24" name="TextBox 23">
                <a:extLst>
                  <a:ext uri="{FF2B5EF4-FFF2-40B4-BE49-F238E27FC236}">
                    <a16:creationId xmlns:a16="http://schemas.microsoft.com/office/drawing/2014/main" id="{39B0F637-C34A-BF51-00ED-76B7FD86C545}"/>
                  </a:ext>
                </a:extLst>
              </p:cNvPr>
              <p:cNvSpPr txBox="1">
                <a:spLocks noRot="1" noChangeAspect="1" noMove="1" noResize="1" noEditPoints="1" noAdjustHandles="1" noChangeArrowheads="1" noChangeShapeType="1" noTextEdit="1"/>
              </p:cNvSpPr>
              <p:nvPr/>
            </p:nvSpPr>
            <p:spPr>
              <a:xfrm>
                <a:off x="5261399" y="2610064"/>
                <a:ext cx="493714"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7377DE0-0382-C6F1-8D81-2B804C47D7F2}"/>
                  </a:ext>
                </a:extLst>
              </p:cNvPr>
              <p:cNvSpPr txBox="1"/>
              <p:nvPr/>
            </p:nvSpPr>
            <p:spPr>
              <a:xfrm>
                <a:off x="5261399" y="909421"/>
                <a:ext cx="4937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a:p>
            </p:txBody>
          </p:sp>
        </mc:Choice>
        <mc:Fallback xmlns="">
          <p:sp>
            <p:nvSpPr>
              <p:cNvPr id="25" name="TextBox 24">
                <a:extLst>
                  <a:ext uri="{FF2B5EF4-FFF2-40B4-BE49-F238E27FC236}">
                    <a16:creationId xmlns:a16="http://schemas.microsoft.com/office/drawing/2014/main" id="{57377DE0-0382-C6F1-8D81-2B804C47D7F2}"/>
                  </a:ext>
                </a:extLst>
              </p:cNvPr>
              <p:cNvSpPr txBox="1">
                <a:spLocks noRot="1" noChangeAspect="1" noMove="1" noResize="1" noEditPoints="1" noAdjustHandles="1" noChangeArrowheads="1" noChangeShapeType="1" noTextEdit="1"/>
              </p:cNvSpPr>
              <p:nvPr/>
            </p:nvSpPr>
            <p:spPr>
              <a:xfrm>
                <a:off x="5261399" y="909421"/>
                <a:ext cx="493714" cy="369332"/>
              </a:xfrm>
              <a:prstGeom prst="rect">
                <a:avLst/>
              </a:prstGeom>
              <a:blipFill>
                <a:blip r:embed="rId7"/>
                <a:stretch>
                  <a:fillRect/>
                </a:stretch>
              </a:blipFill>
            </p:spPr>
            <p:txBody>
              <a:bodyPr/>
              <a:lstStyle/>
              <a:p>
                <a:r>
                  <a:rPr lang="en-US">
                    <a:noFill/>
                  </a:rPr>
                  <a:t> </a:t>
                </a:r>
              </a:p>
            </p:txBody>
          </p:sp>
        </mc:Fallback>
      </mc:AlternateContent>
      <p:pic>
        <p:nvPicPr>
          <p:cNvPr id="27" name="Picture 26" descr="A black and white speckled background&#10;&#10;Description automatically generated">
            <a:extLst>
              <a:ext uri="{FF2B5EF4-FFF2-40B4-BE49-F238E27FC236}">
                <a16:creationId xmlns:a16="http://schemas.microsoft.com/office/drawing/2014/main" id="{07BE9F6F-C574-7A36-DBEB-D26BB69142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8912" y="464087"/>
            <a:ext cx="1260000" cy="1260000"/>
          </a:xfrm>
          <a:prstGeom prst="rect">
            <a:avLst/>
          </a:prstGeom>
        </p:spPr>
      </p:pic>
      <p:pic>
        <p:nvPicPr>
          <p:cNvPr id="29" name="Picture 28" descr="A close-up of a television screen&#10;&#10;Description automatically generated">
            <a:extLst>
              <a:ext uri="{FF2B5EF4-FFF2-40B4-BE49-F238E27FC236}">
                <a16:creationId xmlns:a16="http://schemas.microsoft.com/office/drawing/2014/main" id="{9343751B-66F0-21FC-1806-4AAB74E540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8912" y="2164730"/>
            <a:ext cx="1260000" cy="1260000"/>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22471F9-1B59-84FD-9572-15D46F72ECA8}"/>
                  </a:ext>
                </a:extLst>
              </p:cNvPr>
              <p:cNvSpPr txBox="1"/>
              <p:nvPr/>
            </p:nvSpPr>
            <p:spPr>
              <a:xfrm rot="5400000">
                <a:off x="6272055" y="1762072"/>
                <a:ext cx="4937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a:p>
            </p:txBody>
          </p:sp>
        </mc:Choice>
        <mc:Fallback xmlns="">
          <p:sp>
            <p:nvSpPr>
              <p:cNvPr id="30" name="TextBox 29">
                <a:extLst>
                  <a:ext uri="{FF2B5EF4-FFF2-40B4-BE49-F238E27FC236}">
                    <a16:creationId xmlns:a16="http://schemas.microsoft.com/office/drawing/2014/main" id="{822471F9-1B59-84FD-9572-15D46F72ECA8}"/>
                  </a:ext>
                </a:extLst>
              </p:cNvPr>
              <p:cNvSpPr txBox="1">
                <a:spLocks noRot="1" noChangeAspect="1" noMove="1" noResize="1" noEditPoints="1" noAdjustHandles="1" noChangeArrowheads="1" noChangeShapeType="1" noTextEdit="1"/>
              </p:cNvSpPr>
              <p:nvPr/>
            </p:nvSpPr>
            <p:spPr>
              <a:xfrm rot="5400000">
                <a:off x="6272055" y="1762072"/>
                <a:ext cx="493714" cy="369332"/>
              </a:xfrm>
              <a:prstGeom prst="rect">
                <a:avLst/>
              </a:prstGeom>
              <a:blipFill>
                <a:blip r:embed="rId10"/>
                <a:stretch>
                  <a:fillRect l="-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2CC9ADD-F68D-C19C-50D7-C0861A74FCC6}"/>
                  </a:ext>
                </a:extLst>
              </p:cNvPr>
              <p:cNvSpPr txBox="1"/>
              <p:nvPr/>
            </p:nvSpPr>
            <p:spPr>
              <a:xfrm rot="5400000">
                <a:off x="6272055" y="3486921"/>
                <a:ext cx="4937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b="0"/>
              </a:p>
            </p:txBody>
          </p:sp>
        </mc:Choice>
        <mc:Fallback xmlns="">
          <p:sp>
            <p:nvSpPr>
              <p:cNvPr id="31" name="TextBox 30">
                <a:extLst>
                  <a:ext uri="{FF2B5EF4-FFF2-40B4-BE49-F238E27FC236}">
                    <a16:creationId xmlns:a16="http://schemas.microsoft.com/office/drawing/2014/main" id="{C2CC9ADD-F68D-C19C-50D7-C0861A74FCC6}"/>
                  </a:ext>
                </a:extLst>
              </p:cNvPr>
              <p:cNvSpPr txBox="1">
                <a:spLocks noRot="1" noChangeAspect="1" noMove="1" noResize="1" noEditPoints="1" noAdjustHandles="1" noChangeArrowheads="1" noChangeShapeType="1" noTextEdit="1"/>
              </p:cNvSpPr>
              <p:nvPr/>
            </p:nvSpPr>
            <p:spPr>
              <a:xfrm rot="5400000">
                <a:off x="6272055" y="3486921"/>
                <a:ext cx="493714" cy="369332"/>
              </a:xfrm>
              <a:prstGeom prst="rect">
                <a:avLst/>
              </a:prstGeom>
              <a:blipFill>
                <a:blip r:embed="rId11"/>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9DBA7A30-EC58-8F00-589B-C02C176616A7}"/>
              </a:ext>
            </a:extLst>
          </p:cNvPr>
          <p:cNvSpPr>
            <a:spLocks noGrp="1"/>
          </p:cNvSpPr>
          <p:nvPr>
            <p:ph type="sldNum" sz="quarter" idx="8"/>
          </p:nvPr>
        </p:nvSpPr>
        <p:spPr/>
        <p:txBody>
          <a:bodyPr/>
          <a:lstStyle/>
          <a:p>
            <a:pPr lvl="0"/>
            <a:fld id="{54D7E5F9-595B-41CC-8860-862166473562}" type="slidenum">
              <a:rPr lang="en-US" smtClean="0"/>
              <a:t>11</a:t>
            </a:fld>
            <a:endParaRPr lang="en-US"/>
          </a:p>
        </p:txBody>
      </p:sp>
      <p:pic>
        <p:nvPicPr>
          <p:cNvPr id="12" name="Picture 11" descr="A black and white symbol with numbers and letters&#10;&#10;Description automatically generated">
            <a:extLst>
              <a:ext uri="{FF2B5EF4-FFF2-40B4-BE49-F238E27FC236}">
                <a16:creationId xmlns:a16="http://schemas.microsoft.com/office/drawing/2014/main" id="{C08C8BDE-5AD4-13AB-F8D2-28F77232D5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88912" y="3808549"/>
            <a:ext cx="1260000" cy="1260000"/>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2543BB0-FD84-2056-44BF-9A9A872C0F64}"/>
                  </a:ext>
                </a:extLst>
              </p:cNvPr>
              <p:cNvSpPr txBox="1"/>
              <p:nvPr/>
            </p:nvSpPr>
            <p:spPr>
              <a:xfrm>
                <a:off x="1971206" y="3808549"/>
                <a:ext cx="2848131"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oMath>
                  </m:oMathPara>
                </a14:m>
                <a:endParaRPr lang="en-US" b="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oMath>
                  </m:oMathPara>
                </a14:m>
                <a:endParaRPr lang="en-US" b="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oMath>
                  </m:oMathPara>
                </a14:m>
                <a:endParaRPr lang="en-US" b="0"/>
              </a:p>
            </p:txBody>
          </p:sp>
        </mc:Choice>
        <mc:Fallback xmlns="">
          <p:sp>
            <p:nvSpPr>
              <p:cNvPr id="32" name="TextBox 31">
                <a:extLst>
                  <a:ext uri="{FF2B5EF4-FFF2-40B4-BE49-F238E27FC236}">
                    <a16:creationId xmlns:a16="http://schemas.microsoft.com/office/drawing/2014/main" id="{E2543BB0-FD84-2056-44BF-9A9A872C0F64}"/>
                  </a:ext>
                </a:extLst>
              </p:cNvPr>
              <p:cNvSpPr txBox="1">
                <a:spLocks noRot="1" noChangeAspect="1" noMove="1" noResize="1" noEditPoints="1" noAdjustHandles="1" noChangeArrowheads="1" noChangeShapeType="1" noTextEdit="1"/>
              </p:cNvSpPr>
              <p:nvPr/>
            </p:nvSpPr>
            <p:spPr>
              <a:xfrm>
                <a:off x="1971206" y="3808549"/>
                <a:ext cx="2848131" cy="923330"/>
              </a:xfrm>
              <a:prstGeom prst="rect">
                <a:avLst/>
              </a:prstGeom>
              <a:blipFill>
                <a:blip r:embed="rId13"/>
                <a:stretch>
                  <a:fillRect b="-1987"/>
                </a:stretch>
              </a:blipFill>
            </p:spPr>
            <p:txBody>
              <a:bodyPr/>
              <a:lstStyle/>
              <a:p>
                <a:r>
                  <a:rPr lang="en-US">
                    <a:noFill/>
                  </a:rPr>
                  <a:t> </a:t>
                </a:r>
              </a:p>
            </p:txBody>
          </p:sp>
        </mc:Fallback>
      </mc:AlternateContent>
    </p:spTree>
    <p:extLst>
      <p:ext uri="{BB962C8B-B14F-4D97-AF65-F5344CB8AC3E}">
        <p14:creationId xmlns:p14="http://schemas.microsoft.com/office/powerpoint/2010/main" val="369633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30" grpId="0"/>
      <p:bldP spid="31" grpId="0"/>
      <p:bldP spid="3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B316-0D81-ADC4-325A-4D75CA0E2645}"/>
              </a:ext>
            </a:extLst>
          </p:cNvPr>
          <p:cNvSpPr>
            <a:spLocks noGrp="1"/>
          </p:cNvSpPr>
          <p:nvPr>
            <p:ph type="title"/>
          </p:nvPr>
        </p:nvSpPr>
        <p:spPr/>
        <p:txBody>
          <a:bodyPr/>
          <a:lstStyle/>
          <a:p>
            <a:r>
              <a:rPr lang="en-US" dirty="0"/>
              <a:t>QKD with PQC and quantum repeaters</a:t>
            </a:r>
          </a:p>
        </p:txBody>
      </p:sp>
      <p:sp>
        <p:nvSpPr>
          <p:cNvPr id="3" name="Content Placeholder 2">
            <a:extLst>
              <a:ext uri="{FF2B5EF4-FFF2-40B4-BE49-F238E27FC236}">
                <a16:creationId xmlns:a16="http://schemas.microsoft.com/office/drawing/2014/main" id="{DDA2F68B-AAF5-D902-6E6D-EA69459205B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9E0C869-A9B5-CD8F-44E9-D55E29DE6932}"/>
              </a:ext>
            </a:extLst>
          </p:cNvPr>
          <p:cNvSpPr>
            <a:spLocks noGrp="1"/>
          </p:cNvSpPr>
          <p:nvPr>
            <p:ph type="sldNum" sz="quarter" idx="8"/>
          </p:nvPr>
        </p:nvSpPr>
        <p:spPr/>
        <p:txBody>
          <a:bodyPr/>
          <a:lstStyle/>
          <a:p>
            <a:pPr lvl="0"/>
            <a:fld id="{54D7E5F9-595B-41CC-8860-862166473562}" type="slidenum">
              <a:rPr lang="en-US" smtClean="0"/>
              <a:t>110</a:t>
            </a:fld>
            <a:endParaRPr lang="en-US"/>
          </a:p>
        </p:txBody>
      </p:sp>
      <p:graphicFrame>
        <p:nvGraphicFramePr>
          <p:cNvPr id="5" name="Table 4">
            <a:extLst>
              <a:ext uri="{FF2B5EF4-FFF2-40B4-BE49-F238E27FC236}">
                <a16:creationId xmlns:a16="http://schemas.microsoft.com/office/drawing/2014/main" id="{12208DBA-368B-4C62-0BCC-13E4BFC937BB}"/>
              </a:ext>
            </a:extLst>
          </p:cNvPr>
          <p:cNvGraphicFramePr>
            <a:graphicFrameLocks noGrp="1"/>
          </p:cNvGraphicFramePr>
          <p:nvPr>
            <p:extLst>
              <p:ext uri="{D42A27DB-BD31-4B8C-83A1-F6EECF244321}">
                <p14:modId xmlns:p14="http://schemas.microsoft.com/office/powerpoint/2010/main" val="3488552983"/>
              </p:ext>
            </p:extLst>
          </p:nvPr>
        </p:nvGraphicFramePr>
        <p:xfrm>
          <a:off x="723275" y="1416966"/>
          <a:ext cx="7697450" cy="2560320"/>
        </p:xfrm>
        <a:graphic>
          <a:graphicData uri="http://schemas.openxmlformats.org/drawingml/2006/table">
            <a:tbl>
              <a:tblPr firstRow="1" bandRow="1">
                <a:tableStyleId>{EB344D84-9AFB-497E-A393-DC336BA19D2E}</a:tableStyleId>
              </a:tblPr>
              <a:tblGrid>
                <a:gridCol w="3848725">
                  <a:extLst>
                    <a:ext uri="{9D8B030D-6E8A-4147-A177-3AD203B41FA5}">
                      <a16:colId xmlns:a16="http://schemas.microsoft.com/office/drawing/2014/main" val="1355496032"/>
                    </a:ext>
                  </a:extLst>
                </a:gridCol>
                <a:gridCol w="3848725">
                  <a:extLst>
                    <a:ext uri="{9D8B030D-6E8A-4147-A177-3AD203B41FA5}">
                      <a16:colId xmlns:a16="http://schemas.microsoft.com/office/drawing/2014/main" val="1651253705"/>
                    </a:ext>
                  </a:extLst>
                </a:gridCol>
              </a:tblGrid>
              <a:tr h="339650">
                <a:tc>
                  <a:txBody>
                    <a:bodyPr/>
                    <a:lstStyle/>
                    <a:p>
                      <a:r>
                        <a:rPr lang="en-US" dirty="0">
                          <a:solidFill>
                            <a:schemeClr val="bg1"/>
                          </a:solidFill>
                        </a:rPr>
                        <a:t>QKD + PQC</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r>
                        <a:rPr lang="en-US" dirty="0">
                          <a:solidFill>
                            <a:schemeClr val="bg1"/>
                          </a:solidFill>
                        </a:rPr>
                        <a:t>PQC</a:t>
                      </a:r>
                    </a:p>
                  </a:txBody>
                  <a:tcP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554704017"/>
                  </a:ext>
                </a:extLst>
              </a:tr>
              <a:tr h="339650">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Everlasting security</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Computationally secure</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354341383"/>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Hardware + software upgrade</a:t>
                      </a:r>
                    </a:p>
                  </a:txBody>
                  <a:tcPr>
                    <a:lnL>
                      <a:noFill/>
                    </a:lnL>
                    <a:lnR>
                      <a:noFill/>
                    </a:lnR>
                    <a:lnT>
                      <a:noFill/>
                    </a:lnT>
                    <a:lnB>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Software upgrade</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34986685"/>
                  </a:ext>
                </a:extLst>
              </a:tr>
              <a:tr h="339650">
                <a:tc>
                  <a:txBody>
                    <a:bodyPr/>
                    <a:lstStyle/>
                    <a:p>
                      <a:pPr marL="179021" lvl="3" indent="0">
                        <a:buNone/>
                      </a:pPr>
                      <a:r>
                        <a:rPr lang="en-US" dirty="0">
                          <a:solidFill>
                            <a:schemeClr val="accent6"/>
                          </a:solidFill>
                          <a:sym typeface="Wingdings" panose="05000000000000000000" pitchFamily="2" charset="2"/>
                        </a:rPr>
                        <a:t> As</a:t>
                      </a:r>
                      <a:r>
                        <a:rPr lang="en-US" dirty="0">
                          <a:solidFill>
                            <a:schemeClr val="accent6"/>
                          </a:solidFill>
                        </a:rPr>
                        <a:t>ymmetric</a:t>
                      </a:r>
                    </a:p>
                  </a:txBody>
                  <a:tcPr>
                    <a:lnL>
                      <a:noFill/>
                    </a:lnL>
                    <a:lnR>
                      <a:noFill/>
                    </a:lnR>
                    <a:lnT>
                      <a:noFill/>
                    </a:lnT>
                    <a:lnB>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Asymmetric</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69886082"/>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One-time use keys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Re-use keys</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561651131"/>
                  </a:ext>
                </a:extLst>
              </a:tr>
              <a:tr h="339650">
                <a:tc>
                  <a:txBody>
                    <a:bodyPr/>
                    <a:lstStyle/>
                    <a:p>
                      <a:pPr marL="179021" lvl="3" indent="0">
                        <a:buNone/>
                      </a:pPr>
                      <a:r>
                        <a:rPr lang="en-US" dirty="0">
                          <a:solidFill>
                            <a:schemeClr val="accent6"/>
                          </a:solidFill>
                          <a:sym typeface="Wingdings" panose="05000000000000000000" pitchFamily="2" charset="2"/>
                        </a:rPr>
                        <a:t> E2E (statistical)</a:t>
                      </a:r>
                      <a:endParaRPr lang="en-US" dirty="0">
                        <a:solidFill>
                          <a:schemeClr val="accent6"/>
                        </a:solidFill>
                      </a:endParaRP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E2E (computational)</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800664977"/>
                  </a:ext>
                </a:extLst>
              </a:tr>
              <a:tr h="339650">
                <a:tc>
                  <a:txBody>
                    <a:bodyPr/>
                    <a:lstStyle/>
                    <a:p>
                      <a:pPr marL="179021" lvl="3" indent="0">
                        <a:buNone/>
                      </a:pPr>
                      <a:r>
                        <a:rPr lang="en-US" dirty="0">
                          <a:solidFill>
                            <a:schemeClr val="tx1"/>
                          </a:solidFill>
                          <a:sym typeface="Wingdings" panose="05000000000000000000" pitchFamily="2" charset="2"/>
                        </a:rPr>
                        <a:t> </a:t>
                      </a:r>
                      <a:r>
                        <a:rPr lang="en-US" dirty="0">
                          <a:solidFill>
                            <a:schemeClr val="tx1"/>
                          </a:solidFill>
                        </a:rPr>
                        <a:t>Quantum + classical side-channels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marL="179021" lvl="3" indent="0">
                        <a:buNone/>
                      </a:pPr>
                      <a:r>
                        <a:rPr lang="en-US" dirty="0">
                          <a:solidFill>
                            <a:schemeClr val="accent6"/>
                          </a:solidFill>
                          <a:sym typeface="Wingdings" panose="05000000000000000000" pitchFamily="2" charset="2"/>
                        </a:rPr>
                        <a:t> </a:t>
                      </a:r>
                      <a:r>
                        <a:rPr lang="en-US" dirty="0">
                          <a:solidFill>
                            <a:schemeClr val="accent6"/>
                          </a:solidFill>
                        </a:rPr>
                        <a:t>Classical side-channels</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723978129"/>
                  </a:ext>
                </a:extLst>
              </a:tr>
            </a:tbl>
          </a:graphicData>
        </a:graphic>
      </p:graphicFrame>
    </p:spTree>
    <p:extLst>
      <p:ext uri="{BB962C8B-B14F-4D97-AF65-F5344CB8AC3E}">
        <p14:creationId xmlns:p14="http://schemas.microsoft.com/office/powerpoint/2010/main" val="132113840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DAF56-6C99-B0D4-E467-64F8C0353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29206D-668F-94EA-CB57-77D6919B84F3}"/>
              </a:ext>
            </a:extLst>
          </p:cNvPr>
          <p:cNvSpPr>
            <a:spLocks noGrp="1"/>
          </p:cNvSpPr>
          <p:nvPr>
            <p:ph type="title"/>
          </p:nvPr>
        </p:nvSpPr>
        <p:spPr/>
        <p:txBody>
          <a:bodyPr/>
          <a:lstStyle/>
          <a:p>
            <a:r>
              <a:rPr lang="en-US"/>
              <a:t>QKD – key usage</a:t>
            </a:r>
          </a:p>
        </p:txBody>
      </p:sp>
      <p:sp>
        <p:nvSpPr>
          <p:cNvPr id="3" name="Content Placeholder 2">
            <a:extLst>
              <a:ext uri="{FF2B5EF4-FFF2-40B4-BE49-F238E27FC236}">
                <a16:creationId xmlns:a16="http://schemas.microsoft.com/office/drawing/2014/main" id="{7F462824-D4FA-8054-904A-5275CA247FC5}"/>
              </a:ext>
            </a:extLst>
          </p:cNvPr>
          <p:cNvSpPr>
            <a:spLocks noGrp="1"/>
          </p:cNvSpPr>
          <p:nvPr>
            <p:ph idx="1"/>
          </p:nvPr>
        </p:nvSpPr>
        <p:spPr/>
        <p:txBody>
          <a:bodyPr/>
          <a:lstStyle/>
          <a:p>
            <a:r>
              <a:rPr lang="en-US"/>
              <a:t>Shared symmetric keys can be used for many cryptographic applications</a:t>
            </a:r>
          </a:p>
          <a:p>
            <a:pPr marL="342900" indent="-342900">
              <a:buFont typeface="Arial" panose="020B0604020202020204" pitchFamily="34" charset="0"/>
              <a:buChar char="•"/>
            </a:pPr>
            <a:r>
              <a:rPr lang="en-US"/>
              <a:t>OTP + ITS MAC: statistically secure authenticated encryption</a:t>
            </a:r>
          </a:p>
          <a:p>
            <a:endParaRPr lang="en-US"/>
          </a:p>
          <a:p>
            <a:r>
              <a:rPr lang="en-US"/>
              <a:t>Most deployed systems see QKD keys used for computational encryption (AES)</a:t>
            </a:r>
          </a:p>
          <a:p>
            <a:pPr marL="342900" indent="-342900">
              <a:buFont typeface="Arial" panose="020B0604020202020204" pitchFamily="34" charset="0"/>
              <a:buChar char="•"/>
            </a:pPr>
            <a:r>
              <a:rPr lang="en-US"/>
              <a:t>data is no longer statistically secure</a:t>
            </a:r>
          </a:p>
          <a:p>
            <a:pPr marL="342900" indent="-342900">
              <a:buFont typeface="Arial" panose="020B0604020202020204" pitchFamily="34" charset="0"/>
              <a:buChar char="•"/>
            </a:pPr>
            <a:r>
              <a:rPr lang="en-US"/>
              <a:t>more efficient (QKD key rates are relatively low)</a:t>
            </a:r>
          </a:p>
          <a:p>
            <a:pPr marL="342900" indent="-342900">
              <a:buFont typeface="Arial" panose="020B0604020202020204" pitchFamily="34" charset="0"/>
              <a:buChar char="•"/>
            </a:pPr>
            <a:r>
              <a:rPr lang="en-US"/>
              <a:t>in most scenarios, using only AES we can do virtually the same</a:t>
            </a:r>
          </a:p>
        </p:txBody>
      </p:sp>
      <p:sp>
        <p:nvSpPr>
          <p:cNvPr id="5" name="Slide Number Placeholder 4">
            <a:extLst>
              <a:ext uri="{FF2B5EF4-FFF2-40B4-BE49-F238E27FC236}">
                <a16:creationId xmlns:a16="http://schemas.microsoft.com/office/drawing/2014/main" id="{E53D6DCF-A5C1-C0CC-8E84-071266A6003F}"/>
              </a:ext>
            </a:extLst>
          </p:cNvPr>
          <p:cNvSpPr>
            <a:spLocks noGrp="1"/>
          </p:cNvSpPr>
          <p:nvPr>
            <p:ph type="sldNum" sz="quarter" idx="8"/>
          </p:nvPr>
        </p:nvSpPr>
        <p:spPr/>
        <p:txBody>
          <a:bodyPr/>
          <a:lstStyle/>
          <a:p>
            <a:pPr lvl="0"/>
            <a:fld id="{54D7E5F9-595B-41CC-8860-862166473562}" type="slidenum">
              <a:rPr lang="en-US" smtClean="0"/>
              <a:t>111</a:t>
            </a:fld>
            <a:endParaRPr lang="en-US"/>
          </a:p>
        </p:txBody>
      </p:sp>
    </p:spTree>
    <p:extLst>
      <p:ext uri="{BB962C8B-B14F-4D97-AF65-F5344CB8AC3E}">
        <p14:creationId xmlns:p14="http://schemas.microsoft.com/office/powerpoint/2010/main" val="12018352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157B-F95A-928A-F353-BB36E9B6F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C14AA-8428-B7FE-A0D8-EA6BF1F83A5D}"/>
              </a:ext>
            </a:extLst>
          </p:cNvPr>
          <p:cNvSpPr>
            <a:spLocks noGrp="1"/>
          </p:cNvSpPr>
          <p:nvPr>
            <p:ph type="title"/>
          </p:nvPr>
        </p:nvSpPr>
        <p:spPr/>
        <p:txBody>
          <a:bodyPr/>
          <a:lstStyle/>
          <a:p>
            <a:r>
              <a:rPr lang="en-US"/>
              <a:t>QKD+AES vs AES</a:t>
            </a:r>
          </a:p>
        </p:txBody>
      </p:sp>
      <p:sp>
        <p:nvSpPr>
          <p:cNvPr id="3" name="Content Placeholder 2">
            <a:extLst>
              <a:ext uri="{FF2B5EF4-FFF2-40B4-BE49-F238E27FC236}">
                <a16:creationId xmlns:a16="http://schemas.microsoft.com/office/drawing/2014/main" id="{15BCA549-F811-2D19-533B-4C5704936E0A}"/>
              </a:ext>
            </a:extLst>
          </p:cNvPr>
          <p:cNvSpPr>
            <a:spLocks noGrp="1"/>
          </p:cNvSpPr>
          <p:nvPr>
            <p:ph idx="1"/>
          </p:nvPr>
        </p:nvSpPr>
        <p:spPr>
          <a:xfrm>
            <a:off x="0" y="539038"/>
            <a:ext cx="4572000" cy="4025647"/>
          </a:xfrm>
        </p:spPr>
        <p:txBody>
          <a:bodyPr lIns="720000" rIns="180000"/>
          <a:lstStyle/>
          <a:p>
            <a:r>
              <a:rPr lang="en-US" dirty="0"/>
              <a:t>QKD + AES encryption:</a:t>
            </a:r>
          </a:p>
          <a:p>
            <a:pPr marL="457200" indent="-457200">
              <a:buFont typeface="+mj-lt"/>
              <a:buAutoNum type="arabicPeriod"/>
            </a:pPr>
            <a:r>
              <a:rPr lang="en-US" dirty="0"/>
              <a:t>Expand a key with QKD</a:t>
            </a:r>
          </a:p>
          <a:p>
            <a:pPr marL="457200" indent="-457200">
              <a:buFont typeface="+mj-lt"/>
              <a:buAutoNum type="arabicPeriod"/>
            </a:pPr>
            <a:r>
              <a:rPr lang="en-US" dirty="0"/>
              <a:t>Encrypt data with AES</a:t>
            </a:r>
          </a:p>
          <a:p>
            <a:pPr marL="457200" indent="-457200">
              <a:buFont typeface="+mj-lt"/>
              <a:buAutoNum type="arabicPeriod"/>
            </a:pPr>
            <a:endParaRPr lang="en-US" dirty="0"/>
          </a:p>
          <a:p>
            <a:r>
              <a:rPr lang="en-US" dirty="0"/>
              <a:t>No everlasting security</a:t>
            </a:r>
          </a:p>
          <a:p>
            <a:r>
              <a:rPr lang="en-US" dirty="0"/>
              <a:t>Forward secure</a:t>
            </a:r>
          </a:p>
          <a:p>
            <a:r>
              <a:rPr lang="en-US" dirty="0"/>
              <a:t>Post-compromise secure</a:t>
            </a:r>
          </a:p>
          <a:p>
            <a:r>
              <a:rPr lang="en-US" dirty="0"/>
              <a:t>Breaks if AES </a:t>
            </a:r>
            <a:r>
              <a:rPr lang="en-US" dirty="0">
                <a:solidFill>
                  <a:srgbClr val="C00000"/>
                </a:solidFill>
              </a:rPr>
              <a:t>or QKD</a:t>
            </a:r>
            <a:r>
              <a:rPr lang="en-US" dirty="0"/>
              <a:t> is broken</a:t>
            </a:r>
            <a:endParaRPr lang="en-US" dirty="0">
              <a:solidFill>
                <a:srgbClr val="C00000"/>
              </a:solidFill>
            </a:endParaRPr>
          </a:p>
          <a:p>
            <a:r>
              <a:rPr lang="en-US" dirty="0">
                <a:solidFill>
                  <a:schemeClr val="tx1"/>
                </a:solidFill>
              </a:rPr>
              <a:t>Practical</a:t>
            </a:r>
            <a:r>
              <a:rPr lang="en-US" dirty="0">
                <a:solidFill>
                  <a:srgbClr val="C00000"/>
                </a:solidFill>
              </a:rPr>
              <a:t>(?)</a:t>
            </a:r>
          </a:p>
        </p:txBody>
      </p:sp>
      <p:sp>
        <p:nvSpPr>
          <p:cNvPr id="8" name="Content Placeholder 2">
            <a:extLst>
              <a:ext uri="{FF2B5EF4-FFF2-40B4-BE49-F238E27FC236}">
                <a16:creationId xmlns:a16="http://schemas.microsoft.com/office/drawing/2014/main" id="{E085F0D8-62D3-7FDD-8451-FE7DEF75CACD}"/>
              </a:ext>
            </a:extLst>
          </p:cNvPr>
          <p:cNvSpPr txBox="1">
            <a:spLocks/>
          </p:cNvSpPr>
          <p:nvPr/>
        </p:nvSpPr>
        <p:spPr>
          <a:xfrm>
            <a:off x="4572001" y="535326"/>
            <a:ext cx="4572000" cy="4025647"/>
          </a:xfrm>
          <a:prstGeom prst="rect">
            <a:avLst/>
          </a:prstGeom>
          <a:noFill/>
          <a:ln>
            <a:noFill/>
          </a:ln>
        </p:spPr>
        <p:txBody>
          <a:bodyPr vert="horz" wrap="square" lIns="180000" tIns="0" rIns="360000" bIns="0" anchor="ctr" anchorCtr="0" compatLnSpc="1">
            <a:normAutofit/>
          </a:bodyPr>
          <a:lstStyle>
            <a:lvl1pPr marL="0" marR="0" lvl="0" indent="0" algn="l" defTabSz="685800" rtl="0" fontAlgn="auto" hangingPunct="1">
              <a:lnSpc>
                <a:spcPct val="100000"/>
              </a:lnSpc>
              <a:spcBef>
                <a:spcPts val="0"/>
              </a:spcBef>
              <a:spcAft>
                <a:spcPts val="0"/>
              </a:spcAft>
              <a:buNone/>
              <a:tabLst/>
              <a:defRPr lang="en-GB" sz="1950" b="0" i="0" u="none" strike="noStrike" kern="1200" cap="none" spc="0" baseline="0">
                <a:solidFill>
                  <a:srgbClr val="000000"/>
                </a:solidFill>
                <a:uFillTx/>
                <a:latin typeface="Calibri"/>
              </a:defRPr>
            </a:lvl1pPr>
            <a:lvl2pPr marL="180000" marR="0" lvl="1" indent="-180000" algn="l" defTabSz="685800" rtl="0" fontAlgn="auto" hangingPunct="1">
              <a:lnSpc>
                <a:spcPct val="100000"/>
              </a:lnSpc>
              <a:spcBef>
                <a:spcPts val="0"/>
              </a:spcBef>
              <a:spcAft>
                <a:spcPts val="0"/>
              </a:spcAft>
              <a:buFont typeface="Arial" panose="020B0604020202020204" pitchFamily="34" charset="0"/>
              <a:buChar char="•"/>
              <a:tabLst/>
              <a:defRPr lang="en-GB" sz="1650" b="0" i="0" u="none" strike="noStrike" kern="1200" cap="none" spc="0" baseline="0">
                <a:solidFill>
                  <a:srgbClr val="000000"/>
                </a:solidFill>
                <a:uFillTx/>
                <a:latin typeface="Calibri"/>
              </a:defRPr>
            </a:lvl2pPr>
            <a:lvl3pPr marL="180978" marR="0" lvl="2"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3pPr>
            <a:lvl4pPr marL="359999" marR="0" lvl="3"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4pPr>
            <a:lvl5pPr marL="539752" marR="0" lvl="4" indent="-177795" algn="l" defTabSz="685800" rtl="0" fontAlgn="auto" hangingPunct="1">
              <a:lnSpc>
                <a:spcPct val="100000"/>
              </a:lnSpc>
              <a:spcBef>
                <a:spcPts val="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72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AES:</a:t>
            </a:r>
          </a:p>
          <a:p>
            <a:pPr marL="457200" indent="-457200">
              <a:buFont typeface="+mj-lt"/>
              <a:buAutoNum type="arabicPeriod"/>
            </a:pPr>
            <a:r>
              <a:rPr lang="en-US" dirty="0"/>
              <a:t>Expand a key with AES</a:t>
            </a:r>
          </a:p>
          <a:p>
            <a:pPr marL="457200" indent="-457200">
              <a:buFont typeface="+mj-lt"/>
              <a:buAutoNum type="arabicPeriod"/>
            </a:pPr>
            <a:r>
              <a:rPr lang="en-US" dirty="0"/>
              <a:t>Encrypt data with AES</a:t>
            </a:r>
          </a:p>
          <a:p>
            <a:pPr marL="457200" indent="-457200">
              <a:buFont typeface="+mj-lt"/>
              <a:buAutoNum type="arabicPeriod"/>
            </a:pPr>
            <a:endParaRPr lang="en-US" dirty="0"/>
          </a:p>
          <a:p>
            <a:r>
              <a:rPr lang="en-US" dirty="0"/>
              <a:t>No everlasting security</a:t>
            </a:r>
          </a:p>
          <a:p>
            <a:r>
              <a:rPr lang="en-US" dirty="0"/>
              <a:t>Forward secure</a:t>
            </a:r>
          </a:p>
          <a:p>
            <a:r>
              <a:rPr lang="en-US" dirty="0">
                <a:solidFill>
                  <a:srgbClr val="C00000"/>
                </a:solidFill>
              </a:rPr>
              <a:t>Not</a:t>
            </a:r>
            <a:r>
              <a:rPr lang="en-US" dirty="0">
                <a:solidFill>
                  <a:schemeClr val="tx1"/>
                </a:solidFill>
              </a:rPr>
              <a:t> post-compromise secure</a:t>
            </a:r>
            <a:endParaRPr lang="en-US" dirty="0">
              <a:solidFill>
                <a:srgbClr val="C00000"/>
              </a:solidFill>
            </a:endParaRPr>
          </a:p>
          <a:p>
            <a:r>
              <a:rPr lang="en-US" dirty="0"/>
              <a:t>Breaks if AES is broken</a:t>
            </a:r>
          </a:p>
          <a:p>
            <a:r>
              <a:rPr lang="en-US" dirty="0"/>
              <a:t>Practical</a:t>
            </a:r>
          </a:p>
        </p:txBody>
      </p:sp>
      <p:sp>
        <p:nvSpPr>
          <p:cNvPr id="9" name="Slide Number Placeholder 8">
            <a:extLst>
              <a:ext uri="{FF2B5EF4-FFF2-40B4-BE49-F238E27FC236}">
                <a16:creationId xmlns:a16="http://schemas.microsoft.com/office/drawing/2014/main" id="{E9D2A5D3-4DC0-ABDD-389A-E6D40817DD06}"/>
              </a:ext>
            </a:extLst>
          </p:cNvPr>
          <p:cNvSpPr>
            <a:spLocks noGrp="1"/>
          </p:cNvSpPr>
          <p:nvPr>
            <p:ph type="sldNum" sz="quarter" idx="8"/>
          </p:nvPr>
        </p:nvSpPr>
        <p:spPr/>
        <p:txBody>
          <a:bodyPr/>
          <a:lstStyle/>
          <a:p>
            <a:pPr lvl="0"/>
            <a:fld id="{54D7E5F9-595B-41CC-8860-862166473562}" type="slidenum">
              <a:rPr lang="en-US" smtClean="0"/>
              <a:t>112</a:t>
            </a:fld>
            <a:endParaRPr lang="en-US"/>
          </a:p>
        </p:txBody>
      </p:sp>
    </p:spTree>
    <p:extLst>
      <p:ext uri="{BB962C8B-B14F-4D97-AF65-F5344CB8AC3E}">
        <p14:creationId xmlns:p14="http://schemas.microsoft.com/office/powerpoint/2010/main" val="9574292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F5F5F-B3DC-3D44-7BF3-2C18FB0CA9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441C3E-F9D9-D2BA-6FC6-FB649B26B455}"/>
              </a:ext>
            </a:extLst>
          </p:cNvPr>
          <p:cNvSpPr>
            <a:spLocks noGrp="1"/>
          </p:cNvSpPr>
          <p:nvPr>
            <p:ph type="title"/>
          </p:nvPr>
        </p:nvSpPr>
        <p:spPr/>
        <p:txBody>
          <a:bodyPr/>
          <a:lstStyle/>
          <a:p>
            <a:r>
              <a:rPr lang="en-US"/>
              <a:t>Goals for this module</a:t>
            </a:r>
          </a:p>
        </p:txBody>
      </p:sp>
      <p:sp>
        <p:nvSpPr>
          <p:cNvPr id="3" name="Content Placeholder 2">
            <a:extLst>
              <a:ext uri="{FF2B5EF4-FFF2-40B4-BE49-F238E27FC236}">
                <a16:creationId xmlns:a16="http://schemas.microsoft.com/office/drawing/2014/main" id="{D11C24BB-EB02-9CA3-887B-50C4883E2746}"/>
              </a:ext>
            </a:extLst>
          </p:cNvPr>
          <p:cNvSpPr>
            <a:spLocks noGrp="1"/>
          </p:cNvSpPr>
          <p:nvPr>
            <p:ph idx="1"/>
          </p:nvPr>
        </p:nvSpPr>
        <p:spPr/>
        <p:txBody>
          <a:bodyPr/>
          <a:lstStyle/>
          <a:p>
            <a:r>
              <a:rPr lang="en-US"/>
              <a:t>How does cryptography used today work?</a:t>
            </a:r>
          </a:p>
          <a:p>
            <a:endParaRPr lang="en-US"/>
          </a:p>
          <a:p>
            <a:r>
              <a:rPr lang="en-US"/>
              <a:t>How do quantum computers pose a threat to (online) security?</a:t>
            </a:r>
          </a:p>
          <a:p>
            <a:endParaRPr lang="en-US"/>
          </a:p>
          <a:p>
            <a:r>
              <a:rPr lang="en-US"/>
              <a:t>How can quantum communication provide security?</a:t>
            </a:r>
          </a:p>
        </p:txBody>
      </p:sp>
      <p:sp>
        <p:nvSpPr>
          <p:cNvPr id="4" name="Slide Number Placeholder 3">
            <a:extLst>
              <a:ext uri="{FF2B5EF4-FFF2-40B4-BE49-F238E27FC236}">
                <a16:creationId xmlns:a16="http://schemas.microsoft.com/office/drawing/2014/main" id="{D819D6E1-4659-0EAA-EBFB-E46FB84792C8}"/>
              </a:ext>
            </a:extLst>
          </p:cNvPr>
          <p:cNvSpPr>
            <a:spLocks noGrp="1"/>
          </p:cNvSpPr>
          <p:nvPr>
            <p:ph type="sldNum" sz="quarter" idx="8"/>
          </p:nvPr>
        </p:nvSpPr>
        <p:spPr/>
        <p:txBody>
          <a:bodyPr/>
          <a:lstStyle/>
          <a:p>
            <a:pPr lvl="0"/>
            <a:fld id="{54D7E5F9-595B-41CC-8860-862166473562}" type="slidenum">
              <a:rPr lang="en-US" smtClean="0"/>
              <a:t>113</a:t>
            </a:fld>
            <a:endParaRPr lang="en-US"/>
          </a:p>
        </p:txBody>
      </p:sp>
    </p:spTree>
    <p:extLst>
      <p:ext uri="{BB962C8B-B14F-4D97-AF65-F5344CB8AC3E}">
        <p14:creationId xmlns:p14="http://schemas.microsoft.com/office/powerpoint/2010/main" val="17203912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589181-2254-287C-7CC2-805B9176ACE1}"/>
              </a:ext>
            </a:extLst>
          </p:cNvPr>
          <p:cNvSpPr>
            <a:spLocks noGrp="1"/>
          </p:cNvSpPr>
          <p:nvPr>
            <p:ph type="title"/>
          </p:nvPr>
        </p:nvSpPr>
        <p:spPr/>
        <p:txBody>
          <a:bodyPr/>
          <a:lstStyle/>
          <a:p>
            <a:r>
              <a:rPr lang="en-US"/>
              <a:t>References</a:t>
            </a:r>
          </a:p>
        </p:txBody>
      </p:sp>
      <p:sp>
        <p:nvSpPr>
          <p:cNvPr id="6" name="Content Placeholder 5">
            <a:extLst>
              <a:ext uri="{FF2B5EF4-FFF2-40B4-BE49-F238E27FC236}">
                <a16:creationId xmlns:a16="http://schemas.microsoft.com/office/drawing/2014/main" id="{573E99D1-E971-76B1-2082-E1A2E980E52B}"/>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G. </a:t>
            </a:r>
            <a:r>
              <a:rPr lang="en-US" dirty="0" err="1"/>
              <a:t>Cariolaro</a:t>
            </a:r>
            <a:r>
              <a:rPr lang="en-US" dirty="0"/>
              <a:t>, </a:t>
            </a:r>
            <a:r>
              <a:rPr lang="en-US" i="1" dirty="0"/>
              <a:t>Quantum Communications.</a:t>
            </a:r>
            <a:r>
              <a:rPr lang="en-US" dirty="0"/>
              <a:t> Springer International Publishing, 2015.</a:t>
            </a:r>
          </a:p>
          <a:p>
            <a:pPr marL="342900" indent="-342900">
              <a:buFont typeface="Arial" panose="020B0604020202020204" pitchFamily="34" charset="0"/>
              <a:buChar char="•"/>
            </a:pPr>
            <a:r>
              <a:rPr lang="en-CA" dirty="0"/>
              <a:t>G. Brassard and C. H. Bennett, </a:t>
            </a:r>
            <a:r>
              <a:rPr lang="en-CA" i="1" dirty="0"/>
              <a:t>Quantum cryptography: Public key distribution and coin tossing</a:t>
            </a:r>
            <a:r>
              <a:rPr lang="en-CA" dirty="0"/>
              <a:t>. Theoretical Computer Science, vol. 560, pp. 7-11, 2014.</a:t>
            </a:r>
            <a:br>
              <a:rPr lang="en-CA" dirty="0"/>
            </a:br>
            <a:r>
              <a:rPr lang="en-CA" dirty="0"/>
              <a:t>(</a:t>
            </a:r>
            <a:r>
              <a:rPr lang="en-CA" dirty="0">
                <a:hlinkClick r:id="rId2"/>
              </a:rPr>
              <a:t>https://doi.org/10.1016/j.tcs.2014.05.025</a:t>
            </a:r>
            <a:r>
              <a:rPr lang="en-CA" dirty="0"/>
              <a:t>)</a:t>
            </a:r>
            <a:endParaRPr lang="en-US" dirty="0"/>
          </a:p>
          <a:p>
            <a:pPr marL="342900" indent="-342900">
              <a:buFont typeface="Arial" panose="020B0604020202020204" pitchFamily="34" charset="0"/>
              <a:buChar char="•"/>
            </a:pPr>
            <a:r>
              <a:rPr lang="en-US" dirty="0"/>
              <a:t>G. van </a:t>
            </a:r>
            <a:r>
              <a:rPr lang="en-US" dirty="0" err="1"/>
              <a:t>Assche</a:t>
            </a:r>
            <a:r>
              <a:rPr lang="en-US" dirty="0"/>
              <a:t>, </a:t>
            </a:r>
            <a:r>
              <a:rPr lang="en-US" i="1" dirty="0"/>
              <a:t>Quantum Cryptography and Secret-Key Distillation</a:t>
            </a:r>
            <a:r>
              <a:rPr lang="en-US" dirty="0"/>
              <a:t>. Cambridge: Cambridge University Press, 2006. (</a:t>
            </a:r>
            <a:r>
              <a:rPr lang="en-US" dirty="0">
                <a:hlinkClick r:id="rId3"/>
              </a:rPr>
              <a:t>https://doi.org/10.1017/CBO9780511617744</a:t>
            </a:r>
            <a:r>
              <a:rPr lang="en-US" dirty="0"/>
              <a:t>)</a:t>
            </a:r>
          </a:p>
          <a:p>
            <a:pPr marL="342900" indent="-3429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M. A. Nielsen and I. L. Chuang, </a:t>
            </a:r>
            <a:r>
              <a:rPr lang="en-US" sz="1800" i="1" dirty="0">
                <a:effectLst/>
                <a:latin typeface="Calibri" panose="020F0502020204030204" pitchFamily="34" charset="0"/>
                <a:ea typeface="Calibri" panose="020F0502020204030204" pitchFamily="34" charset="0"/>
                <a:cs typeface="Arial" panose="020B0604020202020204" pitchFamily="34" charset="0"/>
              </a:rPr>
              <a:t>Quantum computation and quantum information</a:t>
            </a:r>
            <a:r>
              <a:rPr lang="en-US" sz="1800" dirty="0">
                <a:effectLst/>
                <a:latin typeface="Calibri" panose="020F0502020204030204" pitchFamily="34" charset="0"/>
                <a:ea typeface="Calibri" panose="020F0502020204030204" pitchFamily="34" charset="0"/>
                <a:cs typeface="Arial" panose="020B0604020202020204" pitchFamily="34" charset="0"/>
              </a:rPr>
              <a:t>, 10th anniversary ed., Cambridge: Cambridge University Press, 2010.</a:t>
            </a:r>
          </a:p>
          <a:p>
            <a:pPr marL="342900" indent="-342900">
              <a:buFont typeface="Arial" panose="020B0604020202020204" pitchFamily="34" charset="0"/>
              <a:buChar char="•"/>
            </a:pPr>
            <a:r>
              <a:rPr lang="en-CA" dirty="0"/>
              <a:t>The Transport Layer Security (TLS) Protocol Version 1.3, August 2018. (</a:t>
            </a:r>
            <a:r>
              <a:rPr lang="en-US" dirty="0">
                <a:hlinkClick r:id="rId4"/>
              </a:rPr>
              <a:t>https://www.rfc-editor.org/info/rfc8446</a:t>
            </a:r>
            <a:r>
              <a:rPr lang="en-US" dirty="0"/>
              <a:t>)</a:t>
            </a:r>
          </a:p>
          <a:p>
            <a:pPr marL="342900" indent="-342900">
              <a:buFont typeface="Arial" panose="020B0604020202020204" pitchFamily="34" charset="0"/>
              <a:buChar char="•"/>
            </a:pPr>
            <a:r>
              <a:rPr lang="fr-FR" dirty="0"/>
              <a:t>C. H. Bennett, G. Brassard, and J-M. Robert, </a:t>
            </a:r>
            <a:r>
              <a:rPr lang="en-CA" i="1" dirty="0"/>
              <a:t>Privacy amplification by public discussion.</a:t>
            </a:r>
            <a:r>
              <a:rPr lang="en-CA" dirty="0"/>
              <a:t> SIAM J. Computing, Vol 17, No 2, 1988.</a:t>
            </a:r>
            <a:br>
              <a:rPr lang="en-CA" dirty="0"/>
            </a:br>
            <a:r>
              <a:rPr lang="en-CA" dirty="0"/>
              <a:t>(</a:t>
            </a:r>
            <a:r>
              <a:rPr lang="en-CA" dirty="0">
                <a:hlinkClick r:id="rId5"/>
              </a:rPr>
              <a:t>https://doi.org/10.1137/0217014</a:t>
            </a:r>
            <a:r>
              <a:rPr lang="en-CA" dirty="0"/>
              <a:t>)</a:t>
            </a:r>
            <a:endParaRPr lang="en-US" i="1" dirty="0"/>
          </a:p>
        </p:txBody>
      </p:sp>
      <p:sp>
        <p:nvSpPr>
          <p:cNvPr id="2" name="Slide Number Placeholder 1">
            <a:extLst>
              <a:ext uri="{FF2B5EF4-FFF2-40B4-BE49-F238E27FC236}">
                <a16:creationId xmlns:a16="http://schemas.microsoft.com/office/drawing/2014/main" id="{3ECC190B-8C36-0116-38B4-4FD9F155B04E}"/>
              </a:ext>
            </a:extLst>
          </p:cNvPr>
          <p:cNvSpPr>
            <a:spLocks noGrp="1"/>
          </p:cNvSpPr>
          <p:nvPr>
            <p:ph type="sldNum" sz="quarter" idx="8"/>
          </p:nvPr>
        </p:nvSpPr>
        <p:spPr/>
        <p:txBody>
          <a:bodyPr/>
          <a:lstStyle/>
          <a:p>
            <a:pPr lvl="0"/>
            <a:fld id="{54D7E5F9-595B-41CC-8860-862166473562}" type="slidenum">
              <a:rPr lang="en-US" smtClean="0"/>
              <a:t>114</a:t>
            </a:fld>
            <a:endParaRPr lang="en-US"/>
          </a:p>
        </p:txBody>
      </p:sp>
    </p:spTree>
    <p:extLst>
      <p:ext uri="{BB962C8B-B14F-4D97-AF65-F5344CB8AC3E}">
        <p14:creationId xmlns:p14="http://schemas.microsoft.com/office/powerpoint/2010/main" val="172130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50A3F50-83E1-8B0E-4FEE-CC510446D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ADB1B-988B-CC3C-24A7-964098F056F2}"/>
              </a:ext>
            </a:extLst>
          </p:cNvPr>
          <p:cNvSpPr>
            <a:spLocks noGrp="1"/>
          </p:cNvSpPr>
          <p:nvPr>
            <p:ph type="title"/>
          </p:nvPr>
        </p:nvSpPr>
        <p:spPr/>
        <p:txBody>
          <a:bodyPr/>
          <a:lstStyle/>
          <a:p>
            <a:r>
              <a:rPr lang="en-US"/>
              <a:t>Block modes</a:t>
            </a:r>
          </a:p>
        </p:txBody>
      </p:sp>
      <p:sp>
        <p:nvSpPr>
          <p:cNvPr id="3" name="Content Placeholder 2">
            <a:extLst>
              <a:ext uri="{FF2B5EF4-FFF2-40B4-BE49-F238E27FC236}">
                <a16:creationId xmlns:a16="http://schemas.microsoft.com/office/drawing/2014/main" id="{7B7AFEE2-9153-0F60-F6D8-928632FB4614}"/>
              </a:ext>
            </a:extLst>
          </p:cNvPr>
          <p:cNvSpPr>
            <a:spLocks noGrp="1"/>
          </p:cNvSpPr>
          <p:nvPr>
            <p:ph idx="1"/>
          </p:nvPr>
        </p:nvSpPr>
        <p:spPr/>
        <p:txBody>
          <a:bodyPr anchor="ctr" anchorCtr="0"/>
          <a:lstStyle/>
          <a:p>
            <a:pPr marL="342900" indent="-342900">
              <a:buFont typeface="Arial" panose="020B0604020202020204" pitchFamily="34" charset="0"/>
              <a:buChar char="•"/>
            </a:pPr>
            <a:r>
              <a:rPr lang="en-US"/>
              <a:t>AES operates on 128-bit blocks</a:t>
            </a:r>
          </a:p>
          <a:p>
            <a:pPr marL="342900" indent="-342900">
              <a:buFont typeface="Arial" panose="020B0604020202020204" pitchFamily="34" charset="0"/>
              <a:buChar char="•"/>
            </a:pPr>
            <a:r>
              <a:rPr lang="en-US"/>
              <a:t>We want to encrypt longer messages.</a:t>
            </a:r>
          </a:p>
          <a:p>
            <a:pPr marL="342900" indent="-342900">
              <a:buFont typeface="Arial" panose="020B0604020202020204" pitchFamily="34" charset="0"/>
              <a:buChar char="•"/>
            </a:pPr>
            <a:r>
              <a:rPr lang="en-US"/>
              <a:t>Let’s try the most straightforward approach:  </a:t>
            </a:r>
          </a:p>
          <a:p>
            <a:endParaRPr lang="en-US"/>
          </a:p>
          <a:p>
            <a:endParaRPr lang="en-US"/>
          </a:p>
          <a:p>
            <a:endParaRPr lang="en-US"/>
          </a:p>
          <a:p>
            <a:endParaRPr lang="en-US"/>
          </a:p>
          <a:p>
            <a:endParaRPr lang="en-US"/>
          </a:p>
          <a:p>
            <a:endParaRPr lang="en-US"/>
          </a:p>
          <a:p>
            <a:endParaRPr lang="en-US"/>
          </a:p>
          <a:p>
            <a:endParaRPr lang="en-US"/>
          </a:p>
          <a:p>
            <a:endParaRPr lang="en-US"/>
          </a:p>
          <a:p>
            <a:pPr marL="342900" indent="-342900">
              <a:buFont typeface="Arial" panose="020B0604020202020204" pitchFamily="34" charset="0"/>
              <a:buChar char="•"/>
            </a:pPr>
            <a:r>
              <a:rPr lang="en-US"/>
              <a:t>this is </a:t>
            </a:r>
            <a:r>
              <a:rPr lang="en-US" b="1">
                <a:solidFill>
                  <a:srgbClr val="C00000"/>
                </a:solidFill>
              </a:rPr>
              <a:t>insecure</a:t>
            </a:r>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612F5969-B23D-8715-A0CE-119C007FA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11" y="1632710"/>
            <a:ext cx="5945530" cy="2392147"/>
          </a:xfrm>
          <a:prstGeom prst="rect">
            <a:avLst/>
          </a:prstGeom>
        </p:spPr>
      </p:pic>
      <p:pic>
        <p:nvPicPr>
          <p:cNvPr id="14" name="Picture 13" descr="A black and white penguin&#10;&#10;Description automatically generated">
            <a:extLst>
              <a:ext uri="{FF2B5EF4-FFF2-40B4-BE49-F238E27FC236}">
                <a16:creationId xmlns:a16="http://schemas.microsoft.com/office/drawing/2014/main" id="{B3DC1432-E085-C011-EDAF-EFEF6CCA2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413" y="329479"/>
            <a:ext cx="1866900" cy="2057400"/>
          </a:xfrm>
          <a:prstGeom prst="rect">
            <a:avLst/>
          </a:prstGeom>
        </p:spPr>
      </p:pic>
      <p:pic>
        <p:nvPicPr>
          <p:cNvPr id="16" name="Picture 15" descr="A cartoon penguin with a black background&#10;&#10;Description automatically generated with medium confidence">
            <a:extLst>
              <a:ext uri="{FF2B5EF4-FFF2-40B4-BE49-F238E27FC236}">
                <a16:creationId xmlns:a16="http://schemas.microsoft.com/office/drawing/2014/main" id="{25A461E6-2245-3F9D-3175-147E76681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413" y="2386879"/>
            <a:ext cx="1866900" cy="2057400"/>
          </a:xfrm>
          <a:prstGeom prst="rect">
            <a:avLst/>
          </a:prstGeom>
        </p:spPr>
      </p:pic>
      <p:sp>
        <p:nvSpPr>
          <p:cNvPr id="5" name="Slide Number Placeholder 4">
            <a:extLst>
              <a:ext uri="{FF2B5EF4-FFF2-40B4-BE49-F238E27FC236}">
                <a16:creationId xmlns:a16="http://schemas.microsoft.com/office/drawing/2014/main" id="{7B7A3F98-EC2D-1C81-7807-B09C2FEF6198}"/>
              </a:ext>
            </a:extLst>
          </p:cNvPr>
          <p:cNvSpPr>
            <a:spLocks noGrp="1"/>
          </p:cNvSpPr>
          <p:nvPr>
            <p:ph type="sldNum" sz="quarter" idx="8"/>
          </p:nvPr>
        </p:nvSpPr>
        <p:spPr/>
        <p:txBody>
          <a:bodyPr/>
          <a:lstStyle/>
          <a:p>
            <a:pPr lvl="0"/>
            <a:fld id="{54D7E5F9-595B-41CC-8860-862166473562}" type="slidenum">
              <a:rPr lang="en-US" smtClean="0"/>
              <a:t>12</a:t>
            </a:fld>
            <a:endParaRPr lang="en-US"/>
          </a:p>
        </p:txBody>
      </p:sp>
    </p:spTree>
    <p:extLst>
      <p:ext uri="{BB962C8B-B14F-4D97-AF65-F5344CB8AC3E}">
        <p14:creationId xmlns:p14="http://schemas.microsoft.com/office/powerpoint/2010/main" val="31903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259234B-DB38-FB62-A52B-9AFFB3766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D0DB2-77F1-F695-E0B7-87FDC9541533}"/>
              </a:ext>
            </a:extLst>
          </p:cNvPr>
          <p:cNvSpPr>
            <a:spLocks noGrp="1"/>
          </p:cNvSpPr>
          <p:nvPr>
            <p:ph type="title"/>
          </p:nvPr>
        </p:nvSpPr>
        <p:spPr/>
        <p:txBody>
          <a:bodyPr/>
          <a:lstStyle/>
          <a:p>
            <a:r>
              <a:rPr lang="en-US"/>
              <a:t>Block modes</a:t>
            </a:r>
          </a:p>
        </p:txBody>
      </p:sp>
      <p:sp>
        <p:nvSpPr>
          <p:cNvPr id="3" name="Content Placeholder 2">
            <a:extLst>
              <a:ext uri="{FF2B5EF4-FFF2-40B4-BE49-F238E27FC236}">
                <a16:creationId xmlns:a16="http://schemas.microsoft.com/office/drawing/2014/main" id="{B4B64891-7A69-75DE-2B9D-52B89D83D838}"/>
              </a:ext>
            </a:extLst>
          </p:cNvPr>
          <p:cNvSpPr>
            <a:spLocks noGrp="1"/>
          </p:cNvSpPr>
          <p:nvPr>
            <p:ph idx="1"/>
          </p:nvPr>
        </p:nvSpPr>
        <p:spPr/>
        <p:txBody>
          <a:bodyPr anchor="ctr" anchorCtr="0">
            <a:normAutofit/>
          </a:bodyPr>
          <a:lstStyle/>
          <a:p>
            <a:endParaRPr lang="en-US"/>
          </a:p>
          <a:p>
            <a:endParaRPr lang="en-US"/>
          </a:p>
          <a:p>
            <a:endParaRPr lang="en-US"/>
          </a:p>
          <a:p>
            <a:endParaRPr lang="en-US"/>
          </a:p>
          <a:p>
            <a:endParaRPr lang="en-US"/>
          </a:p>
          <a:p>
            <a:endParaRPr lang="en-US"/>
          </a:p>
          <a:p>
            <a:endParaRPr lang="en-US"/>
          </a:p>
          <a:p>
            <a:endParaRPr lang="en-US"/>
          </a:p>
          <a:p>
            <a:endParaRPr lang="en-US"/>
          </a:p>
          <a:p>
            <a:pPr marL="342900" indent="-342900">
              <a:buFont typeface="Arial" panose="020B0604020202020204" pitchFamily="34" charset="0"/>
              <a:buChar char="•"/>
            </a:pPr>
            <a:r>
              <a:rPr lang="en-US"/>
              <a:t>Requires a nonce (number used once)</a:t>
            </a:r>
          </a:p>
          <a:p>
            <a:pPr marL="522900" lvl="1" indent="-342900"/>
            <a:r>
              <a:rPr lang="en-US"/>
              <a:t>also called an initialization vector  (IV)</a:t>
            </a:r>
          </a:p>
          <a:p>
            <a:pPr marL="522900" lvl="1" indent="-342900"/>
            <a:r>
              <a:rPr lang="en-US"/>
              <a:t>must be unique per key</a:t>
            </a:r>
          </a:p>
          <a:p>
            <a:pPr marL="522900" lvl="1" indent="-342900"/>
            <a:r>
              <a:rPr lang="en-US"/>
              <a:t>no padding required</a:t>
            </a:r>
          </a:p>
        </p:txBody>
      </p:sp>
      <p:pic>
        <p:nvPicPr>
          <p:cNvPr id="5" name="Picture 4">
            <a:extLst>
              <a:ext uri="{FF2B5EF4-FFF2-40B4-BE49-F238E27FC236}">
                <a16:creationId xmlns:a16="http://schemas.microsoft.com/office/drawing/2014/main" id="{B4085A04-3C04-4C5E-B56A-A3A2AABFA3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2111" y="740799"/>
            <a:ext cx="5945530" cy="2392146"/>
          </a:xfrm>
          <a:prstGeom prst="rect">
            <a:avLst/>
          </a:prstGeom>
        </p:spPr>
      </p:pic>
      <p:pic>
        <p:nvPicPr>
          <p:cNvPr id="6" name="Picture 5" descr="A black and white penguin&#10;&#10;Description automatically generated">
            <a:extLst>
              <a:ext uri="{FF2B5EF4-FFF2-40B4-BE49-F238E27FC236}">
                <a16:creationId xmlns:a16="http://schemas.microsoft.com/office/drawing/2014/main" id="{BBD60BEF-095F-0C12-C6C5-ACFA3B933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413" y="329479"/>
            <a:ext cx="1866900" cy="2057400"/>
          </a:xfrm>
          <a:prstGeom prst="rect">
            <a:avLst/>
          </a:prstGeom>
        </p:spPr>
      </p:pic>
      <p:pic>
        <p:nvPicPr>
          <p:cNvPr id="7" name="Picture 6">
            <a:extLst>
              <a:ext uri="{FF2B5EF4-FFF2-40B4-BE49-F238E27FC236}">
                <a16:creationId xmlns:a16="http://schemas.microsoft.com/office/drawing/2014/main" id="{FD695C3D-02B7-31FF-14DD-AB7DBB37A6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2413" y="2386879"/>
            <a:ext cx="1866900" cy="2057399"/>
          </a:xfrm>
          <a:prstGeom prst="rect">
            <a:avLst/>
          </a:prstGeom>
        </p:spPr>
      </p:pic>
      <p:sp>
        <p:nvSpPr>
          <p:cNvPr id="8" name="Slide Number Placeholder 7">
            <a:extLst>
              <a:ext uri="{FF2B5EF4-FFF2-40B4-BE49-F238E27FC236}">
                <a16:creationId xmlns:a16="http://schemas.microsoft.com/office/drawing/2014/main" id="{239A9E67-D5C2-8A4C-EF45-AE02479B95B8}"/>
              </a:ext>
            </a:extLst>
          </p:cNvPr>
          <p:cNvSpPr>
            <a:spLocks noGrp="1"/>
          </p:cNvSpPr>
          <p:nvPr>
            <p:ph type="sldNum" sz="quarter" idx="8"/>
          </p:nvPr>
        </p:nvSpPr>
        <p:spPr/>
        <p:txBody>
          <a:bodyPr/>
          <a:lstStyle/>
          <a:p>
            <a:pPr lvl="0"/>
            <a:fld id="{54D7E5F9-595B-41CC-8860-862166473562}" type="slidenum">
              <a:rPr lang="en-US" smtClean="0"/>
              <a:t>13</a:t>
            </a:fld>
            <a:endParaRPr lang="en-US"/>
          </a:p>
        </p:txBody>
      </p:sp>
    </p:spTree>
    <p:extLst>
      <p:ext uri="{BB962C8B-B14F-4D97-AF65-F5344CB8AC3E}">
        <p14:creationId xmlns:p14="http://schemas.microsoft.com/office/powerpoint/2010/main" val="44978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Confidentiality (computational)</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1" y="559329"/>
                <a:ext cx="9144001" cy="972598"/>
              </a:xfrm>
            </p:spPr>
            <p:txBody>
              <a:bodyPr/>
              <a:lstStyle/>
              <a:p>
                <a:pPr marL="342900" indent="-342900">
                  <a:buFont typeface="Arial" panose="020B0604020202020204" pitchFamily="34" charset="0"/>
                  <a:buChar char="•"/>
                </a:pPr>
                <a:r>
                  <a:rPr lang="en-GB" sz="1800"/>
                  <a:t>The ciphertext “gives no information” about the plaintext</a:t>
                </a:r>
              </a:p>
              <a:p>
                <a:pPr marL="342900" indent="-342900">
                  <a:buFont typeface="Arial" panose="020B0604020202020204" pitchFamily="34" charset="0"/>
                  <a:buChar char="•"/>
                </a:pPr>
                <a14:m>
                  <m:oMath xmlns:m="http://schemas.openxmlformats.org/officeDocument/2006/math">
                    <m:r>
                      <a:rPr lang="en-GB" sz="1800" i="1" dirty="0" smtClean="0">
                        <a:latin typeface="Cambria Math" panose="02040503050406030204" pitchFamily="18" charset="0"/>
                      </a:rPr>
                      <m:t>𝑛</m:t>
                    </m:r>
                  </m:oMath>
                </a14:m>
                <a:r>
                  <a:rPr lang="en-GB" sz="1800"/>
                  <a:t>-bit security: Eve expects to try </a:t>
                </a:r>
                <a14:m>
                  <m:oMath xmlns:m="http://schemas.openxmlformats.org/officeDocument/2006/math">
                    <m:sSup>
                      <m:sSupPr>
                        <m:ctrlPr>
                          <a:rPr lang="en-GB" sz="1800" i="1" dirty="0" smtClean="0">
                            <a:latin typeface="Cambria Math" panose="02040503050406030204" pitchFamily="18" charset="0"/>
                          </a:rPr>
                        </m:ctrlPr>
                      </m:sSupPr>
                      <m:e>
                        <m:r>
                          <a:rPr lang="en-GB" sz="1800" i="1" dirty="0" smtClean="0">
                            <a:latin typeface="Cambria Math" panose="02040503050406030204" pitchFamily="18" charset="0"/>
                          </a:rPr>
                          <m:t>2</m:t>
                        </m:r>
                      </m:e>
                      <m:sup>
                        <m:r>
                          <a:rPr lang="en-GB" sz="1800" i="1" dirty="0" smtClean="0">
                            <a:latin typeface="Cambria Math" panose="02040503050406030204" pitchFamily="18" charset="0"/>
                          </a:rPr>
                          <m:t>𝑛</m:t>
                        </m:r>
                      </m:sup>
                    </m:sSup>
                  </m:oMath>
                </a14:m>
                <a:r>
                  <a:rPr lang="en-GB" sz="1800"/>
                  <a:t> keys before finding the right one</a:t>
                </a:r>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1" y="559329"/>
                <a:ext cx="9144001" cy="972598"/>
              </a:xfrm>
              <a:blipFill>
                <a:blip r:embed="rId3"/>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B2C3899C-9962-4C69-906E-2BA6D0D7417A}"/>
              </a:ext>
            </a:extLst>
          </p:cNvPr>
          <p:cNvCxnSpPr>
            <a:cxnSpLocks/>
            <a:stCxn id="44" idx="3"/>
            <a:endCxn id="50" idx="1"/>
          </p:cNvCxnSpPr>
          <p:nvPr/>
        </p:nvCxnSpPr>
        <p:spPr>
          <a:xfrm>
            <a:off x="3760288" y="2128994"/>
            <a:ext cx="322947"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7B15B04-FBCF-43BE-B6EF-651B2FDAC554}"/>
              </a:ext>
            </a:extLst>
          </p:cNvPr>
          <p:cNvSpPr txBox="1"/>
          <p:nvPr/>
        </p:nvSpPr>
        <p:spPr>
          <a:xfrm>
            <a:off x="2069504" y="1990494"/>
            <a:ext cx="169078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&lt;+EV:2F!J+*.@)*K0@#6</a:t>
            </a:r>
          </a:p>
        </p:txBody>
      </p:sp>
      <p:sp>
        <p:nvSpPr>
          <p:cNvPr id="50" name="Rectangle 49">
            <a:extLst>
              <a:ext uri="{FF2B5EF4-FFF2-40B4-BE49-F238E27FC236}">
                <a16:creationId xmlns:a16="http://schemas.microsoft.com/office/drawing/2014/main" id="{E8C4DBC4-D46D-4AB7-9F68-EE86E7FCDB21}"/>
              </a:ext>
            </a:extLst>
          </p:cNvPr>
          <p:cNvSpPr/>
          <p:nvPr/>
        </p:nvSpPr>
        <p:spPr>
          <a:xfrm>
            <a:off x="4083235" y="1956808"/>
            <a:ext cx="747155" cy="3443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Decrypt</a:t>
            </a:r>
          </a:p>
        </p:txBody>
      </p:sp>
      <p:cxnSp>
        <p:nvCxnSpPr>
          <p:cNvPr id="52" name="Straight Arrow Connector 51">
            <a:extLst>
              <a:ext uri="{FF2B5EF4-FFF2-40B4-BE49-F238E27FC236}">
                <a16:creationId xmlns:a16="http://schemas.microsoft.com/office/drawing/2014/main" id="{B0778D0C-9A35-4C51-8FFF-BAD86E1EA90B}"/>
              </a:ext>
            </a:extLst>
          </p:cNvPr>
          <p:cNvCxnSpPr>
            <a:cxnSpLocks/>
            <a:stCxn id="50" idx="3"/>
            <a:endCxn id="53" idx="1"/>
          </p:cNvCxnSpPr>
          <p:nvPr/>
        </p:nvCxnSpPr>
        <p:spPr>
          <a:xfrm flipV="1">
            <a:off x="4830390" y="2128895"/>
            <a:ext cx="255527" cy="10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53" name="TextBox 52">
            <a:extLst>
              <a:ext uri="{FF2B5EF4-FFF2-40B4-BE49-F238E27FC236}">
                <a16:creationId xmlns:a16="http://schemas.microsoft.com/office/drawing/2014/main" id="{D8BE2ED2-C7D0-4AF7-AE09-A146EF35EC94}"/>
              </a:ext>
            </a:extLst>
          </p:cNvPr>
          <p:cNvSpPr txBox="1"/>
          <p:nvPr/>
        </p:nvSpPr>
        <p:spPr>
          <a:xfrm>
            <a:off x="5085917" y="1990395"/>
            <a:ext cx="1486241"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DJsE6ASuR#+EV1&gt;F8</a:t>
            </a:r>
          </a:p>
        </p:txBody>
      </p:sp>
      <p:cxnSp>
        <p:nvCxnSpPr>
          <p:cNvPr id="38" name="Straight Arrow Connector 37">
            <a:extLst>
              <a:ext uri="{FF2B5EF4-FFF2-40B4-BE49-F238E27FC236}">
                <a16:creationId xmlns:a16="http://schemas.microsoft.com/office/drawing/2014/main" id="{C684E416-FD07-4D8A-8E89-7A074BB9D13A}"/>
              </a:ext>
            </a:extLst>
          </p:cNvPr>
          <p:cNvCxnSpPr>
            <a:cxnSpLocks/>
            <a:stCxn id="39" idx="3"/>
            <a:endCxn id="41" idx="1"/>
          </p:cNvCxnSpPr>
          <p:nvPr/>
        </p:nvCxnSpPr>
        <p:spPr>
          <a:xfrm>
            <a:off x="3760288" y="2978788"/>
            <a:ext cx="322947"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28A0BC6-C813-4AFF-BB88-AE025D9411CA}"/>
              </a:ext>
            </a:extLst>
          </p:cNvPr>
          <p:cNvSpPr txBox="1"/>
          <p:nvPr/>
        </p:nvSpPr>
        <p:spPr>
          <a:xfrm>
            <a:off x="2069504" y="2840288"/>
            <a:ext cx="169078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&lt;+EV:2F!J+*.@)*K0@#6</a:t>
            </a:r>
          </a:p>
        </p:txBody>
      </p:sp>
      <p:pic>
        <p:nvPicPr>
          <p:cNvPr id="40" name="Graphic 39" descr="Key with solid fill">
            <a:extLst>
              <a:ext uri="{FF2B5EF4-FFF2-40B4-BE49-F238E27FC236}">
                <a16:creationId xmlns:a16="http://schemas.microsoft.com/office/drawing/2014/main" id="{DFC2D8AB-844C-409D-BD18-1771D4EB9E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5599" y="2419080"/>
            <a:ext cx="367232" cy="367232"/>
          </a:xfrm>
          <a:prstGeom prst="rect">
            <a:avLst/>
          </a:prstGeom>
        </p:spPr>
      </p:pic>
      <p:sp>
        <p:nvSpPr>
          <p:cNvPr id="41" name="Rectangle 40">
            <a:extLst>
              <a:ext uri="{FF2B5EF4-FFF2-40B4-BE49-F238E27FC236}">
                <a16:creationId xmlns:a16="http://schemas.microsoft.com/office/drawing/2014/main" id="{EA44E551-77DF-49FF-870E-6EDA4C1E0741}"/>
              </a:ext>
            </a:extLst>
          </p:cNvPr>
          <p:cNvSpPr/>
          <p:nvPr/>
        </p:nvSpPr>
        <p:spPr>
          <a:xfrm>
            <a:off x="4083235" y="2806602"/>
            <a:ext cx="747155" cy="3443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Decrypt</a:t>
            </a:r>
          </a:p>
        </p:txBody>
      </p:sp>
      <p:cxnSp>
        <p:nvCxnSpPr>
          <p:cNvPr id="42" name="Straight Arrow Connector 41">
            <a:extLst>
              <a:ext uri="{FF2B5EF4-FFF2-40B4-BE49-F238E27FC236}">
                <a16:creationId xmlns:a16="http://schemas.microsoft.com/office/drawing/2014/main" id="{E329567C-6456-4469-B803-333530FC7A38}"/>
              </a:ext>
            </a:extLst>
          </p:cNvPr>
          <p:cNvCxnSpPr>
            <a:cxnSpLocks/>
            <a:endCxn id="41" idx="0"/>
          </p:cNvCxnSpPr>
          <p:nvPr/>
        </p:nvCxnSpPr>
        <p:spPr>
          <a:xfrm>
            <a:off x="4456812" y="2660602"/>
            <a:ext cx="1" cy="14600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44">
            <a:extLst>
              <a:ext uri="{FF2B5EF4-FFF2-40B4-BE49-F238E27FC236}">
                <a16:creationId xmlns:a16="http://schemas.microsoft.com/office/drawing/2014/main" id="{A5FC9E78-EB69-454D-86DE-D8F2B9E16172}"/>
              </a:ext>
            </a:extLst>
          </p:cNvPr>
          <p:cNvCxnSpPr>
            <a:cxnSpLocks/>
            <a:stCxn id="41" idx="3"/>
            <a:endCxn id="46" idx="1"/>
          </p:cNvCxnSpPr>
          <p:nvPr/>
        </p:nvCxnSpPr>
        <p:spPr>
          <a:xfrm flipV="1">
            <a:off x="4830390" y="2978689"/>
            <a:ext cx="255527" cy="10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46" name="TextBox 45">
            <a:extLst>
              <a:ext uri="{FF2B5EF4-FFF2-40B4-BE49-F238E27FC236}">
                <a16:creationId xmlns:a16="http://schemas.microsoft.com/office/drawing/2014/main" id="{07D671CD-BC38-48D0-BF0D-3416CF8F319D}"/>
              </a:ext>
            </a:extLst>
          </p:cNvPr>
          <p:cNvSpPr txBox="1"/>
          <p:nvPr/>
        </p:nvSpPr>
        <p:spPr>
          <a:xfrm>
            <a:off x="5085917" y="2840189"/>
            <a:ext cx="1481496"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B45gi@:s-</a:t>
            </a:r>
            <a:r>
              <a:rPr kumimoji="0" lang="en-CA" sz="1200" b="0" i="0" u="none" strike="noStrike" kern="1200" cap="none" spc="0" normalizeH="0" baseline="0" noProof="0" err="1">
                <a:ln>
                  <a:noFill/>
                </a:ln>
                <a:solidFill>
                  <a:prstClr val="black"/>
                </a:solidFill>
                <a:effectLst/>
                <a:uLnTx/>
                <a:uFillTx/>
                <a:latin typeface="Calibri"/>
                <a:ea typeface="+mn-ea"/>
                <a:cs typeface="+mn-cs"/>
              </a:rPr>
              <a:t>oDfp</a:t>
            </a:r>
            <a:r>
              <a:rPr kumimoji="0" lang="en-CA" sz="1200" b="0" i="0" u="none" strike="noStrike" kern="1200" cap="none" spc="0" normalizeH="0" baseline="0" noProof="0">
                <a:ln>
                  <a:noFill/>
                </a:ln>
                <a:solidFill>
                  <a:prstClr val="black"/>
                </a:solidFill>
                <a:effectLst/>
                <a:uLnTx/>
                <a:uFillTx/>
                <a:latin typeface="Calibri"/>
                <a:ea typeface="+mn-ea"/>
                <a:cs typeface="+mn-cs"/>
              </a:rPr>
              <a:t>/@F`[</a:t>
            </a:r>
          </a:p>
        </p:txBody>
      </p:sp>
      <p:pic>
        <p:nvPicPr>
          <p:cNvPr id="54" name="Graphic 53" descr="Key with solid fill">
            <a:extLst>
              <a:ext uri="{FF2B5EF4-FFF2-40B4-BE49-F238E27FC236}">
                <a16:creationId xmlns:a16="http://schemas.microsoft.com/office/drawing/2014/main" id="{33E88EE7-4285-4DA8-A28D-F07D1DD9EAF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65599" y="1552217"/>
            <a:ext cx="367232" cy="367232"/>
          </a:xfrm>
          <a:prstGeom prst="rect">
            <a:avLst/>
          </a:prstGeom>
        </p:spPr>
      </p:pic>
      <p:cxnSp>
        <p:nvCxnSpPr>
          <p:cNvPr id="55" name="Straight Arrow Connector 54">
            <a:extLst>
              <a:ext uri="{FF2B5EF4-FFF2-40B4-BE49-F238E27FC236}">
                <a16:creationId xmlns:a16="http://schemas.microsoft.com/office/drawing/2014/main" id="{66013533-80EB-45E0-B0CE-18CD6FC5B067}"/>
              </a:ext>
            </a:extLst>
          </p:cNvPr>
          <p:cNvCxnSpPr>
            <a:cxnSpLocks/>
            <a:endCxn id="50" idx="0"/>
          </p:cNvCxnSpPr>
          <p:nvPr/>
        </p:nvCxnSpPr>
        <p:spPr>
          <a:xfrm>
            <a:off x="4456812" y="1793739"/>
            <a:ext cx="1" cy="16306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6" name="Straight Arrow Connector 55">
            <a:extLst>
              <a:ext uri="{FF2B5EF4-FFF2-40B4-BE49-F238E27FC236}">
                <a16:creationId xmlns:a16="http://schemas.microsoft.com/office/drawing/2014/main" id="{9326666F-D7EC-4C4E-8C3D-D8DF713E57CF}"/>
              </a:ext>
            </a:extLst>
          </p:cNvPr>
          <p:cNvCxnSpPr>
            <a:cxnSpLocks/>
            <a:stCxn id="57" idx="3"/>
            <a:endCxn id="59" idx="1"/>
          </p:cNvCxnSpPr>
          <p:nvPr/>
        </p:nvCxnSpPr>
        <p:spPr>
          <a:xfrm>
            <a:off x="3760288" y="4202082"/>
            <a:ext cx="322947"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DE0834B-89D4-44A4-B0F0-FFD84356B034}"/>
              </a:ext>
            </a:extLst>
          </p:cNvPr>
          <p:cNvSpPr txBox="1"/>
          <p:nvPr/>
        </p:nvSpPr>
        <p:spPr>
          <a:xfrm>
            <a:off x="2069504" y="4063582"/>
            <a:ext cx="169078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&lt;+EV:2F!J+*.@)*K0@#6</a:t>
            </a:r>
          </a:p>
        </p:txBody>
      </p:sp>
      <p:pic>
        <p:nvPicPr>
          <p:cNvPr id="58" name="Graphic 57" descr="Key with solid fill">
            <a:extLst>
              <a:ext uri="{FF2B5EF4-FFF2-40B4-BE49-F238E27FC236}">
                <a16:creationId xmlns:a16="http://schemas.microsoft.com/office/drawing/2014/main" id="{38DA814A-AC29-463A-8833-3B31F3729A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5599" y="3642374"/>
            <a:ext cx="367232" cy="367232"/>
          </a:xfrm>
          <a:prstGeom prst="rect">
            <a:avLst/>
          </a:prstGeom>
        </p:spPr>
      </p:pic>
      <p:sp>
        <p:nvSpPr>
          <p:cNvPr id="59" name="Rectangle 58">
            <a:extLst>
              <a:ext uri="{FF2B5EF4-FFF2-40B4-BE49-F238E27FC236}">
                <a16:creationId xmlns:a16="http://schemas.microsoft.com/office/drawing/2014/main" id="{B826B52E-91C7-4693-A5FC-5537DFA49E91}"/>
              </a:ext>
            </a:extLst>
          </p:cNvPr>
          <p:cNvSpPr/>
          <p:nvPr/>
        </p:nvSpPr>
        <p:spPr>
          <a:xfrm>
            <a:off x="4083235" y="4029896"/>
            <a:ext cx="747155" cy="3443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Decrypt</a:t>
            </a:r>
          </a:p>
        </p:txBody>
      </p:sp>
      <p:cxnSp>
        <p:nvCxnSpPr>
          <p:cNvPr id="60" name="Straight Arrow Connector 59">
            <a:extLst>
              <a:ext uri="{FF2B5EF4-FFF2-40B4-BE49-F238E27FC236}">
                <a16:creationId xmlns:a16="http://schemas.microsoft.com/office/drawing/2014/main" id="{1D777F1A-55B3-4B88-837B-7BB4A45B5D4B}"/>
              </a:ext>
            </a:extLst>
          </p:cNvPr>
          <p:cNvCxnSpPr>
            <a:cxnSpLocks/>
            <a:endCxn id="59" idx="0"/>
          </p:cNvCxnSpPr>
          <p:nvPr/>
        </p:nvCxnSpPr>
        <p:spPr>
          <a:xfrm>
            <a:off x="4456812" y="3883896"/>
            <a:ext cx="1" cy="14600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61" name="Straight Arrow Connector 60">
            <a:extLst>
              <a:ext uri="{FF2B5EF4-FFF2-40B4-BE49-F238E27FC236}">
                <a16:creationId xmlns:a16="http://schemas.microsoft.com/office/drawing/2014/main" id="{04C8F418-965A-46E4-AD91-0494DF32F09B}"/>
              </a:ext>
            </a:extLst>
          </p:cNvPr>
          <p:cNvCxnSpPr>
            <a:cxnSpLocks/>
            <a:stCxn id="59" idx="3"/>
            <a:endCxn id="62" idx="1"/>
          </p:cNvCxnSpPr>
          <p:nvPr/>
        </p:nvCxnSpPr>
        <p:spPr>
          <a:xfrm flipV="1">
            <a:off x="4830390" y="4201983"/>
            <a:ext cx="255527" cy="10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62" name="TextBox 61">
            <a:extLst>
              <a:ext uri="{FF2B5EF4-FFF2-40B4-BE49-F238E27FC236}">
                <a16:creationId xmlns:a16="http://schemas.microsoft.com/office/drawing/2014/main" id="{A593C40E-2D06-4F1D-B707-CAC5A5E01F52}"/>
              </a:ext>
            </a:extLst>
          </p:cNvPr>
          <p:cNvSpPr txBox="1"/>
          <p:nvPr/>
        </p:nvSpPr>
        <p:spPr>
          <a:xfrm>
            <a:off x="5085917" y="4063483"/>
            <a:ext cx="96532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“Hello Bob!”</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9F4C5FD-12B7-4D0D-9D19-FB59418D67F9}"/>
                  </a:ext>
                </a:extLst>
              </p:cNvPr>
              <p:cNvSpPr txBox="1"/>
              <p:nvPr/>
            </p:nvSpPr>
            <p:spPr>
              <a:xfrm>
                <a:off x="4348478" y="3351064"/>
                <a:ext cx="1555875"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CA" sz="1350" b="0" i="0" u="none" strike="noStrike" kern="1200" cap="none" spc="0" normalizeH="0" baseline="0" noProof="0">
                    <a:ln>
                      <a:noFill/>
                    </a:ln>
                    <a:solidFill>
                      <a:prstClr val="black"/>
                    </a:solidFill>
                    <a:effectLst/>
                    <a:uLnTx/>
                    <a:uFillTx/>
                    <a:latin typeface="Calibri"/>
                    <a:ea typeface="+mn-ea"/>
                    <a:cs typeface="+mn-cs"/>
                  </a:rPr>
                  <a:t>  repeat </a:t>
                </a:r>
                <a14:m>
                  <m:oMath xmlns:m="http://schemas.openxmlformats.org/officeDocument/2006/math">
                    <m:r>
                      <a:rPr kumimoji="0" lang="en-CA" sz="135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p>
                      <m:sSupPr>
                        <m:ctrlPr>
                          <a:rPr kumimoji="0" lang="en-CA" sz="135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pPr>
                      <m:e>
                        <m:r>
                          <a:rPr kumimoji="0" lang="en-CA" sz="135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sup>
                        <m:r>
                          <a:rPr kumimoji="0" lang="en-CA" sz="135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𝑛</m:t>
                        </m:r>
                      </m:sup>
                    </m:sSup>
                  </m:oMath>
                </a14:m>
                <a:r>
                  <a:rPr kumimoji="0" lang="en-CA" sz="1350" b="0" i="0" u="none" strike="noStrike" kern="1200" cap="none" spc="0" normalizeH="0" baseline="0" noProof="0">
                    <a:ln>
                      <a:noFill/>
                    </a:ln>
                    <a:solidFill>
                      <a:prstClr val="black"/>
                    </a:solidFill>
                    <a:effectLst/>
                    <a:uLnTx/>
                    <a:uFillTx/>
                    <a:latin typeface="Calibri"/>
                    <a:ea typeface="+mn-ea"/>
                    <a:cs typeface="+mn-cs"/>
                  </a:rPr>
                  <a:t> times</a:t>
                </a:r>
              </a:p>
            </p:txBody>
          </p:sp>
        </mc:Choice>
        <mc:Fallback xmlns="">
          <p:sp>
            <p:nvSpPr>
              <p:cNvPr id="24" name="TextBox 23">
                <a:extLst>
                  <a:ext uri="{FF2B5EF4-FFF2-40B4-BE49-F238E27FC236}">
                    <a16:creationId xmlns:a16="http://schemas.microsoft.com/office/drawing/2014/main" id="{19F4C5FD-12B7-4D0D-9D19-FB59418D67F9}"/>
                  </a:ext>
                </a:extLst>
              </p:cNvPr>
              <p:cNvSpPr txBox="1">
                <a:spLocks noRot="1" noChangeAspect="1" noMove="1" noResize="1" noEditPoints="1" noAdjustHandles="1" noChangeArrowheads="1" noChangeShapeType="1" noTextEdit="1"/>
              </p:cNvSpPr>
              <p:nvPr/>
            </p:nvSpPr>
            <p:spPr>
              <a:xfrm>
                <a:off x="4348478" y="3351064"/>
                <a:ext cx="1555875" cy="300082"/>
              </a:xfrm>
              <a:prstGeom prst="rect">
                <a:avLst/>
              </a:prstGeom>
              <a:blipFill>
                <a:blip r:embed="rId10"/>
                <a:stretch>
                  <a:fillRect t="-4082" b="-20408"/>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4A56E979-7DA8-36FF-D7D5-51C042F67C09}"/>
              </a:ext>
            </a:extLst>
          </p:cNvPr>
          <p:cNvSpPr>
            <a:spLocks noGrp="1"/>
          </p:cNvSpPr>
          <p:nvPr>
            <p:ph type="sldNum" sz="quarter" idx="8"/>
          </p:nvPr>
        </p:nvSpPr>
        <p:spPr/>
        <p:txBody>
          <a:bodyPr/>
          <a:lstStyle/>
          <a:p>
            <a:pPr lvl="0"/>
            <a:fld id="{54D7E5F9-595B-41CC-8860-862166473562}" type="slidenum">
              <a:rPr lang="en-US" smtClean="0"/>
              <a:t>14</a:t>
            </a:fld>
            <a:endParaRPr lang="en-US"/>
          </a:p>
        </p:txBody>
      </p:sp>
      <p:sp>
        <p:nvSpPr>
          <p:cNvPr id="4" name="Picture 7">
            <a:extLst>
              <a:ext uri="{FF2B5EF4-FFF2-40B4-BE49-F238E27FC236}">
                <a16:creationId xmlns:a16="http://schemas.microsoft.com/office/drawing/2014/main" id="{F9D0B631-C96E-C2E9-BE55-FDB012E40B89}"/>
              </a:ext>
            </a:extLst>
          </p:cNvPr>
          <p:cNvSpPr/>
          <p:nvPr/>
        </p:nvSpPr>
        <p:spPr>
          <a:xfrm>
            <a:off x="6607215" y="3784243"/>
            <a:ext cx="620389" cy="661883"/>
          </a:xfrm>
          <a:custGeom>
            <a:avLst/>
            <a:gdLst>
              <a:gd name="connsiteX0" fmla="*/ 304973 w 613480"/>
              <a:gd name="connsiteY0" fmla="*/ -40 h 654512"/>
              <a:gd name="connsiteX1" fmla="*/ 269196 w 613480"/>
              <a:gd name="connsiteY1" fmla="*/ 8922 h 654512"/>
              <a:gd name="connsiteX2" fmla="*/ 155986 w 613480"/>
              <a:gd name="connsiteY2" fmla="*/ 199124 h 654512"/>
              <a:gd name="connsiteX3" fmla="*/ 155821 w 613480"/>
              <a:gd name="connsiteY3" fmla="*/ 215314 h 654512"/>
              <a:gd name="connsiteX4" fmla="*/ 164397 w 613480"/>
              <a:gd name="connsiteY4" fmla="*/ 236368 h 654512"/>
              <a:gd name="connsiteX5" fmla="*/ 175437 w 613480"/>
              <a:gd name="connsiteY5" fmla="*/ 265844 h 654512"/>
              <a:gd name="connsiteX6" fmla="*/ 175863 w 613480"/>
              <a:gd name="connsiteY6" fmla="*/ 298886 h 654512"/>
              <a:gd name="connsiteX7" fmla="*/ 173703 w 613480"/>
              <a:gd name="connsiteY7" fmla="*/ 303859 h 654512"/>
              <a:gd name="connsiteX8" fmla="*/ 147195 w 613480"/>
              <a:gd name="connsiteY8" fmla="*/ 312617 h 654512"/>
              <a:gd name="connsiteX9" fmla="*/ 87254 w 613480"/>
              <a:gd name="connsiteY9" fmla="*/ 342253 h 654512"/>
              <a:gd name="connsiteX10" fmla="*/ 6994 w 613480"/>
              <a:gd name="connsiteY10" fmla="*/ 508666 h 654512"/>
              <a:gd name="connsiteX11" fmla="*/ 1220 w 613480"/>
              <a:gd name="connsiteY11" fmla="*/ 552699 h 654512"/>
              <a:gd name="connsiteX12" fmla="*/ 61533 w 613480"/>
              <a:gd name="connsiteY12" fmla="*/ 638850 h 654512"/>
              <a:gd name="connsiteX13" fmla="*/ 76417 w 613480"/>
              <a:gd name="connsiteY13" fmla="*/ 653939 h 654512"/>
              <a:gd name="connsiteX14" fmla="*/ 89076 w 613480"/>
              <a:gd name="connsiteY14" fmla="*/ 653939 h 654512"/>
              <a:gd name="connsiteX15" fmla="*/ 121471 w 613480"/>
              <a:gd name="connsiteY15" fmla="*/ 653939 h 654512"/>
              <a:gd name="connsiteX16" fmla="*/ 110506 w 613480"/>
              <a:gd name="connsiteY16" fmla="*/ 372241 h 654512"/>
              <a:gd name="connsiteX17" fmla="*/ 118597 w 613480"/>
              <a:gd name="connsiteY17" fmla="*/ 364366 h 654512"/>
              <a:gd name="connsiteX18" fmla="*/ 192694 w 613480"/>
              <a:gd name="connsiteY18" fmla="*/ 363054 h 654512"/>
              <a:gd name="connsiteX19" fmla="*/ 277853 w 613480"/>
              <a:gd name="connsiteY19" fmla="*/ 362692 h 654512"/>
              <a:gd name="connsiteX20" fmla="*/ 265941 w 613480"/>
              <a:gd name="connsiteY20" fmla="*/ 354348 h 654512"/>
              <a:gd name="connsiteX21" fmla="*/ 218736 w 613480"/>
              <a:gd name="connsiteY21" fmla="*/ 308653 h 654512"/>
              <a:gd name="connsiteX22" fmla="*/ 191696 w 613480"/>
              <a:gd name="connsiteY22" fmla="*/ 255234 h 654512"/>
              <a:gd name="connsiteX23" fmla="*/ 217801 w 613480"/>
              <a:gd name="connsiteY23" fmla="*/ 159892 h 654512"/>
              <a:gd name="connsiteX24" fmla="*/ 276131 w 613480"/>
              <a:gd name="connsiteY24" fmla="*/ 155705 h 654512"/>
              <a:gd name="connsiteX25" fmla="*/ 337187 w 613480"/>
              <a:gd name="connsiteY25" fmla="*/ 155705 h 654512"/>
              <a:gd name="connsiteX26" fmla="*/ 395612 w 613480"/>
              <a:gd name="connsiteY26" fmla="*/ 159927 h 654512"/>
              <a:gd name="connsiteX27" fmla="*/ 421682 w 613480"/>
              <a:gd name="connsiteY27" fmla="*/ 254998 h 654512"/>
              <a:gd name="connsiteX28" fmla="*/ 394582 w 613480"/>
              <a:gd name="connsiteY28" fmla="*/ 308667 h 654512"/>
              <a:gd name="connsiteX29" fmla="*/ 346343 w 613480"/>
              <a:gd name="connsiteY29" fmla="*/ 355674 h 654512"/>
              <a:gd name="connsiteX30" fmla="*/ 337598 w 613480"/>
              <a:gd name="connsiteY30" fmla="*/ 362341 h 654512"/>
              <a:gd name="connsiteX31" fmla="*/ 421653 w 613480"/>
              <a:gd name="connsiteY31" fmla="*/ 363394 h 654512"/>
              <a:gd name="connsiteX32" fmla="*/ 505766 w 613480"/>
              <a:gd name="connsiteY32" fmla="*/ 363394 h 654512"/>
              <a:gd name="connsiteX33" fmla="*/ 508676 w 613480"/>
              <a:gd name="connsiteY33" fmla="*/ 367092 h 654512"/>
              <a:gd name="connsiteX34" fmla="*/ 511584 w 613480"/>
              <a:gd name="connsiteY34" fmla="*/ 370791 h 654512"/>
              <a:gd name="connsiteX35" fmla="*/ 492158 w 613480"/>
              <a:gd name="connsiteY35" fmla="*/ 653113 h 654512"/>
              <a:gd name="connsiteX36" fmla="*/ 524228 w 613480"/>
              <a:gd name="connsiteY36" fmla="*/ 653939 h 654512"/>
              <a:gd name="connsiteX37" fmla="*/ 536871 w 613480"/>
              <a:gd name="connsiteY37" fmla="*/ 653939 h 654512"/>
              <a:gd name="connsiteX38" fmla="*/ 551745 w 613480"/>
              <a:gd name="connsiteY38" fmla="*/ 638850 h 654512"/>
              <a:gd name="connsiteX39" fmla="*/ 612097 w 613480"/>
              <a:gd name="connsiteY39" fmla="*/ 552699 h 654512"/>
              <a:gd name="connsiteX40" fmla="*/ 606324 w 613480"/>
              <a:gd name="connsiteY40" fmla="*/ 508666 h 654512"/>
              <a:gd name="connsiteX41" fmla="*/ 545402 w 613480"/>
              <a:gd name="connsiteY41" fmla="*/ 365990 h 654512"/>
              <a:gd name="connsiteX42" fmla="*/ 454253 w 613480"/>
              <a:gd name="connsiteY42" fmla="*/ 308599 h 654512"/>
              <a:gd name="connsiteX43" fmla="*/ 439733 w 613480"/>
              <a:gd name="connsiteY43" fmla="*/ 304141 h 654512"/>
              <a:gd name="connsiteX44" fmla="*/ 437918 w 613480"/>
              <a:gd name="connsiteY44" fmla="*/ 299731 h 654512"/>
              <a:gd name="connsiteX45" fmla="*/ 444502 w 613480"/>
              <a:gd name="connsiteY45" fmla="*/ 247597 h 654512"/>
              <a:gd name="connsiteX46" fmla="*/ 457272 w 613480"/>
              <a:gd name="connsiteY46" fmla="*/ 199124 h 654512"/>
              <a:gd name="connsiteX47" fmla="*/ 383649 w 613480"/>
              <a:gd name="connsiteY47" fmla="*/ 36961 h 654512"/>
              <a:gd name="connsiteX48" fmla="*/ 304973 w 613480"/>
              <a:gd name="connsiteY48" fmla="*/ -40 h 654512"/>
              <a:gd name="connsiteX49" fmla="*/ 251171 w 613480"/>
              <a:gd name="connsiteY49" fmla="*/ 170045 h 654512"/>
              <a:gd name="connsiteX50" fmla="*/ 236572 w 613480"/>
              <a:gd name="connsiteY50" fmla="*/ 170966 h 654512"/>
              <a:gd name="connsiteX51" fmla="*/ 209896 w 613480"/>
              <a:gd name="connsiteY51" fmla="*/ 183920 h 654512"/>
              <a:gd name="connsiteX52" fmla="*/ 219754 w 613480"/>
              <a:gd name="connsiteY52" fmla="*/ 282739 h 654512"/>
              <a:gd name="connsiteX53" fmla="*/ 298493 w 613480"/>
              <a:gd name="connsiteY53" fmla="*/ 356370 h 654512"/>
              <a:gd name="connsiteX54" fmla="*/ 319023 w 613480"/>
              <a:gd name="connsiteY54" fmla="*/ 354408 h 654512"/>
              <a:gd name="connsiteX55" fmla="*/ 364963 w 613480"/>
              <a:gd name="connsiteY55" fmla="*/ 319336 h 654512"/>
              <a:gd name="connsiteX56" fmla="*/ 410553 w 613480"/>
              <a:gd name="connsiteY56" fmla="*/ 230797 h 654512"/>
              <a:gd name="connsiteX57" fmla="*/ 393216 w 613480"/>
              <a:gd name="connsiteY57" fmla="*/ 175570 h 654512"/>
              <a:gd name="connsiteX58" fmla="*/ 337708 w 613480"/>
              <a:gd name="connsiteY58" fmla="*/ 171109 h 654512"/>
              <a:gd name="connsiteX59" fmla="*/ 277353 w 613480"/>
              <a:gd name="connsiteY59" fmla="*/ 171133 h 654512"/>
              <a:gd name="connsiteX60" fmla="*/ 251171 w 613480"/>
              <a:gd name="connsiteY60" fmla="*/ 170045 h 654512"/>
              <a:gd name="connsiteX61" fmla="*/ 265799 w 613480"/>
              <a:gd name="connsiteY61" fmla="*/ 311041 h 654512"/>
              <a:gd name="connsiteX62" fmla="*/ 345584 w 613480"/>
              <a:gd name="connsiteY62" fmla="*/ 311041 h 654512"/>
              <a:gd name="connsiteX63" fmla="*/ 306366 w 613480"/>
              <a:gd name="connsiteY63" fmla="*/ 332635 h 654512"/>
              <a:gd name="connsiteX64" fmla="*/ 265799 w 613480"/>
              <a:gd name="connsiteY64" fmla="*/ 311041 h 654512"/>
              <a:gd name="connsiteX65" fmla="*/ 134005 w 613480"/>
              <a:gd name="connsiteY65" fmla="*/ 623060 h 654512"/>
              <a:gd name="connsiteX66" fmla="*/ 136199 w 613480"/>
              <a:gd name="connsiteY66" fmla="*/ 653939 h 654512"/>
              <a:gd name="connsiteX67" fmla="*/ 479293 w 613480"/>
              <a:gd name="connsiteY67" fmla="*/ 654445 h 654512"/>
              <a:gd name="connsiteX68" fmla="*/ 482243 w 613480"/>
              <a:gd name="connsiteY68" fmla="*/ 623805 h 65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3480" h="654512">
                <a:moveTo>
                  <a:pt x="304973" y="-40"/>
                </a:moveTo>
                <a:cubicBezTo>
                  <a:pt x="293095" y="273"/>
                  <a:pt x="281189" y="3266"/>
                  <a:pt x="269196" y="8922"/>
                </a:cubicBezTo>
                <a:cubicBezTo>
                  <a:pt x="208935" y="37340"/>
                  <a:pt x="156737" y="125036"/>
                  <a:pt x="155986" y="199124"/>
                </a:cubicBezTo>
                <a:lnTo>
                  <a:pt x="155821" y="215314"/>
                </a:lnTo>
                <a:lnTo>
                  <a:pt x="164397" y="236368"/>
                </a:lnTo>
                <a:cubicBezTo>
                  <a:pt x="169112" y="247948"/>
                  <a:pt x="174081" y="261212"/>
                  <a:pt x="175437" y="265844"/>
                </a:cubicBezTo>
                <a:cubicBezTo>
                  <a:pt x="178540" y="276442"/>
                  <a:pt x="178745" y="292251"/>
                  <a:pt x="175863" y="298886"/>
                </a:cubicBezTo>
                <a:lnTo>
                  <a:pt x="173703" y="303859"/>
                </a:lnTo>
                <a:lnTo>
                  <a:pt x="147195" y="312617"/>
                </a:lnTo>
                <a:cubicBezTo>
                  <a:pt x="112991" y="323919"/>
                  <a:pt x="99745" y="330468"/>
                  <a:pt x="87254" y="342253"/>
                </a:cubicBezTo>
                <a:cubicBezTo>
                  <a:pt x="60927" y="367087"/>
                  <a:pt x="27138" y="437146"/>
                  <a:pt x="6994" y="508666"/>
                </a:cubicBezTo>
                <a:cubicBezTo>
                  <a:pt x="-380" y="534845"/>
                  <a:pt x="-1385" y="542528"/>
                  <a:pt x="1220" y="552699"/>
                </a:cubicBezTo>
                <a:cubicBezTo>
                  <a:pt x="6962" y="575110"/>
                  <a:pt x="27262" y="604105"/>
                  <a:pt x="61533" y="638850"/>
                </a:cubicBezTo>
                <a:lnTo>
                  <a:pt x="76417" y="653939"/>
                </a:lnTo>
                <a:lnTo>
                  <a:pt x="89076" y="653939"/>
                </a:lnTo>
                <a:lnTo>
                  <a:pt x="121471" y="653939"/>
                </a:lnTo>
                <a:cubicBezTo>
                  <a:pt x="121471" y="653939"/>
                  <a:pt x="106847" y="389845"/>
                  <a:pt x="110506" y="372241"/>
                </a:cubicBezTo>
                <a:lnTo>
                  <a:pt x="118597" y="364366"/>
                </a:lnTo>
                <a:cubicBezTo>
                  <a:pt x="134191" y="360884"/>
                  <a:pt x="192694" y="363054"/>
                  <a:pt x="192694" y="363054"/>
                </a:cubicBezTo>
                <a:lnTo>
                  <a:pt x="277853" y="362692"/>
                </a:lnTo>
                <a:lnTo>
                  <a:pt x="265941" y="354348"/>
                </a:lnTo>
                <a:cubicBezTo>
                  <a:pt x="250625" y="343614"/>
                  <a:pt x="230176" y="323821"/>
                  <a:pt x="218736" y="308653"/>
                </a:cubicBezTo>
                <a:cubicBezTo>
                  <a:pt x="207745" y="294080"/>
                  <a:pt x="195314" y="269522"/>
                  <a:pt x="191696" y="255234"/>
                </a:cubicBezTo>
                <a:cubicBezTo>
                  <a:pt x="179264" y="206149"/>
                  <a:pt x="188979" y="170675"/>
                  <a:pt x="217801" y="159892"/>
                </a:cubicBezTo>
                <a:cubicBezTo>
                  <a:pt x="232188" y="154509"/>
                  <a:pt x="243020" y="153731"/>
                  <a:pt x="276131" y="155705"/>
                </a:cubicBezTo>
                <a:cubicBezTo>
                  <a:pt x="301141" y="157197"/>
                  <a:pt x="312176" y="157197"/>
                  <a:pt x="337187" y="155705"/>
                </a:cubicBezTo>
                <a:cubicBezTo>
                  <a:pt x="370349" y="153727"/>
                  <a:pt x="381127" y="154507"/>
                  <a:pt x="395612" y="159927"/>
                </a:cubicBezTo>
                <a:cubicBezTo>
                  <a:pt x="424199" y="170623"/>
                  <a:pt x="434002" y="206366"/>
                  <a:pt x="421682" y="254998"/>
                </a:cubicBezTo>
                <a:cubicBezTo>
                  <a:pt x="418011" y="269493"/>
                  <a:pt x="405645" y="293984"/>
                  <a:pt x="394582" y="308667"/>
                </a:cubicBezTo>
                <a:cubicBezTo>
                  <a:pt x="383603" y="323238"/>
                  <a:pt x="358146" y="348044"/>
                  <a:pt x="346343" y="355674"/>
                </a:cubicBezTo>
                <a:cubicBezTo>
                  <a:pt x="341568" y="358762"/>
                  <a:pt x="337632" y="361761"/>
                  <a:pt x="337598" y="362341"/>
                </a:cubicBezTo>
                <a:cubicBezTo>
                  <a:pt x="337565" y="362921"/>
                  <a:pt x="375390" y="363394"/>
                  <a:pt x="421653" y="363394"/>
                </a:cubicBezTo>
                <a:lnTo>
                  <a:pt x="505766" y="363394"/>
                </a:lnTo>
                <a:lnTo>
                  <a:pt x="508676" y="367092"/>
                </a:lnTo>
                <a:lnTo>
                  <a:pt x="511584" y="370791"/>
                </a:lnTo>
                <a:lnTo>
                  <a:pt x="492158" y="653113"/>
                </a:lnTo>
                <a:lnTo>
                  <a:pt x="524228" y="653939"/>
                </a:lnTo>
                <a:lnTo>
                  <a:pt x="536871" y="653939"/>
                </a:lnTo>
                <a:lnTo>
                  <a:pt x="551745" y="638850"/>
                </a:lnTo>
                <a:cubicBezTo>
                  <a:pt x="586185" y="603916"/>
                  <a:pt x="606351" y="575128"/>
                  <a:pt x="612097" y="552699"/>
                </a:cubicBezTo>
                <a:cubicBezTo>
                  <a:pt x="614704" y="542528"/>
                  <a:pt x="613697" y="534845"/>
                  <a:pt x="606324" y="508666"/>
                </a:cubicBezTo>
                <a:cubicBezTo>
                  <a:pt x="591676" y="456659"/>
                  <a:pt x="566786" y="398369"/>
                  <a:pt x="545402" y="365990"/>
                </a:cubicBezTo>
                <a:cubicBezTo>
                  <a:pt x="525393" y="335694"/>
                  <a:pt x="509076" y="325422"/>
                  <a:pt x="454253" y="308599"/>
                </a:cubicBezTo>
                <a:lnTo>
                  <a:pt x="439733" y="304141"/>
                </a:lnTo>
                <a:lnTo>
                  <a:pt x="437918" y="299731"/>
                </a:lnTo>
                <a:cubicBezTo>
                  <a:pt x="432790" y="287264"/>
                  <a:pt x="434782" y="271495"/>
                  <a:pt x="444502" y="247597"/>
                </a:cubicBezTo>
                <a:cubicBezTo>
                  <a:pt x="457982" y="214451"/>
                  <a:pt x="457383" y="216737"/>
                  <a:pt x="457272" y="199124"/>
                </a:cubicBezTo>
                <a:cubicBezTo>
                  <a:pt x="456921" y="143780"/>
                  <a:pt x="427475" y="78925"/>
                  <a:pt x="383649" y="36961"/>
                </a:cubicBezTo>
                <a:cubicBezTo>
                  <a:pt x="357111" y="11552"/>
                  <a:pt x="331107" y="-728"/>
                  <a:pt x="304973" y="-40"/>
                </a:cubicBezTo>
                <a:close/>
                <a:moveTo>
                  <a:pt x="251171" y="170045"/>
                </a:moveTo>
                <a:cubicBezTo>
                  <a:pt x="244930" y="170020"/>
                  <a:pt x="240620" y="170329"/>
                  <a:pt x="236572" y="170966"/>
                </a:cubicBezTo>
                <a:cubicBezTo>
                  <a:pt x="224721" y="172831"/>
                  <a:pt x="214379" y="177855"/>
                  <a:pt x="209896" y="183920"/>
                </a:cubicBezTo>
                <a:cubicBezTo>
                  <a:pt x="195978" y="202745"/>
                  <a:pt x="200620" y="249284"/>
                  <a:pt x="219754" y="282739"/>
                </a:cubicBezTo>
                <a:cubicBezTo>
                  <a:pt x="235854" y="310892"/>
                  <a:pt x="271288" y="344024"/>
                  <a:pt x="298493" y="356370"/>
                </a:cubicBezTo>
                <a:cubicBezTo>
                  <a:pt x="306645" y="360070"/>
                  <a:pt x="308041" y="359938"/>
                  <a:pt x="319023" y="354408"/>
                </a:cubicBezTo>
                <a:cubicBezTo>
                  <a:pt x="332735" y="347502"/>
                  <a:pt x="350405" y="334011"/>
                  <a:pt x="364963" y="319336"/>
                </a:cubicBezTo>
                <a:cubicBezTo>
                  <a:pt x="392255" y="291828"/>
                  <a:pt x="406688" y="263800"/>
                  <a:pt x="410553" y="230797"/>
                </a:cubicBezTo>
                <a:cubicBezTo>
                  <a:pt x="413999" y="201372"/>
                  <a:pt x="408094" y="182562"/>
                  <a:pt x="393216" y="175570"/>
                </a:cubicBezTo>
                <a:cubicBezTo>
                  <a:pt x="381291" y="169964"/>
                  <a:pt x="370534" y="169101"/>
                  <a:pt x="337708" y="171109"/>
                </a:cubicBezTo>
                <a:cubicBezTo>
                  <a:pt x="313111" y="172614"/>
                  <a:pt x="302231" y="172617"/>
                  <a:pt x="277353" y="171133"/>
                </a:cubicBezTo>
                <a:cubicBezTo>
                  <a:pt x="265581" y="170431"/>
                  <a:pt x="257411" y="170070"/>
                  <a:pt x="251171" y="170045"/>
                </a:cubicBezTo>
                <a:close/>
                <a:moveTo>
                  <a:pt x="265799" y="311041"/>
                </a:moveTo>
                <a:lnTo>
                  <a:pt x="345584" y="311041"/>
                </a:lnTo>
                <a:cubicBezTo>
                  <a:pt x="345584" y="311041"/>
                  <a:pt x="321014" y="332527"/>
                  <a:pt x="306366" y="332635"/>
                </a:cubicBezTo>
                <a:cubicBezTo>
                  <a:pt x="291315" y="332746"/>
                  <a:pt x="265799" y="311041"/>
                  <a:pt x="265799" y="311041"/>
                </a:cubicBezTo>
                <a:close/>
                <a:moveTo>
                  <a:pt x="134005" y="623060"/>
                </a:moveTo>
                <a:lnTo>
                  <a:pt x="136199" y="653939"/>
                </a:lnTo>
                <a:lnTo>
                  <a:pt x="479293" y="654445"/>
                </a:lnTo>
                <a:lnTo>
                  <a:pt x="482243" y="623805"/>
                </a:lnTo>
                <a:close/>
              </a:path>
            </a:pathLst>
          </a:custGeom>
          <a:solidFill>
            <a:srgbClr val="7030A0"/>
          </a:solidFill>
          <a:ln w="1395" cap="flat">
            <a:no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CCBF40E2-73BB-35A8-7429-96265F9B0E93}"/>
              </a:ext>
            </a:extLst>
          </p:cNvPr>
          <p:cNvSpPr txBox="1"/>
          <p:nvPr/>
        </p:nvSpPr>
        <p:spPr>
          <a:xfrm>
            <a:off x="6612569" y="1714379"/>
            <a:ext cx="615034" cy="656171"/>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
        <p:nvSpPr>
          <p:cNvPr id="17" name="TextBox 16">
            <a:extLst>
              <a:ext uri="{FF2B5EF4-FFF2-40B4-BE49-F238E27FC236}">
                <a16:creationId xmlns:a16="http://schemas.microsoft.com/office/drawing/2014/main" id="{E334BD8D-373E-7D1E-17C6-7DB492FF9059}"/>
              </a:ext>
            </a:extLst>
          </p:cNvPr>
          <p:cNvSpPr txBox="1"/>
          <p:nvPr/>
        </p:nvSpPr>
        <p:spPr>
          <a:xfrm>
            <a:off x="6607215" y="2598366"/>
            <a:ext cx="615034" cy="656171"/>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Tree>
    <p:extLst>
      <p:ext uri="{BB962C8B-B14F-4D97-AF65-F5344CB8AC3E}">
        <p14:creationId xmlns:p14="http://schemas.microsoft.com/office/powerpoint/2010/main" val="398816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495399B-5B86-F62A-988A-680E5ACFA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E6F714-C0F4-241E-36AA-D8734E8D6DA3}"/>
              </a:ext>
            </a:extLst>
          </p:cNvPr>
          <p:cNvSpPr>
            <a:spLocks noGrp="1"/>
          </p:cNvSpPr>
          <p:nvPr>
            <p:ph type="title"/>
          </p:nvPr>
        </p:nvSpPr>
        <p:spPr/>
        <p:txBody>
          <a:bodyPr>
            <a:normAutofit/>
          </a:bodyPr>
          <a:lstStyle/>
          <a:p>
            <a:r>
              <a:rPr lang="en-US"/>
              <a:t>Security of encryption (computationally)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A99B19-D23E-A695-09AF-516F81CCD337}"/>
                  </a:ext>
                </a:extLst>
              </p:cNvPr>
              <p:cNvSpPr>
                <a:spLocks noGrp="1"/>
              </p:cNvSpPr>
              <p:nvPr>
                <p:ph idx="1"/>
              </p:nvPr>
            </p:nvSpPr>
            <p:spPr>
              <a:xfrm>
                <a:off x="1" y="539038"/>
                <a:ext cx="9143999" cy="4025647"/>
              </a:xfrm>
            </p:spPr>
            <p:txBody>
              <a:bodyPr anchor="ctr" anchorCtr="0">
                <a:normAutofit fontScale="92500" lnSpcReduction="10000"/>
              </a:bodyPr>
              <a:lstStyle/>
              <a:p>
                <a:r>
                  <a:rPr lang="en-CA" dirty="0"/>
                  <a:t>We must formalize “reveal no information”</a:t>
                </a:r>
              </a:p>
              <a:p>
                <a:endParaRPr lang="en-CA" dirty="0"/>
              </a:p>
              <a:p>
                <a:pPr marL="342900" indent="-342900">
                  <a:buFont typeface="Arial" panose="020B0604020202020204" pitchFamily="34" charset="0"/>
                  <a:buChar char="•"/>
                </a:pPr>
                <a:r>
                  <a:rPr lang="en-CA" dirty="0"/>
                  <a:t>Passive security</a:t>
                </a:r>
              </a:p>
              <a:p>
                <a:pPr marL="522900" lvl="1" indent="-342900"/>
                <a:r>
                  <a:rPr lang="en-CA" dirty="0"/>
                  <a:t>Security against an eavesdropper (Eve), who observes many ciphertexts</a:t>
                </a:r>
              </a:p>
              <a:p>
                <a:pPr marL="342900" indent="-342900">
                  <a:buFont typeface="Arial" panose="020B0604020202020204" pitchFamily="34" charset="0"/>
                  <a:buChar char="•"/>
                </a:pPr>
                <a:r>
                  <a:rPr lang="en-CA" dirty="0"/>
                  <a:t>Game-based definition</a:t>
                </a:r>
              </a:p>
              <a:p>
                <a:pPr marL="342900" indent="-342900">
                  <a:buFont typeface="Arial" panose="020B0604020202020204" pitchFamily="34" charset="0"/>
                  <a:buChar char="•"/>
                </a:pPr>
                <a:r>
                  <a:rPr lang="en-CA" dirty="0" err="1"/>
                  <a:t>INDistinguishability</a:t>
                </a:r>
                <a:r>
                  <a:rPr lang="en-CA" dirty="0"/>
                  <a:t> under Chosen Plaintext Attacks (IND-CPA)</a:t>
                </a:r>
              </a:p>
              <a:p>
                <a:pPr marL="522900" lvl="1" indent="-342900"/>
                <a:r>
                  <a:rPr lang="en-CA" dirty="0"/>
                  <a:t>Challenger secretly selects a random bit </a:t>
                </a:r>
                <a14:m>
                  <m:oMath xmlns:m="http://schemas.openxmlformats.org/officeDocument/2006/math">
                    <m:r>
                      <a:rPr lang="en-CA" i="1" dirty="0" smtClean="0">
                        <a:latin typeface="Cambria Math" panose="02040503050406030204" pitchFamily="18" charset="0"/>
                      </a:rPr>
                      <m:t>𝑏</m:t>
                    </m:r>
                  </m:oMath>
                </a14:m>
                <a:r>
                  <a:rPr lang="en-CA" dirty="0"/>
                  <a:t> and key </a:t>
                </a:r>
                <a14:m>
                  <m:oMath xmlns:m="http://schemas.openxmlformats.org/officeDocument/2006/math">
                    <m:r>
                      <a:rPr lang="en-CA" i="1" dirty="0" smtClean="0">
                        <a:latin typeface="Cambria Math" panose="02040503050406030204" pitchFamily="18" charset="0"/>
                      </a:rPr>
                      <m:t>𝑘</m:t>
                    </m:r>
                  </m:oMath>
                </a14:m>
                <a:endParaRPr lang="en-CA" dirty="0"/>
              </a:p>
              <a:p>
                <a:pPr marL="522900" lvl="1" indent="-342900"/>
                <a:r>
                  <a:rPr lang="en-CA" dirty="0"/>
                  <a:t>Adversary sends many* messages pairs </a:t>
                </a:r>
                <a14:m>
                  <m:oMath xmlns:m="http://schemas.openxmlformats.org/officeDocument/2006/math">
                    <m:r>
                      <a:rPr lang="en-CA"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𝑚</m:t>
                        </m:r>
                      </m:e>
                      <m:sub>
                        <m:r>
                          <a:rPr lang="en-CA" i="1" dirty="0" smtClean="0">
                            <a:latin typeface="Cambria Math" panose="02040503050406030204" pitchFamily="18" charset="0"/>
                          </a:rPr>
                          <m:t>0</m:t>
                        </m:r>
                      </m:sub>
                    </m:sSub>
                    <m:r>
                      <a:rPr lang="en-CA"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𝑚</m:t>
                        </m:r>
                      </m:e>
                      <m:sub>
                        <m:r>
                          <a:rPr lang="en-CA" i="1" dirty="0" smtClean="0">
                            <a:latin typeface="Cambria Math" panose="02040503050406030204" pitchFamily="18" charset="0"/>
                          </a:rPr>
                          <m:t>1</m:t>
                        </m:r>
                      </m:sub>
                    </m:sSub>
                    <m:r>
                      <a:rPr lang="en-CA" i="1" dirty="0" smtClean="0">
                        <a:latin typeface="Cambria Math" panose="02040503050406030204" pitchFamily="18" charset="0"/>
                      </a:rPr>
                      <m:t>)</m:t>
                    </m:r>
                  </m:oMath>
                </a14:m>
                <a:endParaRPr lang="en-CA" dirty="0"/>
              </a:p>
              <a:p>
                <a:pPr marL="522900" lvl="1" indent="-342900"/>
                <a:r>
                  <a:rPr lang="en-CA" dirty="0"/>
                  <a:t>Challenger replies with </a:t>
                </a:r>
                <a14:m>
                  <m:oMath xmlns:m="http://schemas.openxmlformats.org/officeDocument/2006/math">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𝑐</m:t>
                        </m:r>
                      </m:e>
                      <m:sub>
                        <m:r>
                          <a:rPr lang="en-US" b="0" i="1" dirty="0" smtClean="0">
                            <a:latin typeface="Cambria Math" panose="02040503050406030204" pitchFamily="18" charset="0"/>
                          </a:rPr>
                          <m:t>𝑏</m:t>
                        </m:r>
                      </m:sub>
                    </m:sSub>
                    <m:r>
                      <a:rPr lang="en-CA" i="1" dirty="0" smtClean="0">
                        <a:latin typeface="Cambria Math" panose="02040503050406030204" pitchFamily="18" charset="0"/>
                      </a:rPr>
                      <m:t>← </m:t>
                    </m:r>
                    <m:sSub>
                      <m:sSubPr>
                        <m:ctrlPr>
                          <a:rPr lang="en-US" b="0" i="1" dirty="0" smtClean="0">
                            <a:latin typeface="Cambria Math" panose="02040503050406030204" pitchFamily="18" charset="0"/>
                          </a:rPr>
                        </m:ctrlPr>
                      </m:sSubPr>
                      <m:e>
                        <m:r>
                          <m:rPr>
                            <m:nor/>
                          </m:rPr>
                          <a:rPr lang="en-CA" i="0" dirty="0" err="1" smtClean="0">
                            <a:latin typeface="Cambria Math" panose="02040503050406030204" pitchFamily="18" charset="0"/>
                          </a:rPr>
                          <m:t>Enc</m:t>
                        </m:r>
                      </m:e>
                      <m:sub>
                        <m:r>
                          <a:rPr lang="en-US" b="0" i="1" dirty="0" smtClean="0">
                            <a:latin typeface="Cambria Math" panose="02040503050406030204" pitchFamily="18" charset="0"/>
                          </a:rPr>
                          <m:t>𝑘</m:t>
                        </m:r>
                      </m:sub>
                    </m:sSub>
                    <m:r>
                      <a:rPr lang="en-CA"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𝑚</m:t>
                        </m:r>
                      </m:e>
                      <m:sub>
                        <m:r>
                          <a:rPr lang="en-US" b="0" i="1" dirty="0" smtClean="0">
                            <a:latin typeface="Cambria Math" panose="02040503050406030204" pitchFamily="18" charset="0"/>
                          </a:rPr>
                          <m:t>𝑏</m:t>
                        </m:r>
                      </m:sub>
                    </m:sSub>
                    <m:r>
                      <a:rPr lang="en-CA" i="1" dirty="0" smtClean="0">
                        <a:latin typeface="Cambria Math" panose="02040503050406030204" pitchFamily="18" charset="0"/>
                      </a:rPr>
                      <m:t>)</m:t>
                    </m:r>
                  </m:oMath>
                </a14:m>
                <a:endParaRPr lang="en-CA" dirty="0"/>
              </a:p>
              <a:p>
                <a:pPr marL="522900" lvl="1" indent="-342900"/>
                <a:r>
                  <a:rPr lang="en-CA" dirty="0"/>
                  <a:t>Enc is secure if the adversary cannot guess </a:t>
                </a:r>
                <a14:m>
                  <m:oMath xmlns:m="http://schemas.openxmlformats.org/officeDocument/2006/math">
                    <m:r>
                      <a:rPr lang="en-CA" i="1" dirty="0" smtClean="0">
                        <a:latin typeface="Cambria Math" panose="02040503050406030204" pitchFamily="18" charset="0"/>
                      </a:rPr>
                      <m:t>𝑏</m:t>
                    </m:r>
                  </m:oMath>
                </a14:m>
                <a:r>
                  <a:rPr lang="en-CA" dirty="0"/>
                  <a:t> with probability </a:t>
                </a:r>
                <a14:m>
                  <m:oMath xmlns:m="http://schemas.openxmlformats.org/officeDocument/2006/math">
                    <m:r>
                      <a:rPr lang="en-CA" i="1" dirty="0" smtClean="0">
                        <a:latin typeface="Cambria Math" panose="02040503050406030204" pitchFamily="18" charset="0"/>
                      </a:rPr>
                      <m:t>&gt;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r>
                      <a:rPr lang="en-CA" i="1" dirty="0" smtClean="0">
                        <a:latin typeface="Cambria Math" panose="02040503050406030204" pitchFamily="18" charset="0"/>
                      </a:rPr>
                      <m:t> + </m:t>
                    </m:r>
                    <m:r>
                      <a:rPr lang="en-CA" i="1" dirty="0" smtClean="0">
                        <a:latin typeface="Cambria Math" panose="02040503050406030204" pitchFamily="18" charset="0"/>
                      </a:rPr>
                      <m:t>𝜀</m:t>
                    </m:r>
                  </m:oMath>
                </a14:m>
                <a:endParaRPr lang="en-CA" dirty="0"/>
              </a:p>
              <a:p>
                <a:pPr marL="342900"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𝜀</m:t>
                    </m:r>
                  </m:oMath>
                </a14:m>
                <a:r>
                  <a:rPr lang="en-CA" dirty="0"/>
                  <a:t> is the </a:t>
                </a:r>
                <a:r>
                  <a:rPr lang="en-CA" dirty="0">
                    <a:solidFill>
                      <a:srgbClr val="C00000"/>
                    </a:solidFill>
                  </a:rPr>
                  <a:t>security parameter</a:t>
                </a:r>
              </a:p>
              <a:p>
                <a:pPr marL="342900" indent="-342900">
                  <a:buFont typeface="Arial" panose="020B0604020202020204" pitchFamily="34" charset="0"/>
                  <a:buChar char="•"/>
                </a:pPr>
                <a:endParaRPr lang="en-CA" dirty="0">
                  <a:solidFill>
                    <a:srgbClr val="C00000"/>
                  </a:solidFill>
                </a:endParaRPr>
              </a:p>
              <a:p>
                <a:pPr marL="342900" indent="-342900">
                  <a:buFont typeface="Arial" panose="020B0604020202020204" pitchFamily="34" charset="0"/>
                  <a:buChar char="•"/>
                </a:pPr>
                <a:r>
                  <a:rPr lang="en-CA" dirty="0"/>
                  <a:t>Active security</a:t>
                </a:r>
              </a:p>
              <a:p>
                <a:pPr marL="522900" lvl="1" indent="-342900"/>
                <a:r>
                  <a:rPr lang="en-CA" dirty="0"/>
                  <a:t>Security against a malicious adversary (Mallory), who tampers with communication</a:t>
                </a:r>
              </a:p>
              <a:p>
                <a:pPr marL="522900" lvl="1" indent="-342900"/>
                <a:endParaRPr lang="en-CA" dirty="0"/>
              </a:p>
              <a:p>
                <a:pPr marL="342900" indent="-342900">
                  <a:buFont typeface="Arial" panose="020B0604020202020204" pitchFamily="34" charset="0"/>
                  <a:buChar char="•"/>
                </a:pPr>
                <a:r>
                  <a:rPr lang="en-CA" dirty="0" err="1"/>
                  <a:t>INDistinguishability</a:t>
                </a:r>
                <a:r>
                  <a:rPr lang="en-CA" dirty="0"/>
                  <a:t> under Chosen Ciphertext Attacks (IND-CCA)</a:t>
                </a:r>
              </a:p>
              <a:p>
                <a:pPr marL="522900" lvl="1" indent="-342900"/>
                <a:r>
                  <a:rPr lang="en-US" dirty="0"/>
                  <a:t>Same as IND-CPA, but adversary may also request many decryptions</a:t>
                </a:r>
                <a:endParaRPr lang="en-CA" dirty="0"/>
              </a:p>
              <a:p>
                <a:pPr marL="342900" indent="-342900">
                  <a:buFont typeface="Arial" panose="020B0604020202020204" pitchFamily="34" charset="0"/>
                  <a:buChar char="•"/>
                </a:pPr>
                <a:endParaRPr lang="en-CA" dirty="0">
                  <a:solidFill>
                    <a:srgbClr val="C00000"/>
                  </a:solidFill>
                </a:endParaRPr>
              </a:p>
            </p:txBody>
          </p:sp>
        </mc:Choice>
        <mc:Fallback xmlns="">
          <p:sp>
            <p:nvSpPr>
              <p:cNvPr id="3" name="Content Placeholder 2">
                <a:extLst>
                  <a:ext uri="{FF2B5EF4-FFF2-40B4-BE49-F238E27FC236}">
                    <a16:creationId xmlns:a16="http://schemas.microsoft.com/office/drawing/2014/main" id="{6FA99B19-D23E-A695-09AF-516F81CCD337}"/>
                  </a:ext>
                </a:extLst>
              </p:cNvPr>
              <p:cNvSpPr>
                <a:spLocks noGrp="1" noRot="1" noChangeAspect="1" noMove="1" noResize="1" noEditPoints="1" noAdjustHandles="1" noChangeArrowheads="1" noChangeShapeType="1" noTextEdit="1"/>
              </p:cNvSpPr>
              <p:nvPr>
                <p:ph idx="1"/>
              </p:nvPr>
            </p:nvSpPr>
            <p:spPr>
              <a:xfrm>
                <a:off x="1" y="539038"/>
                <a:ext cx="9143999" cy="4025647"/>
              </a:xfrm>
              <a:blipFill>
                <a:blip r:embed="rId3"/>
                <a:stretch>
                  <a:fillRect t="-469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75BB052-F4E0-729D-8D06-787CF2805EEF}"/>
              </a:ext>
            </a:extLst>
          </p:cNvPr>
          <p:cNvSpPr>
            <a:spLocks noGrp="1"/>
          </p:cNvSpPr>
          <p:nvPr>
            <p:ph type="sldNum" sz="quarter" idx="8"/>
          </p:nvPr>
        </p:nvSpPr>
        <p:spPr/>
        <p:txBody>
          <a:bodyPr/>
          <a:lstStyle/>
          <a:p>
            <a:pPr lvl="0"/>
            <a:fld id="{54D7E5F9-595B-41CC-8860-862166473562}" type="slidenum">
              <a:rPr lang="en-US" smtClean="0"/>
              <a:t>15</a:t>
            </a:fld>
            <a:endParaRPr lang="en-US"/>
          </a:p>
        </p:txBody>
      </p:sp>
    </p:spTree>
    <p:extLst>
      <p:ext uri="{BB962C8B-B14F-4D97-AF65-F5344CB8AC3E}">
        <p14:creationId xmlns:p14="http://schemas.microsoft.com/office/powerpoint/2010/main" val="78453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Confidentiality (information theoretical)</a:t>
            </a:r>
          </a:p>
        </p:txBody>
      </p:sp>
      <p:sp>
        <p:nvSpPr>
          <p:cNvPr id="3" name="Tijdelijke aanduiding voor inhoud 2"/>
          <p:cNvSpPr>
            <a:spLocks noGrp="1"/>
          </p:cNvSpPr>
          <p:nvPr>
            <p:ph idx="1"/>
          </p:nvPr>
        </p:nvSpPr>
        <p:spPr>
          <a:xfrm>
            <a:off x="0" y="539039"/>
            <a:ext cx="9144000" cy="1635228"/>
          </a:xfrm>
        </p:spPr>
        <p:txBody>
          <a:bodyPr/>
          <a:lstStyle/>
          <a:p>
            <a:pPr marL="285750" indent="-285750">
              <a:buFont typeface="Arial" panose="020B0604020202020204" pitchFamily="34" charset="0"/>
              <a:buChar char="•"/>
            </a:pPr>
            <a:r>
              <a:rPr lang="en-GB" sz="1800"/>
              <a:t>Perfect security</a:t>
            </a:r>
          </a:p>
          <a:p>
            <a:pPr marL="523875" lvl="2" indent="-342900"/>
            <a:r>
              <a:rPr lang="en-GB" sz="1500"/>
              <a:t>Eve has no way of distinguishing correct decryptions from incorrect ones</a:t>
            </a:r>
          </a:p>
          <a:p>
            <a:pPr marL="285747" indent="-285750">
              <a:buFont typeface="Arial" panose="020B0604020202020204" pitchFamily="34" charset="0"/>
              <a:buChar char="•"/>
            </a:pPr>
            <a:r>
              <a:rPr lang="en-GB" sz="1800"/>
              <a:t>Statistical security</a:t>
            </a:r>
          </a:p>
          <a:p>
            <a:pPr marL="465747" lvl="1" indent="-285750"/>
            <a:r>
              <a:rPr lang="en-GB" sz="1500"/>
              <a:t>Eve has only a </a:t>
            </a:r>
            <a:r>
              <a:rPr lang="en-GB" sz="1500" i="1"/>
              <a:t>negligible</a:t>
            </a:r>
            <a:r>
              <a:rPr lang="en-GB" sz="1500"/>
              <a:t> probability of guessing the correct decryption</a:t>
            </a:r>
          </a:p>
          <a:p>
            <a:pPr marL="285747" indent="-285750"/>
            <a:r>
              <a:rPr lang="en-GB" sz="1800"/>
              <a:t>Importantly, both definitions are independent of the adversary’s computing power</a:t>
            </a:r>
          </a:p>
        </p:txBody>
      </p:sp>
      <p:cxnSp>
        <p:nvCxnSpPr>
          <p:cNvPr id="9" name="Straight Arrow Connector 8">
            <a:extLst>
              <a:ext uri="{FF2B5EF4-FFF2-40B4-BE49-F238E27FC236}">
                <a16:creationId xmlns:a16="http://schemas.microsoft.com/office/drawing/2014/main" id="{B2C3899C-9962-4C69-906E-2BA6D0D7417A}"/>
              </a:ext>
            </a:extLst>
          </p:cNvPr>
          <p:cNvCxnSpPr>
            <a:cxnSpLocks/>
            <a:stCxn id="44" idx="3"/>
            <a:endCxn id="50" idx="1"/>
          </p:cNvCxnSpPr>
          <p:nvPr/>
        </p:nvCxnSpPr>
        <p:spPr>
          <a:xfrm>
            <a:off x="3420424" y="2889642"/>
            <a:ext cx="322947"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7B15B04-FBCF-43BE-B6EF-651B2FDAC554}"/>
              </a:ext>
            </a:extLst>
          </p:cNvPr>
          <p:cNvSpPr txBox="1"/>
          <p:nvPr/>
        </p:nvSpPr>
        <p:spPr>
          <a:xfrm>
            <a:off x="1729640" y="2751142"/>
            <a:ext cx="169078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&lt;+EV:2F!J+*.@)*K0@#6</a:t>
            </a:r>
          </a:p>
        </p:txBody>
      </p:sp>
      <p:sp>
        <p:nvSpPr>
          <p:cNvPr id="50" name="Rectangle 49">
            <a:extLst>
              <a:ext uri="{FF2B5EF4-FFF2-40B4-BE49-F238E27FC236}">
                <a16:creationId xmlns:a16="http://schemas.microsoft.com/office/drawing/2014/main" id="{E8C4DBC4-D46D-4AB7-9F68-EE86E7FCDB21}"/>
              </a:ext>
            </a:extLst>
          </p:cNvPr>
          <p:cNvSpPr/>
          <p:nvPr/>
        </p:nvSpPr>
        <p:spPr>
          <a:xfrm>
            <a:off x="3743371" y="2717456"/>
            <a:ext cx="747155" cy="3443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Decrypt</a:t>
            </a:r>
          </a:p>
        </p:txBody>
      </p:sp>
      <p:cxnSp>
        <p:nvCxnSpPr>
          <p:cNvPr id="52" name="Straight Arrow Connector 51">
            <a:extLst>
              <a:ext uri="{FF2B5EF4-FFF2-40B4-BE49-F238E27FC236}">
                <a16:creationId xmlns:a16="http://schemas.microsoft.com/office/drawing/2014/main" id="{B0778D0C-9A35-4C51-8FFF-BAD86E1EA90B}"/>
              </a:ext>
            </a:extLst>
          </p:cNvPr>
          <p:cNvCxnSpPr>
            <a:cxnSpLocks/>
            <a:stCxn id="50" idx="3"/>
            <a:endCxn id="53" idx="1"/>
          </p:cNvCxnSpPr>
          <p:nvPr/>
        </p:nvCxnSpPr>
        <p:spPr>
          <a:xfrm flipV="1">
            <a:off x="4490526" y="2889543"/>
            <a:ext cx="255527" cy="10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53" name="TextBox 52">
            <a:extLst>
              <a:ext uri="{FF2B5EF4-FFF2-40B4-BE49-F238E27FC236}">
                <a16:creationId xmlns:a16="http://schemas.microsoft.com/office/drawing/2014/main" id="{D8BE2ED2-C7D0-4AF7-AE09-A146EF35EC94}"/>
              </a:ext>
            </a:extLst>
          </p:cNvPr>
          <p:cNvSpPr txBox="1"/>
          <p:nvPr/>
        </p:nvSpPr>
        <p:spPr>
          <a:xfrm>
            <a:off x="4746053" y="2751043"/>
            <a:ext cx="964367"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“Hi Mallory”</a:t>
            </a:r>
          </a:p>
        </p:txBody>
      </p:sp>
      <p:cxnSp>
        <p:nvCxnSpPr>
          <p:cNvPr id="38" name="Straight Arrow Connector 37">
            <a:extLst>
              <a:ext uri="{FF2B5EF4-FFF2-40B4-BE49-F238E27FC236}">
                <a16:creationId xmlns:a16="http://schemas.microsoft.com/office/drawing/2014/main" id="{C684E416-FD07-4D8A-8E89-7A074BB9D13A}"/>
              </a:ext>
            </a:extLst>
          </p:cNvPr>
          <p:cNvCxnSpPr>
            <a:cxnSpLocks/>
            <a:stCxn id="39" idx="3"/>
            <a:endCxn id="41" idx="1"/>
          </p:cNvCxnSpPr>
          <p:nvPr/>
        </p:nvCxnSpPr>
        <p:spPr>
          <a:xfrm>
            <a:off x="3420424" y="3739436"/>
            <a:ext cx="322947"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28A0BC6-C813-4AFF-BB88-AE025D9411CA}"/>
              </a:ext>
            </a:extLst>
          </p:cNvPr>
          <p:cNvSpPr txBox="1"/>
          <p:nvPr/>
        </p:nvSpPr>
        <p:spPr>
          <a:xfrm>
            <a:off x="1729640" y="3600936"/>
            <a:ext cx="169078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&lt;+EV:2F!J+*.@)*K0@#6</a:t>
            </a:r>
          </a:p>
        </p:txBody>
      </p:sp>
      <p:pic>
        <p:nvPicPr>
          <p:cNvPr id="40" name="Graphic 39" descr="Key with solid fill">
            <a:extLst>
              <a:ext uri="{FF2B5EF4-FFF2-40B4-BE49-F238E27FC236}">
                <a16:creationId xmlns:a16="http://schemas.microsoft.com/office/drawing/2014/main" id="{DFC2D8AB-844C-409D-BD18-1771D4EB9E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5735" y="3179728"/>
            <a:ext cx="367232" cy="367232"/>
          </a:xfrm>
          <a:prstGeom prst="rect">
            <a:avLst/>
          </a:prstGeom>
        </p:spPr>
      </p:pic>
      <p:sp>
        <p:nvSpPr>
          <p:cNvPr id="41" name="Rectangle 40">
            <a:extLst>
              <a:ext uri="{FF2B5EF4-FFF2-40B4-BE49-F238E27FC236}">
                <a16:creationId xmlns:a16="http://schemas.microsoft.com/office/drawing/2014/main" id="{EA44E551-77DF-49FF-870E-6EDA4C1E0741}"/>
              </a:ext>
            </a:extLst>
          </p:cNvPr>
          <p:cNvSpPr/>
          <p:nvPr/>
        </p:nvSpPr>
        <p:spPr>
          <a:xfrm>
            <a:off x="3743371" y="3567250"/>
            <a:ext cx="747155" cy="3443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Decrypt</a:t>
            </a:r>
          </a:p>
        </p:txBody>
      </p:sp>
      <p:cxnSp>
        <p:nvCxnSpPr>
          <p:cNvPr id="42" name="Straight Arrow Connector 41">
            <a:extLst>
              <a:ext uri="{FF2B5EF4-FFF2-40B4-BE49-F238E27FC236}">
                <a16:creationId xmlns:a16="http://schemas.microsoft.com/office/drawing/2014/main" id="{E329567C-6456-4469-B803-333530FC7A38}"/>
              </a:ext>
            </a:extLst>
          </p:cNvPr>
          <p:cNvCxnSpPr>
            <a:cxnSpLocks/>
            <a:endCxn id="41" idx="0"/>
          </p:cNvCxnSpPr>
          <p:nvPr/>
        </p:nvCxnSpPr>
        <p:spPr>
          <a:xfrm>
            <a:off x="4116948" y="3421250"/>
            <a:ext cx="1" cy="14600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44">
            <a:extLst>
              <a:ext uri="{FF2B5EF4-FFF2-40B4-BE49-F238E27FC236}">
                <a16:creationId xmlns:a16="http://schemas.microsoft.com/office/drawing/2014/main" id="{A5FC9E78-EB69-454D-86DE-D8F2B9E16172}"/>
              </a:ext>
            </a:extLst>
          </p:cNvPr>
          <p:cNvCxnSpPr>
            <a:cxnSpLocks/>
            <a:stCxn id="41" idx="3"/>
            <a:endCxn id="46" idx="1"/>
          </p:cNvCxnSpPr>
          <p:nvPr/>
        </p:nvCxnSpPr>
        <p:spPr>
          <a:xfrm flipV="1">
            <a:off x="4490526" y="3739337"/>
            <a:ext cx="255527" cy="10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46" name="TextBox 45">
            <a:extLst>
              <a:ext uri="{FF2B5EF4-FFF2-40B4-BE49-F238E27FC236}">
                <a16:creationId xmlns:a16="http://schemas.microsoft.com/office/drawing/2014/main" id="{07D671CD-BC38-48D0-BF0D-3416CF8F319D}"/>
              </a:ext>
            </a:extLst>
          </p:cNvPr>
          <p:cNvSpPr txBox="1"/>
          <p:nvPr/>
        </p:nvSpPr>
        <p:spPr>
          <a:xfrm>
            <a:off x="4746053" y="3600837"/>
            <a:ext cx="968535"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“Hello Bob!”</a:t>
            </a:r>
          </a:p>
        </p:txBody>
      </p:sp>
      <p:pic>
        <p:nvPicPr>
          <p:cNvPr id="54" name="Graphic 53" descr="Key with solid fill">
            <a:extLst>
              <a:ext uri="{FF2B5EF4-FFF2-40B4-BE49-F238E27FC236}">
                <a16:creationId xmlns:a16="http://schemas.microsoft.com/office/drawing/2014/main" id="{33E88EE7-4285-4DA8-A28D-F07D1DD9EAF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5735" y="2312865"/>
            <a:ext cx="367232" cy="367232"/>
          </a:xfrm>
          <a:prstGeom prst="rect">
            <a:avLst/>
          </a:prstGeom>
        </p:spPr>
      </p:pic>
      <p:cxnSp>
        <p:nvCxnSpPr>
          <p:cNvPr id="55" name="Straight Arrow Connector 54">
            <a:extLst>
              <a:ext uri="{FF2B5EF4-FFF2-40B4-BE49-F238E27FC236}">
                <a16:creationId xmlns:a16="http://schemas.microsoft.com/office/drawing/2014/main" id="{66013533-80EB-45E0-B0CE-18CD6FC5B067}"/>
              </a:ext>
            </a:extLst>
          </p:cNvPr>
          <p:cNvCxnSpPr>
            <a:cxnSpLocks/>
            <a:endCxn id="50" idx="0"/>
          </p:cNvCxnSpPr>
          <p:nvPr/>
        </p:nvCxnSpPr>
        <p:spPr>
          <a:xfrm>
            <a:off x="4116948" y="2554387"/>
            <a:ext cx="1" cy="16306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7" name="Slide Number Placeholder 6">
            <a:extLst>
              <a:ext uri="{FF2B5EF4-FFF2-40B4-BE49-F238E27FC236}">
                <a16:creationId xmlns:a16="http://schemas.microsoft.com/office/drawing/2014/main" id="{8372D3A0-491C-911F-3A2D-B7B4BEE9FB77}"/>
              </a:ext>
            </a:extLst>
          </p:cNvPr>
          <p:cNvSpPr>
            <a:spLocks noGrp="1"/>
          </p:cNvSpPr>
          <p:nvPr>
            <p:ph type="sldNum" sz="quarter" idx="8"/>
          </p:nvPr>
        </p:nvSpPr>
        <p:spPr/>
        <p:txBody>
          <a:bodyPr/>
          <a:lstStyle/>
          <a:p>
            <a:pPr lvl="0"/>
            <a:fld id="{54D7E5F9-595B-41CC-8860-862166473562}" type="slidenum">
              <a:rPr lang="en-US" smtClean="0"/>
              <a:t>16</a:t>
            </a:fld>
            <a:endParaRPr lang="en-US"/>
          </a:p>
        </p:txBody>
      </p:sp>
      <p:sp>
        <p:nvSpPr>
          <p:cNvPr id="8" name="TextBox 7">
            <a:extLst>
              <a:ext uri="{FF2B5EF4-FFF2-40B4-BE49-F238E27FC236}">
                <a16:creationId xmlns:a16="http://schemas.microsoft.com/office/drawing/2014/main" id="{2BA6F150-9D34-2E25-8D5E-111D2291D338}"/>
              </a:ext>
            </a:extLst>
          </p:cNvPr>
          <p:cNvSpPr txBox="1"/>
          <p:nvPr/>
        </p:nvSpPr>
        <p:spPr>
          <a:xfrm>
            <a:off x="5797921" y="2496481"/>
            <a:ext cx="615034" cy="656171"/>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
        <p:nvSpPr>
          <p:cNvPr id="10" name="TextBox 9">
            <a:extLst>
              <a:ext uri="{FF2B5EF4-FFF2-40B4-BE49-F238E27FC236}">
                <a16:creationId xmlns:a16="http://schemas.microsoft.com/office/drawing/2014/main" id="{6ABE2E96-53B8-1F37-5A18-9A09203FF1AD}"/>
              </a:ext>
            </a:extLst>
          </p:cNvPr>
          <p:cNvSpPr txBox="1"/>
          <p:nvPr/>
        </p:nvSpPr>
        <p:spPr>
          <a:xfrm>
            <a:off x="5797921" y="3325441"/>
            <a:ext cx="615034" cy="656171"/>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Tree>
    <p:extLst>
      <p:ext uri="{BB962C8B-B14F-4D97-AF65-F5344CB8AC3E}">
        <p14:creationId xmlns:p14="http://schemas.microsoft.com/office/powerpoint/2010/main" val="12454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9F0A-47D4-DBB0-2E6E-A596E7D888FD}"/>
              </a:ext>
            </a:extLst>
          </p:cNvPr>
          <p:cNvSpPr>
            <a:spLocks noGrp="1"/>
          </p:cNvSpPr>
          <p:nvPr>
            <p:ph type="title"/>
          </p:nvPr>
        </p:nvSpPr>
        <p:spPr/>
        <p:txBody>
          <a:bodyPr/>
          <a:lstStyle/>
          <a:p>
            <a:r>
              <a:rPr lang="en-US"/>
              <a:t>Negligibility</a:t>
            </a:r>
          </a:p>
        </p:txBody>
      </p:sp>
      <p:sp>
        <p:nvSpPr>
          <p:cNvPr id="3" name="Content Placeholder 2">
            <a:extLst>
              <a:ext uri="{FF2B5EF4-FFF2-40B4-BE49-F238E27FC236}">
                <a16:creationId xmlns:a16="http://schemas.microsoft.com/office/drawing/2014/main" id="{9C415A68-8884-C0AF-91F9-5E6A85CEA096}"/>
              </a:ext>
            </a:extLst>
          </p:cNvPr>
          <p:cNvSpPr>
            <a:spLocks noGrp="1"/>
          </p:cNvSpPr>
          <p:nvPr>
            <p:ph idx="1"/>
          </p:nvPr>
        </p:nvSpPr>
        <p:spPr/>
        <p:txBody>
          <a:bodyPr/>
          <a:lstStyle/>
          <a:p>
            <a:endParaRPr lang="en-US"/>
          </a:p>
          <a:p>
            <a:endParaRPr lang="en-US"/>
          </a:p>
          <a:p>
            <a:endParaRPr lang="en-US"/>
          </a:p>
          <a:p>
            <a:endParaRPr lang="en-US"/>
          </a:p>
          <a:p>
            <a:endParaRPr lang="en-US"/>
          </a:p>
          <a:p>
            <a:endParaRPr lang="en-US"/>
          </a:p>
          <a:p>
            <a:r>
              <a:rPr lang="en-US"/>
              <a:t>In cryptography we care about “negligibility </a:t>
            </a:r>
            <a:r>
              <a:rPr lang="en-US" i="1"/>
              <a:t>in the security parameter</a:t>
            </a:r>
            <a:r>
              <a:rPr lang="en-US"/>
              <a:t>”</a:t>
            </a:r>
          </a:p>
          <a:p>
            <a:r>
              <a:rPr lang="en-US"/>
              <a:t>(the security parameter is often the key-length in symmetric cryptography, but not in asymmetric cryptograph)</a:t>
            </a:r>
          </a:p>
        </p:txBody>
      </p:sp>
      <p:sp>
        <p:nvSpPr>
          <p:cNvPr id="4" name="Slide Number Placeholder 3">
            <a:extLst>
              <a:ext uri="{FF2B5EF4-FFF2-40B4-BE49-F238E27FC236}">
                <a16:creationId xmlns:a16="http://schemas.microsoft.com/office/drawing/2014/main" id="{9842A930-808E-71D8-3E4D-30674C27B7D2}"/>
              </a:ext>
            </a:extLst>
          </p:cNvPr>
          <p:cNvSpPr>
            <a:spLocks noGrp="1"/>
          </p:cNvSpPr>
          <p:nvPr>
            <p:ph type="sldNum" sz="quarter" idx="8"/>
          </p:nvPr>
        </p:nvSpPr>
        <p:spPr/>
        <p:txBody>
          <a:bodyPr/>
          <a:lstStyle/>
          <a:p>
            <a:pPr lvl="0"/>
            <a:fld id="{54D7E5F9-595B-41CC-8860-862166473562}" type="slidenum">
              <a:rPr lang="en-US" smtClean="0"/>
              <a:t>17</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69B91717-521D-16FD-EBB2-A2371D9E68CF}"/>
                  </a:ext>
                </a:extLst>
              </p:cNvPr>
              <p:cNvGraphicFramePr>
                <a:graphicFrameLocks noGrp="1"/>
              </p:cNvGraphicFramePr>
              <p:nvPr>
                <p:extLst>
                  <p:ext uri="{D42A27DB-BD31-4B8C-83A1-F6EECF244321}">
                    <p14:modId xmlns:p14="http://schemas.microsoft.com/office/powerpoint/2010/main" val="2089219991"/>
                  </p:ext>
                </p:extLst>
              </p:nvPr>
            </p:nvGraphicFramePr>
            <p:xfrm>
              <a:off x="723274" y="1078076"/>
              <a:ext cx="7697449" cy="1611339"/>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Definition: negligible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228187">
                    <a:tc>
                      <a:txBody>
                        <a:bodyPr/>
                        <a:lstStyle/>
                        <a:p>
                          <a:pPr marL="179021" lvl="3" indent="0">
                            <a:buNone/>
                          </a:pPr>
                          <a:r>
                            <a:rPr lang="en-US" dirty="0"/>
                            <a:t>A function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 :</m:t>
                              </m:r>
                              <m:r>
                                <a:rPr lang="en-US" b="0" i="1" smtClean="0">
                                  <a:latin typeface="Cambria Math" panose="02040503050406030204" pitchFamily="18" charset="0"/>
                                </a:rPr>
                                <m:t>ℕ</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m:t>
                                  </m:r>
                                </m:sup>
                              </m:sSup>
                            </m:oMath>
                          </a14:m>
                          <a:r>
                            <a:rPr lang="en-US" dirty="0"/>
                            <a:t> is </a:t>
                          </a:r>
                          <a:r>
                            <a:rPr lang="en-US" dirty="0">
                              <a:solidFill>
                                <a:srgbClr val="C00000"/>
                              </a:solidFill>
                            </a:rPr>
                            <a:t>negligible</a:t>
                          </a:r>
                          <a:r>
                            <a:rPr lang="en-US" baseline="0" dirty="0"/>
                            <a:t> in </a:t>
                          </a:r>
                          <a14:m>
                            <m:oMath xmlns:m="http://schemas.openxmlformats.org/officeDocument/2006/math">
                              <m:r>
                                <a:rPr lang="en-US" b="0" i="1" baseline="0" smtClean="0">
                                  <a:latin typeface="Cambria Math" panose="02040503050406030204" pitchFamily="18" charset="0"/>
                                </a:rPr>
                                <m:t>𝜆</m:t>
                              </m:r>
                            </m:oMath>
                          </a14:m>
                          <a:r>
                            <a:rPr lang="en-US" dirty="0"/>
                            <a:t> if for every polynomial </a:t>
                          </a:r>
                          <a14:m>
                            <m:oMath xmlns:m="http://schemas.openxmlformats.org/officeDocument/2006/math">
                              <m:r>
                                <a:rPr lang="en-US" b="0" i="1" smtClean="0">
                                  <a:latin typeface="Cambria Math" panose="02040503050406030204" pitchFamily="18" charset="0"/>
                                </a:rPr>
                                <m:t>𝑝</m:t>
                              </m:r>
                            </m:oMath>
                          </a14:m>
                          <a:r>
                            <a:rPr lang="en-US" dirty="0"/>
                            <a:t> there exists a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0</m:t>
                                  </m:r>
                                </m:sub>
                              </m:sSub>
                            </m:oMath>
                          </a14:m>
                          <a:r>
                            <a:rPr lang="en-US" dirty="0"/>
                            <a:t> such that for all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0</m:t>
                                  </m:r>
                                </m:sub>
                              </m:sSub>
                            </m:oMath>
                          </a14:m>
                          <a:r>
                            <a:rPr lang="en-US" dirty="0"/>
                            <a:t>:</a:t>
                          </a:r>
                        </a:p>
                        <a:p>
                          <a:pPr marL="179021" lvl="3"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𝜇</m:t>
                                </m:r>
                                <m:d>
                                  <m:dPr>
                                    <m:ctrlPr>
                                      <a:rPr lang="en-US" b="0" i="1" smtClean="0">
                                        <a:latin typeface="Cambria Math" panose="02040503050406030204" pitchFamily="18" charset="0"/>
                                      </a:rPr>
                                    </m:ctrlPr>
                                  </m:dPr>
                                  <m:e>
                                    <m:r>
                                      <a:rPr lang="en-US" b="0" i="1" smtClean="0">
                                        <a:latin typeface="Cambria Math" panose="02040503050406030204" pitchFamily="18" charset="0"/>
                                      </a:rPr>
                                      <m:t>𝜆</m:t>
                                    </m:r>
                                  </m:e>
                                </m:d>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𝜆</m:t>
                                    </m:r>
                                    <m:r>
                                      <a:rPr lang="en-US" b="0" i="1" smtClean="0">
                                        <a:latin typeface="Cambria Math" panose="02040503050406030204" pitchFamily="18" charset="0"/>
                                      </a:rPr>
                                      <m:t>)</m:t>
                                    </m:r>
                                  </m:den>
                                </m:f>
                              </m:oMath>
                            </m:oMathPara>
                          </a14:m>
                          <a:endParaRPr lang="en-US"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69B91717-521D-16FD-EBB2-A2371D9E68CF}"/>
                  </a:ext>
                </a:extLst>
              </p:cNvPr>
              <p:cNvGraphicFramePr>
                <a:graphicFrameLocks noGrp="1"/>
              </p:cNvGraphicFramePr>
              <p:nvPr>
                <p:extLst>
                  <p:ext uri="{D42A27DB-BD31-4B8C-83A1-F6EECF244321}">
                    <p14:modId xmlns:p14="http://schemas.microsoft.com/office/powerpoint/2010/main" val="2089219991"/>
                  </p:ext>
                </p:extLst>
              </p:nvPr>
            </p:nvGraphicFramePr>
            <p:xfrm>
              <a:off x="723274" y="1078076"/>
              <a:ext cx="7697449" cy="1611339"/>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Definition: negligible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228187">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9" t="-33498" r="-158"/>
                          </a:stretch>
                        </a:blipFill>
                      </a:tcPr>
                    </a:tc>
                    <a:extLst>
                      <a:ext uri="{0D108BD9-81ED-4DB2-BD59-A6C34878D82A}">
                        <a16:rowId xmlns:a16="http://schemas.microsoft.com/office/drawing/2014/main" val="2354341383"/>
                      </a:ext>
                    </a:extLst>
                  </a:tr>
                </a:tbl>
              </a:graphicData>
            </a:graphic>
          </p:graphicFrame>
        </mc:Fallback>
      </mc:AlternateContent>
    </p:spTree>
    <p:extLst>
      <p:ext uri="{BB962C8B-B14F-4D97-AF65-F5344CB8AC3E}">
        <p14:creationId xmlns:p14="http://schemas.microsoft.com/office/powerpoint/2010/main" val="374495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Integrity and authentication</a:t>
            </a:r>
          </a:p>
        </p:txBody>
      </p:sp>
      <p:sp>
        <p:nvSpPr>
          <p:cNvPr id="3" name="Tijdelijke aanduiding voor inhoud 2"/>
          <p:cNvSpPr>
            <a:spLocks noGrp="1"/>
          </p:cNvSpPr>
          <p:nvPr>
            <p:ph idx="1"/>
          </p:nvPr>
        </p:nvSpPr>
        <p:spPr>
          <a:xfrm>
            <a:off x="0" y="539040"/>
            <a:ext cx="9144000" cy="1302364"/>
          </a:xfrm>
        </p:spPr>
        <p:txBody>
          <a:bodyPr/>
          <a:lstStyle/>
          <a:p>
            <a:pPr marL="342900" indent="-342900">
              <a:buFont typeface="Arial" panose="020B0604020202020204" pitchFamily="34" charset="0"/>
              <a:buChar char="•"/>
            </a:pPr>
            <a:r>
              <a:rPr lang="en-GB" sz="1800"/>
              <a:t>Integrity: nobody should be able to change the message</a:t>
            </a:r>
          </a:p>
          <a:p>
            <a:pPr marL="342900" indent="-342900">
              <a:buFont typeface="Arial" panose="020B0604020202020204" pitchFamily="34" charset="0"/>
              <a:buChar char="•"/>
            </a:pPr>
            <a:r>
              <a:rPr lang="en-GB" sz="1800"/>
              <a:t>Authentication: Bob knows the message came from Alice </a:t>
            </a:r>
          </a:p>
        </p:txBody>
      </p:sp>
      <p:pic>
        <p:nvPicPr>
          <p:cNvPr id="6" name="Picture 5" descr="A picture containing person, person&#10;&#10;Description automatically generated">
            <a:extLst>
              <a:ext uri="{FF2B5EF4-FFF2-40B4-BE49-F238E27FC236}">
                <a16:creationId xmlns:a16="http://schemas.microsoft.com/office/drawing/2014/main" id="{6E7BAB71-8BD6-49B2-B14A-5BAB011A6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203" y="2214707"/>
            <a:ext cx="1056825" cy="1087099"/>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0351B4DF-73EF-49FA-AB4B-77F7A85FB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0378" y="2139627"/>
            <a:ext cx="727167" cy="1310210"/>
          </a:xfrm>
          <a:prstGeom prst="rect">
            <a:avLst/>
          </a:prstGeom>
        </p:spPr>
      </p:pic>
      <p:cxnSp>
        <p:nvCxnSpPr>
          <p:cNvPr id="36" name="Straight Arrow Connector 35">
            <a:extLst>
              <a:ext uri="{FF2B5EF4-FFF2-40B4-BE49-F238E27FC236}">
                <a16:creationId xmlns:a16="http://schemas.microsoft.com/office/drawing/2014/main" id="{84AFE47C-8C9A-4BED-AFF4-28CEE9E8EAC3}"/>
              </a:ext>
            </a:extLst>
          </p:cNvPr>
          <p:cNvCxnSpPr>
            <a:cxnSpLocks/>
            <a:stCxn id="43" idx="3"/>
            <a:endCxn id="53" idx="1"/>
          </p:cNvCxnSpPr>
          <p:nvPr/>
        </p:nvCxnSpPr>
        <p:spPr>
          <a:xfrm>
            <a:off x="2253287" y="4100525"/>
            <a:ext cx="4229914"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807494B0-253C-49B7-83EB-E096EF78C300}"/>
              </a:ext>
            </a:extLst>
          </p:cNvPr>
          <p:cNvSpPr txBox="1"/>
          <p:nvPr/>
        </p:nvSpPr>
        <p:spPr>
          <a:xfrm>
            <a:off x="835591" y="3950484"/>
            <a:ext cx="141769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love you, Bob!”</a:t>
            </a:r>
          </a:p>
        </p:txBody>
      </p:sp>
      <p:sp>
        <p:nvSpPr>
          <p:cNvPr id="53" name="TextBox 52">
            <a:extLst>
              <a:ext uri="{FF2B5EF4-FFF2-40B4-BE49-F238E27FC236}">
                <a16:creationId xmlns:a16="http://schemas.microsoft.com/office/drawing/2014/main" id="{D8BE2ED2-C7D0-4AF7-AE09-A146EF35EC94}"/>
              </a:ext>
            </a:extLst>
          </p:cNvPr>
          <p:cNvSpPr txBox="1"/>
          <p:nvPr/>
        </p:nvSpPr>
        <p:spPr>
          <a:xfrm>
            <a:off x="6483201" y="3950484"/>
            <a:ext cx="143911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hate you, Bob!”</a:t>
            </a:r>
          </a:p>
        </p:txBody>
      </p:sp>
      <p:sp>
        <p:nvSpPr>
          <p:cNvPr id="75" name="Rectangle 74">
            <a:extLst>
              <a:ext uri="{FF2B5EF4-FFF2-40B4-BE49-F238E27FC236}">
                <a16:creationId xmlns:a16="http://schemas.microsoft.com/office/drawing/2014/main" id="{C3C818DE-773B-4575-B29F-41DF6D257A64}"/>
              </a:ext>
            </a:extLst>
          </p:cNvPr>
          <p:cNvSpPr/>
          <p:nvPr/>
        </p:nvSpPr>
        <p:spPr>
          <a:xfrm>
            <a:off x="758824" y="2075942"/>
            <a:ext cx="2397626"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4CDA77FD-D702-4E13-B907-575AA1CCA788}"/>
              </a:ext>
            </a:extLst>
          </p:cNvPr>
          <p:cNvSpPr/>
          <p:nvPr/>
        </p:nvSpPr>
        <p:spPr>
          <a:xfrm>
            <a:off x="5595922" y="2075942"/>
            <a:ext cx="3160620"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10" name="Graphic 9" descr="Broken Heart with solid fill">
            <a:extLst>
              <a:ext uri="{FF2B5EF4-FFF2-40B4-BE49-F238E27FC236}">
                <a16:creationId xmlns:a16="http://schemas.microsoft.com/office/drawing/2014/main" id="{818DCE43-4617-4BF0-A451-D4C61D3671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5641" y="2075942"/>
            <a:ext cx="512665" cy="512665"/>
          </a:xfrm>
          <a:prstGeom prst="rect">
            <a:avLst/>
          </a:prstGeom>
        </p:spPr>
      </p:pic>
      <p:pic>
        <p:nvPicPr>
          <p:cNvPr id="12" name="Graphic 11" descr="Heart with solid fill">
            <a:extLst>
              <a:ext uri="{FF2B5EF4-FFF2-40B4-BE49-F238E27FC236}">
                <a16:creationId xmlns:a16="http://schemas.microsoft.com/office/drawing/2014/main" id="{6BEE1825-988C-4D33-9FE3-7932D2A01D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8675" y="2111455"/>
            <a:ext cx="490714" cy="490714"/>
          </a:xfrm>
          <a:prstGeom prst="rect">
            <a:avLst/>
          </a:prstGeom>
        </p:spPr>
      </p:pic>
      <p:sp>
        <p:nvSpPr>
          <p:cNvPr id="9" name="Slide Number Placeholder 8">
            <a:extLst>
              <a:ext uri="{FF2B5EF4-FFF2-40B4-BE49-F238E27FC236}">
                <a16:creationId xmlns:a16="http://schemas.microsoft.com/office/drawing/2014/main" id="{049575E0-F4C3-4591-FB3C-A6C7822BED21}"/>
              </a:ext>
            </a:extLst>
          </p:cNvPr>
          <p:cNvSpPr>
            <a:spLocks noGrp="1"/>
          </p:cNvSpPr>
          <p:nvPr>
            <p:ph type="sldNum" sz="quarter" idx="8"/>
          </p:nvPr>
        </p:nvSpPr>
        <p:spPr/>
        <p:txBody>
          <a:bodyPr/>
          <a:lstStyle/>
          <a:p>
            <a:pPr lvl="0"/>
            <a:fld id="{54D7E5F9-595B-41CC-8860-862166473562}" type="slidenum">
              <a:rPr lang="en-US" smtClean="0"/>
              <a:t>18</a:t>
            </a:fld>
            <a:endParaRPr lang="en-US"/>
          </a:p>
        </p:txBody>
      </p:sp>
      <p:sp>
        <p:nvSpPr>
          <p:cNvPr id="4" name="Picture 7">
            <a:extLst>
              <a:ext uri="{FF2B5EF4-FFF2-40B4-BE49-F238E27FC236}">
                <a16:creationId xmlns:a16="http://schemas.microsoft.com/office/drawing/2014/main" id="{5E8EA647-50C7-E48D-CB48-069F3F0C7D47}"/>
              </a:ext>
            </a:extLst>
          </p:cNvPr>
          <p:cNvSpPr/>
          <p:nvPr/>
        </p:nvSpPr>
        <p:spPr>
          <a:xfrm>
            <a:off x="4085293" y="3438642"/>
            <a:ext cx="620389" cy="661883"/>
          </a:xfrm>
          <a:custGeom>
            <a:avLst/>
            <a:gdLst>
              <a:gd name="connsiteX0" fmla="*/ 304973 w 613480"/>
              <a:gd name="connsiteY0" fmla="*/ -40 h 654512"/>
              <a:gd name="connsiteX1" fmla="*/ 269196 w 613480"/>
              <a:gd name="connsiteY1" fmla="*/ 8922 h 654512"/>
              <a:gd name="connsiteX2" fmla="*/ 155986 w 613480"/>
              <a:gd name="connsiteY2" fmla="*/ 199124 h 654512"/>
              <a:gd name="connsiteX3" fmla="*/ 155821 w 613480"/>
              <a:gd name="connsiteY3" fmla="*/ 215314 h 654512"/>
              <a:gd name="connsiteX4" fmla="*/ 164397 w 613480"/>
              <a:gd name="connsiteY4" fmla="*/ 236368 h 654512"/>
              <a:gd name="connsiteX5" fmla="*/ 175437 w 613480"/>
              <a:gd name="connsiteY5" fmla="*/ 265844 h 654512"/>
              <a:gd name="connsiteX6" fmla="*/ 175863 w 613480"/>
              <a:gd name="connsiteY6" fmla="*/ 298886 h 654512"/>
              <a:gd name="connsiteX7" fmla="*/ 173703 w 613480"/>
              <a:gd name="connsiteY7" fmla="*/ 303859 h 654512"/>
              <a:gd name="connsiteX8" fmla="*/ 147195 w 613480"/>
              <a:gd name="connsiteY8" fmla="*/ 312617 h 654512"/>
              <a:gd name="connsiteX9" fmla="*/ 87254 w 613480"/>
              <a:gd name="connsiteY9" fmla="*/ 342253 h 654512"/>
              <a:gd name="connsiteX10" fmla="*/ 6994 w 613480"/>
              <a:gd name="connsiteY10" fmla="*/ 508666 h 654512"/>
              <a:gd name="connsiteX11" fmla="*/ 1220 w 613480"/>
              <a:gd name="connsiteY11" fmla="*/ 552699 h 654512"/>
              <a:gd name="connsiteX12" fmla="*/ 61533 w 613480"/>
              <a:gd name="connsiteY12" fmla="*/ 638850 h 654512"/>
              <a:gd name="connsiteX13" fmla="*/ 76417 w 613480"/>
              <a:gd name="connsiteY13" fmla="*/ 653939 h 654512"/>
              <a:gd name="connsiteX14" fmla="*/ 89076 w 613480"/>
              <a:gd name="connsiteY14" fmla="*/ 653939 h 654512"/>
              <a:gd name="connsiteX15" fmla="*/ 121471 w 613480"/>
              <a:gd name="connsiteY15" fmla="*/ 653939 h 654512"/>
              <a:gd name="connsiteX16" fmla="*/ 110506 w 613480"/>
              <a:gd name="connsiteY16" fmla="*/ 372241 h 654512"/>
              <a:gd name="connsiteX17" fmla="*/ 118597 w 613480"/>
              <a:gd name="connsiteY17" fmla="*/ 364366 h 654512"/>
              <a:gd name="connsiteX18" fmla="*/ 192694 w 613480"/>
              <a:gd name="connsiteY18" fmla="*/ 363054 h 654512"/>
              <a:gd name="connsiteX19" fmla="*/ 277853 w 613480"/>
              <a:gd name="connsiteY19" fmla="*/ 362692 h 654512"/>
              <a:gd name="connsiteX20" fmla="*/ 265941 w 613480"/>
              <a:gd name="connsiteY20" fmla="*/ 354348 h 654512"/>
              <a:gd name="connsiteX21" fmla="*/ 218736 w 613480"/>
              <a:gd name="connsiteY21" fmla="*/ 308653 h 654512"/>
              <a:gd name="connsiteX22" fmla="*/ 191696 w 613480"/>
              <a:gd name="connsiteY22" fmla="*/ 255234 h 654512"/>
              <a:gd name="connsiteX23" fmla="*/ 217801 w 613480"/>
              <a:gd name="connsiteY23" fmla="*/ 159892 h 654512"/>
              <a:gd name="connsiteX24" fmla="*/ 276131 w 613480"/>
              <a:gd name="connsiteY24" fmla="*/ 155705 h 654512"/>
              <a:gd name="connsiteX25" fmla="*/ 337187 w 613480"/>
              <a:gd name="connsiteY25" fmla="*/ 155705 h 654512"/>
              <a:gd name="connsiteX26" fmla="*/ 395612 w 613480"/>
              <a:gd name="connsiteY26" fmla="*/ 159927 h 654512"/>
              <a:gd name="connsiteX27" fmla="*/ 421682 w 613480"/>
              <a:gd name="connsiteY27" fmla="*/ 254998 h 654512"/>
              <a:gd name="connsiteX28" fmla="*/ 394582 w 613480"/>
              <a:gd name="connsiteY28" fmla="*/ 308667 h 654512"/>
              <a:gd name="connsiteX29" fmla="*/ 346343 w 613480"/>
              <a:gd name="connsiteY29" fmla="*/ 355674 h 654512"/>
              <a:gd name="connsiteX30" fmla="*/ 337598 w 613480"/>
              <a:gd name="connsiteY30" fmla="*/ 362341 h 654512"/>
              <a:gd name="connsiteX31" fmla="*/ 421653 w 613480"/>
              <a:gd name="connsiteY31" fmla="*/ 363394 h 654512"/>
              <a:gd name="connsiteX32" fmla="*/ 505766 w 613480"/>
              <a:gd name="connsiteY32" fmla="*/ 363394 h 654512"/>
              <a:gd name="connsiteX33" fmla="*/ 508676 w 613480"/>
              <a:gd name="connsiteY33" fmla="*/ 367092 h 654512"/>
              <a:gd name="connsiteX34" fmla="*/ 511584 w 613480"/>
              <a:gd name="connsiteY34" fmla="*/ 370791 h 654512"/>
              <a:gd name="connsiteX35" fmla="*/ 492158 w 613480"/>
              <a:gd name="connsiteY35" fmla="*/ 653113 h 654512"/>
              <a:gd name="connsiteX36" fmla="*/ 524228 w 613480"/>
              <a:gd name="connsiteY36" fmla="*/ 653939 h 654512"/>
              <a:gd name="connsiteX37" fmla="*/ 536871 w 613480"/>
              <a:gd name="connsiteY37" fmla="*/ 653939 h 654512"/>
              <a:gd name="connsiteX38" fmla="*/ 551745 w 613480"/>
              <a:gd name="connsiteY38" fmla="*/ 638850 h 654512"/>
              <a:gd name="connsiteX39" fmla="*/ 612097 w 613480"/>
              <a:gd name="connsiteY39" fmla="*/ 552699 h 654512"/>
              <a:gd name="connsiteX40" fmla="*/ 606324 w 613480"/>
              <a:gd name="connsiteY40" fmla="*/ 508666 h 654512"/>
              <a:gd name="connsiteX41" fmla="*/ 545402 w 613480"/>
              <a:gd name="connsiteY41" fmla="*/ 365990 h 654512"/>
              <a:gd name="connsiteX42" fmla="*/ 454253 w 613480"/>
              <a:gd name="connsiteY42" fmla="*/ 308599 h 654512"/>
              <a:gd name="connsiteX43" fmla="*/ 439733 w 613480"/>
              <a:gd name="connsiteY43" fmla="*/ 304141 h 654512"/>
              <a:gd name="connsiteX44" fmla="*/ 437918 w 613480"/>
              <a:gd name="connsiteY44" fmla="*/ 299731 h 654512"/>
              <a:gd name="connsiteX45" fmla="*/ 444502 w 613480"/>
              <a:gd name="connsiteY45" fmla="*/ 247597 h 654512"/>
              <a:gd name="connsiteX46" fmla="*/ 457272 w 613480"/>
              <a:gd name="connsiteY46" fmla="*/ 199124 h 654512"/>
              <a:gd name="connsiteX47" fmla="*/ 383649 w 613480"/>
              <a:gd name="connsiteY47" fmla="*/ 36961 h 654512"/>
              <a:gd name="connsiteX48" fmla="*/ 304973 w 613480"/>
              <a:gd name="connsiteY48" fmla="*/ -40 h 654512"/>
              <a:gd name="connsiteX49" fmla="*/ 251171 w 613480"/>
              <a:gd name="connsiteY49" fmla="*/ 170045 h 654512"/>
              <a:gd name="connsiteX50" fmla="*/ 236572 w 613480"/>
              <a:gd name="connsiteY50" fmla="*/ 170966 h 654512"/>
              <a:gd name="connsiteX51" fmla="*/ 209896 w 613480"/>
              <a:gd name="connsiteY51" fmla="*/ 183920 h 654512"/>
              <a:gd name="connsiteX52" fmla="*/ 219754 w 613480"/>
              <a:gd name="connsiteY52" fmla="*/ 282739 h 654512"/>
              <a:gd name="connsiteX53" fmla="*/ 298493 w 613480"/>
              <a:gd name="connsiteY53" fmla="*/ 356370 h 654512"/>
              <a:gd name="connsiteX54" fmla="*/ 319023 w 613480"/>
              <a:gd name="connsiteY54" fmla="*/ 354408 h 654512"/>
              <a:gd name="connsiteX55" fmla="*/ 364963 w 613480"/>
              <a:gd name="connsiteY55" fmla="*/ 319336 h 654512"/>
              <a:gd name="connsiteX56" fmla="*/ 410553 w 613480"/>
              <a:gd name="connsiteY56" fmla="*/ 230797 h 654512"/>
              <a:gd name="connsiteX57" fmla="*/ 393216 w 613480"/>
              <a:gd name="connsiteY57" fmla="*/ 175570 h 654512"/>
              <a:gd name="connsiteX58" fmla="*/ 337708 w 613480"/>
              <a:gd name="connsiteY58" fmla="*/ 171109 h 654512"/>
              <a:gd name="connsiteX59" fmla="*/ 277353 w 613480"/>
              <a:gd name="connsiteY59" fmla="*/ 171133 h 654512"/>
              <a:gd name="connsiteX60" fmla="*/ 251171 w 613480"/>
              <a:gd name="connsiteY60" fmla="*/ 170045 h 654512"/>
              <a:gd name="connsiteX61" fmla="*/ 265799 w 613480"/>
              <a:gd name="connsiteY61" fmla="*/ 311041 h 654512"/>
              <a:gd name="connsiteX62" fmla="*/ 345584 w 613480"/>
              <a:gd name="connsiteY62" fmla="*/ 311041 h 654512"/>
              <a:gd name="connsiteX63" fmla="*/ 306366 w 613480"/>
              <a:gd name="connsiteY63" fmla="*/ 332635 h 654512"/>
              <a:gd name="connsiteX64" fmla="*/ 265799 w 613480"/>
              <a:gd name="connsiteY64" fmla="*/ 311041 h 654512"/>
              <a:gd name="connsiteX65" fmla="*/ 134005 w 613480"/>
              <a:gd name="connsiteY65" fmla="*/ 623060 h 654512"/>
              <a:gd name="connsiteX66" fmla="*/ 136199 w 613480"/>
              <a:gd name="connsiteY66" fmla="*/ 653939 h 654512"/>
              <a:gd name="connsiteX67" fmla="*/ 479293 w 613480"/>
              <a:gd name="connsiteY67" fmla="*/ 654445 h 654512"/>
              <a:gd name="connsiteX68" fmla="*/ 482243 w 613480"/>
              <a:gd name="connsiteY68" fmla="*/ 623805 h 65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3480" h="654512">
                <a:moveTo>
                  <a:pt x="304973" y="-40"/>
                </a:moveTo>
                <a:cubicBezTo>
                  <a:pt x="293095" y="273"/>
                  <a:pt x="281189" y="3266"/>
                  <a:pt x="269196" y="8922"/>
                </a:cubicBezTo>
                <a:cubicBezTo>
                  <a:pt x="208935" y="37340"/>
                  <a:pt x="156737" y="125036"/>
                  <a:pt x="155986" y="199124"/>
                </a:cubicBezTo>
                <a:lnTo>
                  <a:pt x="155821" y="215314"/>
                </a:lnTo>
                <a:lnTo>
                  <a:pt x="164397" y="236368"/>
                </a:lnTo>
                <a:cubicBezTo>
                  <a:pt x="169112" y="247948"/>
                  <a:pt x="174081" y="261212"/>
                  <a:pt x="175437" y="265844"/>
                </a:cubicBezTo>
                <a:cubicBezTo>
                  <a:pt x="178540" y="276442"/>
                  <a:pt x="178745" y="292251"/>
                  <a:pt x="175863" y="298886"/>
                </a:cubicBezTo>
                <a:lnTo>
                  <a:pt x="173703" y="303859"/>
                </a:lnTo>
                <a:lnTo>
                  <a:pt x="147195" y="312617"/>
                </a:lnTo>
                <a:cubicBezTo>
                  <a:pt x="112991" y="323919"/>
                  <a:pt x="99745" y="330468"/>
                  <a:pt x="87254" y="342253"/>
                </a:cubicBezTo>
                <a:cubicBezTo>
                  <a:pt x="60927" y="367087"/>
                  <a:pt x="27138" y="437146"/>
                  <a:pt x="6994" y="508666"/>
                </a:cubicBezTo>
                <a:cubicBezTo>
                  <a:pt x="-380" y="534845"/>
                  <a:pt x="-1385" y="542528"/>
                  <a:pt x="1220" y="552699"/>
                </a:cubicBezTo>
                <a:cubicBezTo>
                  <a:pt x="6962" y="575110"/>
                  <a:pt x="27262" y="604105"/>
                  <a:pt x="61533" y="638850"/>
                </a:cubicBezTo>
                <a:lnTo>
                  <a:pt x="76417" y="653939"/>
                </a:lnTo>
                <a:lnTo>
                  <a:pt x="89076" y="653939"/>
                </a:lnTo>
                <a:lnTo>
                  <a:pt x="121471" y="653939"/>
                </a:lnTo>
                <a:cubicBezTo>
                  <a:pt x="121471" y="653939"/>
                  <a:pt x="106847" y="389845"/>
                  <a:pt x="110506" y="372241"/>
                </a:cubicBezTo>
                <a:lnTo>
                  <a:pt x="118597" y="364366"/>
                </a:lnTo>
                <a:cubicBezTo>
                  <a:pt x="134191" y="360884"/>
                  <a:pt x="192694" y="363054"/>
                  <a:pt x="192694" y="363054"/>
                </a:cubicBezTo>
                <a:lnTo>
                  <a:pt x="277853" y="362692"/>
                </a:lnTo>
                <a:lnTo>
                  <a:pt x="265941" y="354348"/>
                </a:lnTo>
                <a:cubicBezTo>
                  <a:pt x="250625" y="343614"/>
                  <a:pt x="230176" y="323821"/>
                  <a:pt x="218736" y="308653"/>
                </a:cubicBezTo>
                <a:cubicBezTo>
                  <a:pt x="207745" y="294080"/>
                  <a:pt x="195314" y="269522"/>
                  <a:pt x="191696" y="255234"/>
                </a:cubicBezTo>
                <a:cubicBezTo>
                  <a:pt x="179264" y="206149"/>
                  <a:pt x="188979" y="170675"/>
                  <a:pt x="217801" y="159892"/>
                </a:cubicBezTo>
                <a:cubicBezTo>
                  <a:pt x="232188" y="154509"/>
                  <a:pt x="243020" y="153731"/>
                  <a:pt x="276131" y="155705"/>
                </a:cubicBezTo>
                <a:cubicBezTo>
                  <a:pt x="301141" y="157197"/>
                  <a:pt x="312176" y="157197"/>
                  <a:pt x="337187" y="155705"/>
                </a:cubicBezTo>
                <a:cubicBezTo>
                  <a:pt x="370349" y="153727"/>
                  <a:pt x="381127" y="154507"/>
                  <a:pt x="395612" y="159927"/>
                </a:cubicBezTo>
                <a:cubicBezTo>
                  <a:pt x="424199" y="170623"/>
                  <a:pt x="434002" y="206366"/>
                  <a:pt x="421682" y="254998"/>
                </a:cubicBezTo>
                <a:cubicBezTo>
                  <a:pt x="418011" y="269493"/>
                  <a:pt x="405645" y="293984"/>
                  <a:pt x="394582" y="308667"/>
                </a:cubicBezTo>
                <a:cubicBezTo>
                  <a:pt x="383603" y="323238"/>
                  <a:pt x="358146" y="348044"/>
                  <a:pt x="346343" y="355674"/>
                </a:cubicBezTo>
                <a:cubicBezTo>
                  <a:pt x="341568" y="358762"/>
                  <a:pt x="337632" y="361761"/>
                  <a:pt x="337598" y="362341"/>
                </a:cubicBezTo>
                <a:cubicBezTo>
                  <a:pt x="337565" y="362921"/>
                  <a:pt x="375390" y="363394"/>
                  <a:pt x="421653" y="363394"/>
                </a:cubicBezTo>
                <a:lnTo>
                  <a:pt x="505766" y="363394"/>
                </a:lnTo>
                <a:lnTo>
                  <a:pt x="508676" y="367092"/>
                </a:lnTo>
                <a:lnTo>
                  <a:pt x="511584" y="370791"/>
                </a:lnTo>
                <a:lnTo>
                  <a:pt x="492158" y="653113"/>
                </a:lnTo>
                <a:lnTo>
                  <a:pt x="524228" y="653939"/>
                </a:lnTo>
                <a:lnTo>
                  <a:pt x="536871" y="653939"/>
                </a:lnTo>
                <a:lnTo>
                  <a:pt x="551745" y="638850"/>
                </a:lnTo>
                <a:cubicBezTo>
                  <a:pt x="586185" y="603916"/>
                  <a:pt x="606351" y="575128"/>
                  <a:pt x="612097" y="552699"/>
                </a:cubicBezTo>
                <a:cubicBezTo>
                  <a:pt x="614704" y="542528"/>
                  <a:pt x="613697" y="534845"/>
                  <a:pt x="606324" y="508666"/>
                </a:cubicBezTo>
                <a:cubicBezTo>
                  <a:pt x="591676" y="456659"/>
                  <a:pt x="566786" y="398369"/>
                  <a:pt x="545402" y="365990"/>
                </a:cubicBezTo>
                <a:cubicBezTo>
                  <a:pt x="525393" y="335694"/>
                  <a:pt x="509076" y="325422"/>
                  <a:pt x="454253" y="308599"/>
                </a:cubicBezTo>
                <a:lnTo>
                  <a:pt x="439733" y="304141"/>
                </a:lnTo>
                <a:lnTo>
                  <a:pt x="437918" y="299731"/>
                </a:lnTo>
                <a:cubicBezTo>
                  <a:pt x="432790" y="287264"/>
                  <a:pt x="434782" y="271495"/>
                  <a:pt x="444502" y="247597"/>
                </a:cubicBezTo>
                <a:cubicBezTo>
                  <a:pt x="457982" y="214451"/>
                  <a:pt x="457383" y="216737"/>
                  <a:pt x="457272" y="199124"/>
                </a:cubicBezTo>
                <a:cubicBezTo>
                  <a:pt x="456921" y="143780"/>
                  <a:pt x="427475" y="78925"/>
                  <a:pt x="383649" y="36961"/>
                </a:cubicBezTo>
                <a:cubicBezTo>
                  <a:pt x="357111" y="11552"/>
                  <a:pt x="331107" y="-728"/>
                  <a:pt x="304973" y="-40"/>
                </a:cubicBezTo>
                <a:close/>
                <a:moveTo>
                  <a:pt x="251171" y="170045"/>
                </a:moveTo>
                <a:cubicBezTo>
                  <a:pt x="244930" y="170020"/>
                  <a:pt x="240620" y="170329"/>
                  <a:pt x="236572" y="170966"/>
                </a:cubicBezTo>
                <a:cubicBezTo>
                  <a:pt x="224721" y="172831"/>
                  <a:pt x="214379" y="177855"/>
                  <a:pt x="209896" y="183920"/>
                </a:cubicBezTo>
                <a:cubicBezTo>
                  <a:pt x="195978" y="202745"/>
                  <a:pt x="200620" y="249284"/>
                  <a:pt x="219754" y="282739"/>
                </a:cubicBezTo>
                <a:cubicBezTo>
                  <a:pt x="235854" y="310892"/>
                  <a:pt x="271288" y="344024"/>
                  <a:pt x="298493" y="356370"/>
                </a:cubicBezTo>
                <a:cubicBezTo>
                  <a:pt x="306645" y="360070"/>
                  <a:pt x="308041" y="359938"/>
                  <a:pt x="319023" y="354408"/>
                </a:cubicBezTo>
                <a:cubicBezTo>
                  <a:pt x="332735" y="347502"/>
                  <a:pt x="350405" y="334011"/>
                  <a:pt x="364963" y="319336"/>
                </a:cubicBezTo>
                <a:cubicBezTo>
                  <a:pt x="392255" y="291828"/>
                  <a:pt x="406688" y="263800"/>
                  <a:pt x="410553" y="230797"/>
                </a:cubicBezTo>
                <a:cubicBezTo>
                  <a:pt x="413999" y="201372"/>
                  <a:pt x="408094" y="182562"/>
                  <a:pt x="393216" y="175570"/>
                </a:cubicBezTo>
                <a:cubicBezTo>
                  <a:pt x="381291" y="169964"/>
                  <a:pt x="370534" y="169101"/>
                  <a:pt x="337708" y="171109"/>
                </a:cubicBezTo>
                <a:cubicBezTo>
                  <a:pt x="313111" y="172614"/>
                  <a:pt x="302231" y="172617"/>
                  <a:pt x="277353" y="171133"/>
                </a:cubicBezTo>
                <a:cubicBezTo>
                  <a:pt x="265581" y="170431"/>
                  <a:pt x="257411" y="170070"/>
                  <a:pt x="251171" y="170045"/>
                </a:cubicBezTo>
                <a:close/>
                <a:moveTo>
                  <a:pt x="265799" y="311041"/>
                </a:moveTo>
                <a:lnTo>
                  <a:pt x="345584" y="311041"/>
                </a:lnTo>
                <a:cubicBezTo>
                  <a:pt x="345584" y="311041"/>
                  <a:pt x="321014" y="332527"/>
                  <a:pt x="306366" y="332635"/>
                </a:cubicBezTo>
                <a:cubicBezTo>
                  <a:pt x="291315" y="332746"/>
                  <a:pt x="265799" y="311041"/>
                  <a:pt x="265799" y="311041"/>
                </a:cubicBezTo>
                <a:close/>
                <a:moveTo>
                  <a:pt x="134005" y="623060"/>
                </a:moveTo>
                <a:lnTo>
                  <a:pt x="136199" y="653939"/>
                </a:lnTo>
                <a:lnTo>
                  <a:pt x="479293" y="654445"/>
                </a:lnTo>
                <a:lnTo>
                  <a:pt x="482243" y="623805"/>
                </a:lnTo>
                <a:close/>
              </a:path>
            </a:pathLst>
          </a:custGeom>
          <a:solidFill>
            <a:srgbClr val="7030A0"/>
          </a:solidFill>
          <a:ln w="1395" cap="flat">
            <a:noFill/>
            <a:prstDash val="solid"/>
            <a:miter/>
          </a:ln>
        </p:spPr>
        <p:txBody>
          <a:bodyPr rtlCol="0" anchor="ctr"/>
          <a:lstStyle/>
          <a:p>
            <a:endParaRPr lang="en-US"/>
          </a:p>
        </p:txBody>
      </p:sp>
    </p:spTree>
    <p:extLst>
      <p:ext uri="{BB962C8B-B14F-4D97-AF65-F5344CB8AC3E}">
        <p14:creationId xmlns:p14="http://schemas.microsoft.com/office/powerpoint/2010/main" val="803895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Message Authentication Code (MAC)</a:t>
            </a:r>
          </a:p>
        </p:txBody>
      </p:sp>
      <p:pic>
        <p:nvPicPr>
          <p:cNvPr id="24" name="Picture 23" descr="A picture containing person, person&#10;&#10;Description automatically generated">
            <a:extLst>
              <a:ext uri="{FF2B5EF4-FFF2-40B4-BE49-F238E27FC236}">
                <a16:creationId xmlns:a16="http://schemas.microsoft.com/office/drawing/2014/main" id="{ADCC0160-CE67-454F-B49F-C0EEFDB30B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002" y="2173052"/>
            <a:ext cx="1056825" cy="1087099"/>
          </a:xfrm>
          <a:prstGeom prst="rect">
            <a:avLst/>
          </a:prstGeom>
        </p:spPr>
      </p:pic>
      <p:pic>
        <p:nvPicPr>
          <p:cNvPr id="25" name="Picture 24" descr="A picture containing toy&#10;&#10;Description automatically generated">
            <a:extLst>
              <a:ext uri="{FF2B5EF4-FFF2-40B4-BE49-F238E27FC236}">
                <a16:creationId xmlns:a16="http://schemas.microsoft.com/office/drawing/2014/main" id="{B867B207-9969-4B1C-8C38-AE113F581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8679" y="2139627"/>
            <a:ext cx="727167" cy="1310210"/>
          </a:xfrm>
          <a:prstGeom prst="rect">
            <a:avLst/>
          </a:prstGeom>
        </p:spPr>
      </p:pic>
      <p:sp>
        <p:nvSpPr>
          <p:cNvPr id="27" name="TextBox 26">
            <a:extLst>
              <a:ext uri="{FF2B5EF4-FFF2-40B4-BE49-F238E27FC236}">
                <a16:creationId xmlns:a16="http://schemas.microsoft.com/office/drawing/2014/main" id="{B4E61DF2-AEC8-44BD-B9C7-4BC577A29C95}"/>
              </a:ext>
            </a:extLst>
          </p:cNvPr>
          <p:cNvSpPr txBox="1"/>
          <p:nvPr/>
        </p:nvSpPr>
        <p:spPr>
          <a:xfrm>
            <a:off x="334555" y="3457769"/>
            <a:ext cx="141769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love you, Bob!”</a:t>
            </a:r>
          </a:p>
        </p:txBody>
      </p:sp>
      <p:sp>
        <p:nvSpPr>
          <p:cNvPr id="31" name="Rectangle 30">
            <a:extLst>
              <a:ext uri="{FF2B5EF4-FFF2-40B4-BE49-F238E27FC236}">
                <a16:creationId xmlns:a16="http://schemas.microsoft.com/office/drawing/2014/main" id="{3BCDFF98-7302-4AE5-836D-4596F1248768}"/>
              </a:ext>
            </a:extLst>
          </p:cNvPr>
          <p:cNvSpPr/>
          <p:nvPr/>
        </p:nvSpPr>
        <p:spPr>
          <a:xfrm>
            <a:off x="270627" y="2075942"/>
            <a:ext cx="2885823"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F2B46955-44BE-4AD0-8129-0DD0A8501F78}"/>
              </a:ext>
            </a:extLst>
          </p:cNvPr>
          <p:cNvSpPr/>
          <p:nvPr/>
        </p:nvSpPr>
        <p:spPr>
          <a:xfrm>
            <a:off x="5595922" y="2075942"/>
            <a:ext cx="3207600"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35" name="Graphic 34" descr="Heart with solid fill">
            <a:extLst>
              <a:ext uri="{FF2B5EF4-FFF2-40B4-BE49-F238E27FC236}">
                <a16:creationId xmlns:a16="http://schemas.microsoft.com/office/drawing/2014/main" id="{8F8DBF70-4472-4F66-BF8A-33E6D78052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6976" y="2111455"/>
            <a:ext cx="490714" cy="490714"/>
          </a:xfrm>
          <a:prstGeom prst="rect">
            <a:avLst/>
          </a:prstGeom>
        </p:spPr>
      </p:pic>
      <p:pic>
        <p:nvPicPr>
          <p:cNvPr id="37" name="Graphic 36" descr="Heart with solid fill">
            <a:extLst>
              <a:ext uri="{FF2B5EF4-FFF2-40B4-BE49-F238E27FC236}">
                <a16:creationId xmlns:a16="http://schemas.microsoft.com/office/drawing/2014/main" id="{88F37F00-B129-4F9F-AA0C-780BF773D4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4861" y="2120525"/>
            <a:ext cx="490714" cy="490714"/>
          </a:xfrm>
          <a:prstGeom prst="rect">
            <a:avLst/>
          </a:prstGeom>
        </p:spPr>
      </p:pic>
      <p:pic>
        <p:nvPicPr>
          <p:cNvPr id="10" name="Graphic 9" descr="Tag with solid fill">
            <a:extLst>
              <a:ext uri="{FF2B5EF4-FFF2-40B4-BE49-F238E27FC236}">
                <a16:creationId xmlns:a16="http://schemas.microsoft.com/office/drawing/2014/main" id="{AAEF95BE-0440-4657-BC7C-625ECB4B57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1543" y="3403935"/>
            <a:ext cx="407749" cy="407749"/>
          </a:xfrm>
          <a:prstGeom prst="rect">
            <a:avLst/>
          </a:prstGeom>
        </p:spPr>
      </p:pic>
      <p:pic>
        <p:nvPicPr>
          <p:cNvPr id="40" name="Graphic 39" descr="Key with solid fill">
            <a:extLst>
              <a:ext uri="{FF2B5EF4-FFF2-40B4-BE49-F238E27FC236}">
                <a16:creationId xmlns:a16="http://schemas.microsoft.com/office/drawing/2014/main" id="{241C27ED-0B96-4AF2-8A16-68E7EA77A66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47073" y="2892919"/>
            <a:ext cx="367232" cy="367232"/>
          </a:xfrm>
          <a:prstGeom prst="rect">
            <a:avLst/>
          </a:prstGeom>
        </p:spPr>
      </p:pic>
      <p:sp>
        <p:nvSpPr>
          <p:cNvPr id="41" name="Rectangle 40">
            <a:extLst>
              <a:ext uri="{FF2B5EF4-FFF2-40B4-BE49-F238E27FC236}">
                <a16:creationId xmlns:a16="http://schemas.microsoft.com/office/drawing/2014/main" id="{5FC0C868-C45D-4A6D-9260-F65BAF42A50C}"/>
              </a:ext>
            </a:extLst>
          </p:cNvPr>
          <p:cNvSpPr/>
          <p:nvPr/>
        </p:nvSpPr>
        <p:spPr>
          <a:xfrm>
            <a:off x="1914043" y="3424194"/>
            <a:ext cx="633292" cy="36723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42" name="Straight Arrow Connector 41">
            <a:extLst>
              <a:ext uri="{FF2B5EF4-FFF2-40B4-BE49-F238E27FC236}">
                <a16:creationId xmlns:a16="http://schemas.microsoft.com/office/drawing/2014/main" id="{183DC0FC-0363-4FF7-A9F9-E8E5C0126506}"/>
              </a:ext>
            </a:extLst>
          </p:cNvPr>
          <p:cNvCxnSpPr>
            <a:cxnSpLocks/>
            <a:stCxn id="40" idx="2"/>
            <a:endCxn id="41" idx="0"/>
          </p:cNvCxnSpPr>
          <p:nvPr/>
        </p:nvCxnSpPr>
        <p:spPr>
          <a:xfrm>
            <a:off x="2230689" y="3260151"/>
            <a:ext cx="0" cy="164043"/>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44">
            <a:extLst>
              <a:ext uri="{FF2B5EF4-FFF2-40B4-BE49-F238E27FC236}">
                <a16:creationId xmlns:a16="http://schemas.microsoft.com/office/drawing/2014/main" id="{6E2F21EA-4CFA-4F5C-9719-BFDF3BB21CDE}"/>
              </a:ext>
            </a:extLst>
          </p:cNvPr>
          <p:cNvCxnSpPr>
            <a:cxnSpLocks/>
            <a:stCxn id="27" idx="3"/>
            <a:endCxn id="41" idx="1"/>
          </p:cNvCxnSpPr>
          <p:nvPr/>
        </p:nvCxnSpPr>
        <p:spPr>
          <a:xfrm>
            <a:off x="1752251" y="3607810"/>
            <a:ext cx="161792"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4" name="Straight Arrow Connector 53">
            <a:extLst>
              <a:ext uri="{FF2B5EF4-FFF2-40B4-BE49-F238E27FC236}">
                <a16:creationId xmlns:a16="http://schemas.microsoft.com/office/drawing/2014/main" id="{2207DE45-F77E-4B57-8840-B1813D1FAF03}"/>
              </a:ext>
            </a:extLst>
          </p:cNvPr>
          <p:cNvCxnSpPr>
            <a:cxnSpLocks/>
            <a:stCxn id="41" idx="3"/>
            <a:endCxn id="10" idx="1"/>
          </p:cNvCxnSpPr>
          <p:nvPr/>
        </p:nvCxnSpPr>
        <p:spPr>
          <a:xfrm>
            <a:off x="2547335" y="3607810"/>
            <a:ext cx="204208"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6" name="Connector: Elbow 55">
            <a:extLst>
              <a:ext uri="{FF2B5EF4-FFF2-40B4-BE49-F238E27FC236}">
                <a16:creationId xmlns:a16="http://schemas.microsoft.com/office/drawing/2014/main" id="{86977241-8392-4343-8BB3-444F486C0EC4}"/>
              </a:ext>
            </a:extLst>
          </p:cNvPr>
          <p:cNvCxnSpPr>
            <a:cxnSpLocks/>
            <a:stCxn id="27" idx="2"/>
          </p:cNvCxnSpPr>
          <p:nvPr/>
        </p:nvCxnSpPr>
        <p:spPr>
          <a:xfrm rot="16200000" flipH="1">
            <a:off x="1317675" y="3483579"/>
            <a:ext cx="434866" cy="983410"/>
          </a:xfrm>
          <a:prstGeom prst="bentConnector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150770B-DEA1-47C1-BD9C-069D87D0307C}"/>
              </a:ext>
            </a:extLst>
          </p:cNvPr>
          <p:cNvCxnSpPr>
            <a:cxnSpLocks/>
          </p:cNvCxnSpPr>
          <p:nvPr/>
        </p:nvCxnSpPr>
        <p:spPr>
          <a:xfrm>
            <a:off x="1038921" y="4192717"/>
            <a:ext cx="6903960"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72" name="Graphic 71" descr="Tag with solid fill">
            <a:extLst>
              <a:ext uri="{FF2B5EF4-FFF2-40B4-BE49-F238E27FC236}">
                <a16:creationId xmlns:a16="http://schemas.microsoft.com/office/drawing/2014/main" id="{6D28982F-03D5-47A5-AB12-A3FC49FB9E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7576" y="3959666"/>
            <a:ext cx="407749" cy="407749"/>
          </a:xfrm>
          <a:prstGeom prst="rect">
            <a:avLst/>
          </a:prstGeom>
        </p:spPr>
      </p:pic>
      <p:cxnSp>
        <p:nvCxnSpPr>
          <p:cNvPr id="78" name="Connector: Elbow 77">
            <a:extLst>
              <a:ext uri="{FF2B5EF4-FFF2-40B4-BE49-F238E27FC236}">
                <a16:creationId xmlns:a16="http://schemas.microsoft.com/office/drawing/2014/main" id="{893C31D4-70ED-4E8C-9554-8180DD6796E7}"/>
              </a:ext>
            </a:extLst>
          </p:cNvPr>
          <p:cNvCxnSpPr>
            <a:cxnSpLocks/>
            <a:stCxn id="10" idx="2"/>
          </p:cNvCxnSpPr>
          <p:nvPr/>
        </p:nvCxnSpPr>
        <p:spPr>
          <a:xfrm rot="5400000">
            <a:off x="2764902" y="4002200"/>
            <a:ext cx="381033" cy="1"/>
          </a:xfrm>
          <a:prstGeom prst="bentConnector3">
            <a:avLst>
              <a:gd name="adj1" fmla="val 5000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9" name="Graphic 88" descr="Key with solid fill">
            <a:extLst>
              <a:ext uri="{FF2B5EF4-FFF2-40B4-BE49-F238E27FC236}">
                <a16:creationId xmlns:a16="http://schemas.microsoft.com/office/drawing/2014/main" id="{F8321544-3762-4732-89B1-86BDCF6D753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13185" y="2890339"/>
            <a:ext cx="367232" cy="367232"/>
          </a:xfrm>
          <a:prstGeom prst="rect">
            <a:avLst/>
          </a:prstGeom>
        </p:spPr>
      </p:pic>
      <p:sp>
        <p:nvSpPr>
          <p:cNvPr id="90" name="Rectangle 89">
            <a:extLst>
              <a:ext uri="{FF2B5EF4-FFF2-40B4-BE49-F238E27FC236}">
                <a16:creationId xmlns:a16="http://schemas.microsoft.com/office/drawing/2014/main" id="{B594A79B-13A9-4559-BD20-42ADBD2F1314}"/>
              </a:ext>
            </a:extLst>
          </p:cNvPr>
          <p:cNvSpPr/>
          <p:nvPr/>
        </p:nvSpPr>
        <p:spPr>
          <a:xfrm>
            <a:off x="7080155" y="3421614"/>
            <a:ext cx="633292" cy="36723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91" name="Straight Arrow Connector 90">
            <a:extLst>
              <a:ext uri="{FF2B5EF4-FFF2-40B4-BE49-F238E27FC236}">
                <a16:creationId xmlns:a16="http://schemas.microsoft.com/office/drawing/2014/main" id="{A63AC718-C63B-4013-B598-C48C1F6317AB}"/>
              </a:ext>
            </a:extLst>
          </p:cNvPr>
          <p:cNvCxnSpPr>
            <a:cxnSpLocks/>
            <a:stCxn id="89" idx="2"/>
            <a:endCxn id="90" idx="0"/>
          </p:cNvCxnSpPr>
          <p:nvPr/>
        </p:nvCxnSpPr>
        <p:spPr>
          <a:xfrm>
            <a:off x="7396801" y="3257571"/>
            <a:ext cx="0" cy="164043"/>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2" name="Straight Arrow Connector 91">
            <a:extLst>
              <a:ext uri="{FF2B5EF4-FFF2-40B4-BE49-F238E27FC236}">
                <a16:creationId xmlns:a16="http://schemas.microsoft.com/office/drawing/2014/main" id="{3422FAD6-407A-4257-8EF2-3FAEDDB7F761}"/>
              </a:ext>
            </a:extLst>
          </p:cNvPr>
          <p:cNvCxnSpPr>
            <a:cxnSpLocks/>
            <a:stCxn id="94" idx="3"/>
            <a:endCxn id="90" idx="1"/>
          </p:cNvCxnSpPr>
          <p:nvPr/>
        </p:nvCxnSpPr>
        <p:spPr>
          <a:xfrm flipV="1">
            <a:off x="6967673" y="3605230"/>
            <a:ext cx="112482" cy="258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3" name="Straight Arrow Connector 92">
            <a:extLst>
              <a:ext uri="{FF2B5EF4-FFF2-40B4-BE49-F238E27FC236}">
                <a16:creationId xmlns:a16="http://schemas.microsoft.com/office/drawing/2014/main" id="{B13178F5-F73E-42D6-879E-82BC1B14ADAC}"/>
              </a:ext>
            </a:extLst>
          </p:cNvPr>
          <p:cNvCxnSpPr>
            <a:cxnSpLocks/>
            <a:stCxn id="90" idx="3"/>
          </p:cNvCxnSpPr>
          <p:nvPr/>
        </p:nvCxnSpPr>
        <p:spPr>
          <a:xfrm>
            <a:off x="7713447" y="3605230"/>
            <a:ext cx="204208"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94" name="TextBox 93">
            <a:extLst>
              <a:ext uri="{FF2B5EF4-FFF2-40B4-BE49-F238E27FC236}">
                <a16:creationId xmlns:a16="http://schemas.microsoft.com/office/drawing/2014/main" id="{C16E5E75-4389-469B-B263-E933E81475E4}"/>
              </a:ext>
            </a:extLst>
          </p:cNvPr>
          <p:cNvSpPr txBox="1"/>
          <p:nvPr/>
        </p:nvSpPr>
        <p:spPr>
          <a:xfrm>
            <a:off x="5549977" y="3457769"/>
            <a:ext cx="141769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love you, Bob!”</a:t>
            </a:r>
          </a:p>
        </p:txBody>
      </p:sp>
      <p:pic>
        <p:nvPicPr>
          <p:cNvPr id="98" name="Graphic 97" descr="Tag with solid fill">
            <a:extLst>
              <a:ext uri="{FF2B5EF4-FFF2-40B4-BE49-F238E27FC236}">
                <a16:creationId xmlns:a16="http://schemas.microsoft.com/office/drawing/2014/main" id="{12ED38B6-A146-4FF6-A4A4-C3501BE0E3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7063" y="3390577"/>
            <a:ext cx="407749" cy="407749"/>
          </a:xfrm>
          <a:prstGeom prst="rect">
            <a:avLst/>
          </a:prstGeom>
        </p:spPr>
      </p:pic>
      <p:sp>
        <p:nvSpPr>
          <p:cNvPr id="100" name="Rectangle 99">
            <a:extLst>
              <a:ext uri="{FF2B5EF4-FFF2-40B4-BE49-F238E27FC236}">
                <a16:creationId xmlns:a16="http://schemas.microsoft.com/office/drawing/2014/main" id="{A88DEBE3-A265-40A9-8A7D-5CB001B103E3}"/>
              </a:ext>
            </a:extLst>
          </p:cNvPr>
          <p:cNvSpPr/>
          <p:nvPr/>
        </p:nvSpPr>
        <p:spPr>
          <a:xfrm>
            <a:off x="8293669" y="3752681"/>
            <a:ext cx="407747" cy="269726"/>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EQ?</a:t>
            </a:r>
          </a:p>
        </p:txBody>
      </p:sp>
      <p:cxnSp>
        <p:nvCxnSpPr>
          <p:cNvPr id="101" name="Connector: Elbow 100">
            <a:extLst>
              <a:ext uri="{FF2B5EF4-FFF2-40B4-BE49-F238E27FC236}">
                <a16:creationId xmlns:a16="http://schemas.microsoft.com/office/drawing/2014/main" id="{D7FC18A2-D6B8-49DD-B0A4-4D820D8C5B07}"/>
              </a:ext>
            </a:extLst>
          </p:cNvPr>
          <p:cNvCxnSpPr>
            <a:cxnSpLocks/>
          </p:cNvCxnSpPr>
          <p:nvPr/>
        </p:nvCxnSpPr>
        <p:spPr>
          <a:xfrm rot="5400000">
            <a:off x="6078072" y="4010545"/>
            <a:ext cx="381033" cy="1"/>
          </a:xfrm>
          <a:prstGeom prst="bentConnector3">
            <a:avLst>
              <a:gd name="adj1" fmla="val 50000"/>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06D3CFCB-B8B6-467C-AD2A-5828BF17A534}"/>
              </a:ext>
            </a:extLst>
          </p:cNvPr>
          <p:cNvCxnSpPr>
            <a:cxnSpLocks/>
            <a:stCxn id="98" idx="3"/>
            <a:endCxn id="100" idx="0"/>
          </p:cNvCxnSpPr>
          <p:nvPr/>
        </p:nvCxnSpPr>
        <p:spPr>
          <a:xfrm>
            <a:off x="8304812" y="3594452"/>
            <a:ext cx="192731" cy="158229"/>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18B9B792-D145-4645-91C7-EA0AE4330F61}"/>
              </a:ext>
            </a:extLst>
          </p:cNvPr>
          <p:cNvCxnSpPr>
            <a:cxnSpLocks/>
            <a:stCxn id="72" idx="3"/>
            <a:endCxn id="100" idx="2"/>
          </p:cNvCxnSpPr>
          <p:nvPr/>
        </p:nvCxnSpPr>
        <p:spPr>
          <a:xfrm flipV="1">
            <a:off x="8315325" y="4022407"/>
            <a:ext cx="182218" cy="141134"/>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ABBE3111-81AC-48D2-8C2F-3AA567F49C09}"/>
              </a:ext>
            </a:extLst>
          </p:cNvPr>
          <p:cNvSpPr txBox="1"/>
          <p:nvPr/>
        </p:nvSpPr>
        <p:spPr>
          <a:xfrm>
            <a:off x="3443616" y="3906881"/>
            <a:ext cx="141769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love you, Bob!”</a:t>
            </a:r>
          </a:p>
        </p:txBody>
      </p:sp>
      <p:pic>
        <p:nvPicPr>
          <p:cNvPr id="115" name="Graphic 114" descr="Tag with solid fill">
            <a:extLst>
              <a:ext uri="{FF2B5EF4-FFF2-40B4-BE49-F238E27FC236}">
                <a16:creationId xmlns:a16="http://schemas.microsoft.com/office/drawing/2014/main" id="{D304562B-2DBE-4481-92A8-E48D4E7514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0379" y="3853047"/>
            <a:ext cx="407749" cy="407749"/>
          </a:xfrm>
          <a:prstGeom prst="rect">
            <a:avLst/>
          </a:prstGeom>
        </p:spPr>
      </p:pic>
      <p:sp>
        <p:nvSpPr>
          <p:cNvPr id="6" name="Slide Number Placeholder 5">
            <a:extLst>
              <a:ext uri="{FF2B5EF4-FFF2-40B4-BE49-F238E27FC236}">
                <a16:creationId xmlns:a16="http://schemas.microsoft.com/office/drawing/2014/main" id="{90F4D878-4746-AEB9-FFF9-355BA8522154}"/>
              </a:ext>
            </a:extLst>
          </p:cNvPr>
          <p:cNvSpPr>
            <a:spLocks noGrp="1"/>
          </p:cNvSpPr>
          <p:nvPr>
            <p:ph type="sldNum" sz="quarter" idx="8"/>
          </p:nvPr>
        </p:nvSpPr>
        <p:spPr/>
        <p:txBody>
          <a:bodyPr/>
          <a:lstStyle/>
          <a:p>
            <a:pPr lvl="0"/>
            <a:fld id="{54D7E5F9-595B-41CC-8860-862166473562}" type="slidenum">
              <a:rPr lang="en-US" smtClean="0"/>
              <a:t>19</a:t>
            </a:fld>
            <a:endParaRPr lang="en-US"/>
          </a:p>
        </p:txBody>
      </p:sp>
      <p:sp>
        <p:nvSpPr>
          <p:cNvPr id="11" name="Tijdelijke aanduiding voor inhoud 2">
            <a:extLst>
              <a:ext uri="{FF2B5EF4-FFF2-40B4-BE49-F238E27FC236}">
                <a16:creationId xmlns:a16="http://schemas.microsoft.com/office/drawing/2014/main" id="{2920129F-24E7-5543-4F24-7141C4D0E4EC}"/>
              </a:ext>
            </a:extLst>
          </p:cNvPr>
          <p:cNvSpPr txBox="1">
            <a:spLocks/>
          </p:cNvSpPr>
          <p:nvPr/>
        </p:nvSpPr>
        <p:spPr>
          <a:xfrm>
            <a:off x="0" y="539038"/>
            <a:ext cx="9144000" cy="1534083"/>
          </a:xfrm>
          <a:prstGeom prst="rect">
            <a:avLst/>
          </a:prstGeom>
          <a:noFill/>
          <a:ln>
            <a:noFill/>
          </a:ln>
        </p:spPr>
        <p:txBody>
          <a:bodyPr vert="horz" wrap="square" lIns="720000" tIns="0" rIns="360000" bIns="0" anchor="ctr" anchorCtr="0" compatLnSpc="1">
            <a:normAutofit/>
          </a:bodyPr>
          <a:lstStyle>
            <a:lvl1pPr marL="0" marR="0" lvl="0" indent="0" algn="l" defTabSz="685800" rtl="0" fontAlgn="auto" hangingPunct="1">
              <a:lnSpc>
                <a:spcPct val="100000"/>
              </a:lnSpc>
              <a:spcBef>
                <a:spcPts val="0"/>
              </a:spcBef>
              <a:spcAft>
                <a:spcPts val="0"/>
              </a:spcAft>
              <a:buNone/>
              <a:tabLst/>
              <a:defRPr lang="en-GB" sz="1950" b="0" i="0" u="none" strike="noStrike" kern="1200" cap="none" spc="0" baseline="0">
                <a:solidFill>
                  <a:srgbClr val="000000"/>
                </a:solidFill>
                <a:uFillTx/>
                <a:latin typeface="Calibri"/>
              </a:defRPr>
            </a:lvl1pPr>
            <a:lvl2pPr marL="180000" marR="0" lvl="1" indent="-180000" algn="l" defTabSz="685800" rtl="0" fontAlgn="auto" hangingPunct="1">
              <a:lnSpc>
                <a:spcPct val="100000"/>
              </a:lnSpc>
              <a:spcBef>
                <a:spcPts val="0"/>
              </a:spcBef>
              <a:spcAft>
                <a:spcPts val="0"/>
              </a:spcAft>
              <a:buFont typeface="Arial" panose="020B0604020202020204" pitchFamily="34" charset="0"/>
              <a:buChar char="•"/>
              <a:tabLst/>
              <a:defRPr lang="en-GB" sz="1650" b="0" i="0" u="none" strike="noStrike" kern="1200" cap="none" spc="0" baseline="0">
                <a:solidFill>
                  <a:srgbClr val="000000"/>
                </a:solidFill>
                <a:uFillTx/>
                <a:latin typeface="Calibri"/>
              </a:defRPr>
            </a:lvl2pPr>
            <a:lvl3pPr marL="180978" marR="0" lvl="2"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3pPr>
            <a:lvl4pPr marL="359999" marR="0" lvl="3"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4pPr>
            <a:lvl5pPr marL="539752" marR="0" lvl="4" indent="-177795" algn="l" defTabSz="685800" rtl="0" fontAlgn="auto" hangingPunct="1">
              <a:lnSpc>
                <a:spcPct val="100000"/>
              </a:lnSpc>
              <a:spcBef>
                <a:spcPts val="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72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CA"/>
              <a:t>Symmetric: Alice and Bob share a secret key</a:t>
            </a:r>
          </a:p>
          <a:p>
            <a:pPr marL="342900" indent="-342900">
              <a:buFont typeface="Arial" panose="020B0604020202020204" pitchFamily="34" charset="0"/>
              <a:buChar char="•"/>
            </a:pPr>
            <a:r>
              <a:rPr lang="en-CA"/>
              <a:t>Compute a tag       on the message</a:t>
            </a:r>
          </a:p>
          <a:p>
            <a:pPr marL="342897" indent="-342900">
              <a:buFont typeface="Arial" panose="020B0604020202020204" pitchFamily="34" charset="0"/>
              <a:buChar char="•"/>
            </a:pPr>
            <a:r>
              <a:rPr lang="en-CA"/>
              <a:t>allows Bob to detect any changes</a:t>
            </a:r>
          </a:p>
        </p:txBody>
      </p:sp>
      <p:pic>
        <p:nvPicPr>
          <p:cNvPr id="12" name="Graphic 11" descr="Key with solid fill">
            <a:extLst>
              <a:ext uri="{FF2B5EF4-FFF2-40B4-BE49-F238E27FC236}">
                <a16:creationId xmlns:a16="http://schemas.microsoft.com/office/drawing/2014/main" id="{33516867-A761-A9AB-3B62-E91CF200186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67907" y="840006"/>
            <a:ext cx="367232" cy="367232"/>
          </a:xfrm>
          <a:prstGeom prst="rect">
            <a:avLst/>
          </a:prstGeom>
        </p:spPr>
      </p:pic>
      <p:pic>
        <p:nvPicPr>
          <p:cNvPr id="13" name="Graphic 12" descr="Tag with solid fill">
            <a:extLst>
              <a:ext uri="{FF2B5EF4-FFF2-40B4-BE49-F238E27FC236}">
                <a16:creationId xmlns:a16="http://schemas.microsoft.com/office/drawing/2014/main" id="{ECB07CAF-9F5E-8096-EF5F-F710C68781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6300" y="1155538"/>
            <a:ext cx="318102" cy="318102"/>
          </a:xfrm>
          <a:prstGeom prst="rect">
            <a:avLst/>
          </a:prstGeom>
        </p:spPr>
      </p:pic>
      <p:grpSp>
        <p:nvGrpSpPr>
          <p:cNvPr id="3" name="Group 2">
            <a:extLst>
              <a:ext uri="{FF2B5EF4-FFF2-40B4-BE49-F238E27FC236}">
                <a16:creationId xmlns:a16="http://schemas.microsoft.com/office/drawing/2014/main" id="{DD4B5F5E-471F-9C52-A006-26D32F13EC10}"/>
              </a:ext>
            </a:extLst>
          </p:cNvPr>
          <p:cNvGrpSpPr/>
          <p:nvPr/>
        </p:nvGrpSpPr>
        <p:grpSpPr>
          <a:xfrm>
            <a:off x="3944875" y="2909942"/>
            <a:ext cx="863079" cy="1006455"/>
            <a:chOff x="6174248" y="2860371"/>
            <a:chExt cx="747155" cy="871273"/>
          </a:xfrm>
        </p:grpSpPr>
        <p:sp>
          <p:nvSpPr>
            <p:cNvPr id="4" name="TextBox 3">
              <a:extLst>
                <a:ext uri="{FF2B5EF4-FFF2-40B4-BE49-F238E27FC236}">
                  <a16:creationId xmlns:a16="http://schemas.microsoft.com/office/drawing/2014/main" id="{3074CE9C-5AF5-FF9B-6F18-688FFEEFE11A}"/>
                </a:ext>
              </a:extLst>
            </p:cNvPr>
            <p:cNvSpPr txBox="1"/>
            <p:nvPr/>
          </p:nvSpPr>
          <p:spPr>
            <a:xfrm>
              <a:off x="6408414" y="3269979"/>
              <a:ext cx="324234"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7030A0"/>
                  </a:solidFill>
                  <a:effectLst/>
                  <a:uLnTx/>
                  <a:uFillTx/>
                  <a:latin typeface="Calibri"/>
                  <a:ea typeface="+mn-ea"/>
                  <a:cs typeface="+mn-cs"/>
                </a:rPr>
                <a:t>?</a:t>
              </a:r>
            </a:p>
          </p:txBody>
        </p:sp>
        <p:sp>
          <p:nvSpPr>
            <p:cNvPr id="5" name="Picture 78">
              <a:extLst>
                <a:ext uri="{FF2B5EF4-FFF2-40B4-BE49-F238E27FC236}">
                  <a16:creationId xmlns:a16="http://schemas.microsoft.com/office/drawing/2014/main" id="{FB6E233A-3A4A-51B7-4513-F259060F5034}"/>
                </a:ext>
              </a:extLst>
            </p:cNvPr>
            <p:cNvSpPr/>
            <p:nvPr/>
          </p:nvSpPr>
          <p:spPr>
            <a:xfrm>
              <a:off x="6174248" y="2860371"/>
              <a:ext cx="747155" cy="797128"/>
            </a:xfrm>
            <a:custGeom>
              <a:avLst/>
              <a:gdLst>
                <a:gd name="connsiteX0" fmla="*/ 436496 w 877979"/>
                <a:gd name="connsiteY0" fmla="*/ -28 h 936702"/>
                <a:gd name="connsiteX1" fmla="*/ 385293 w 877979"/>
                <a:gd name="connsiteY1" fmla="*/ 12798 h 936702"/>
                <a:gd name="connsiteX2" fmla="*/ 223273 w 877979"/>
                <a:gd name="connsiteY2" fmla="*/ 285004 h 936702"/>
                <a:gd name="connsiteX3" fmla="*/ 223038 w 877979"/>
                <a:gd name="connsiteY3" fmla="*/ 308175 h 936702"/>
                <a:gd name="connsiteX4" fmla="*/ 235311 w 877979"/>
                <a:gd name="connsiteY4" fmla="*/ 338306 h 936702"/>
                <a:gd name="connsiteX5" fmla="*/ 251110 w 877979"/>
                <a:gd name="connsiteY5" fmla="*/ 380490 h 936702"/>
                <a:gd name="connsiteX6" fmla="*/ 251721 w 877979"/>
                <a:gd name="connsiteY6" fmla="*/ 427778 h 936702"/>
                <a:gd name="connsiteX7" fmla="*/ 248629 w 877979"/>
                <a:gd name="connsiteY7" fmla="*/ 434895 h 936702"/>
                <a:gd name="connsiteX8" fmla="*/ 210692 w 877979"/>
                <a:gd name="connsiteY8" fmla="*/ 447429 h 936702"/>
                <a:gd name="connsiteX9" fmla="*/ 124909 w 877979"/>
                <a:gd name="connsiteY9" fmla="*/ 489842 h 936702"/>
                <a:gd name="connsiteX10" fmla="*/ 10044 w 877979"/>
                <a:gd name="connsiteY10" fmla="*/ 728004 h 936702"/>
                <a:gd name="connsiteX11" fmla="*/ 1782 w 877979"/>
                <a:gd name="connsiteY11" fmla="*/ 791021 h 936702"/>
                <a:gd name="connsiteX12" fmla="*/ 88098 w 877979"/>
                <a:gd name="connsiteY12" fmla="*/ 914316 h 936702"/>
                <a:gd name="connsiteX13" fmla="*/ 109399 w 877979"/>
                <a:gd name="connsiteY13" fmla="*/ 935910 h 936702"/>
                <a:gd name="connsiteX14" fmla="*/ 127516 w 877979"/>
                <a:gd name="connsiteY14" fmla="*/ 935910 h 936702"/>
                <a:gd name="connsiteX15" fmla="*/ 173878 w 877979"/>
                <a:gd name="connsiteY15" fmla="*/ 935910 h 936702"/>
                <a:gd name="connsiteX16" fmla="*/ 158186 w 877979"/>
                <a:gd name="connsiteY16" fmla="*/ 532759 h 936702"/>
                <a:gd name="connsiteX17" fmla="*/ 169764 w 877979"/>
                <a:gd name="connsiteY17" fmla="*/ 521490 h 936702"/>
                <a:gd name="connsiteX18" fmla="*/ 275808 w 877979"/>
                <a:gd name="connsiteY18" fmla="*/ 519612 h 936702"/>
                <a:gd name="connsiteX19" fmla="*/ 397683 w 877979"/>
                <a:gd name="connsiteY19" fmla="*/ 519094 h 936702"/>
                <a:gd name="connsiteX20" fmla="*/ 380635 w 877979"/>
                <a:gd name="connsiteY20" fmla="*/ 507152 h 936702"/>
                <a:gd name="connsiteX21" fmla="*/ 313078 w 877979"/>
                <a:gd name="connsiteY21" fmla="*/ 441757 h 936702"/>
                <a:gd name="connsiteX22" fmla="*/ 274380 w 877979"/>
                <a:gd name="connsiteY22" fmla="*/ 365305 h 936702"/>
                <a:gd name="connsiteX23" fmla="*/ 311740 w 877979"/>
                <a:gd name="connsiteY23" fmla="*/ 228857 h 936702"/>
                <a:gd name="connsiteX24" fmla="*/ 395218 w 877979"/>
                <a:gd name="connsiteY24" fmla="*/ 222865 h 936702"/>
                <a:gd name="connsiteX25" fmla="*/ 482599 w 877979"/>
                <a:gd name="connsiteY25" fmla="*/ 222865 h 936702"/>
                <a:gd name="connsiteX26" fmla="*/ 566213 w 877979"/>
                <a:gd name="connsiteY26" fmla="*/ 228907 h 936702"/>
                <a:gd name="connsiteX27" fmla="*/ 603524 w 877979"/>
                <a:gd name="connsiteY27" fmla="*/ 364968 h 936702"/>
                <a:gd name="connsiteX28" fmla="*/ 564739 w 877979"/>
                <a:gd name="connsiteY28" fmla="*/ 441777 h 936702"/>
                <a:gd name="connsiteX29" fmla="*/ 495702 w 877979"/>
                <a:gd name="connsiteY29" fmla="*/ 509050 h 936702"/>
                <a:gd name="connsiteX30" fmla="*/ 483187 w 877979"/>
                <a:gd name="connsiteY30" fmla="*/ 518591 h 936702"/>
                <a:gd name="connsiteX31" fmla="*/ 603481 w 877979"/>
                <a:gd name="connsiteY31" fmla="*/ 520098 h 936702"/>
                <a:gd name="connsiteX32" fmla="*/ 723860 w 877979"/>
                <a:gd name="connsiteY32" fmla="*/ 520098 h 936702"/>
                <a:gd name="connsiteX33" fmla="*/ 728024 w 877979"/>
                <a:gd name="connsiteY33" fmla="*/ 525391 h 936702"/>
                <a:gd name="connsiteX34" fmla="*/ 732186 w 877979"/>
                <a:gd name="connsiteY34" fmla="*/ 530684 h 936702"/>
                <a:gd name="connsiteX35" fmla="*/ 704385 w 877979"/>
                <a:gd name="connsiteY35" fmla="*/ 934729 h 936702"/>
                <a:gd name="connsiteX36" fmla="*/ 750281 w 877979"/>
                <a:gd name="connsiteY36" fmla="*/ 935910 h 936702"/>
                <a:gd name="connsiteX37" fmla="*/ 768376 w 877979"/>
                <a:gd name="connsiteY37" fmla="*/ 935910 h 936702"/>
                <a:gd name="connsiteX38" fmla="*/ 789662 w 877979"/>
                <a:gd name="connsiteY38" fmla="*/ 914316 h 936702"/>
                <a:gd name="connsiteX39" fmla="*/ 876035 w 877979"/>
                <a:gd name="connsiteY39" fmla="*/ 791021 h 936702"/>
                <a:gd name="connsiteX40" fmla="*/ 867773 w 877979"/>
                <a:gd name="connsiteY40" fmla="*/ 728004 h 936702"/>
                <a:gd name="connsiteX41" fmla="*/ 780585 w 877979"/>
                <a:gd name="connsiteY41" fmla="*/ 523814 h 936702"/>
                <a:gd name="connsiteX42" fmla="*/ 650137 w 877979"/>
                <a:gd name="connsiteY42" fmla="*/ 441678 h 936702"/>
                <a:gd name="connsiteX43" fmla="*/ 629356 w 877979"/>
                <a:gd name="connsiteY43" fmla="*/ 435298 h 936702"/>
                <a:gd name="connsiteX44" fmla="*/ 626759 w 877979"/>
                <a:gd name="connsiteY44" fmla="*/ 428987 h 936702"/>
                <a:gd name="connsiteX45" fmla="*/ 636182 w 877979"/>
                <a:gd name="connsiteY45" fmla="*/ 354376 h 936702"/>
                <a:gd name="connsiteX46" fmla="*/ 654457 w 877979"/>
                <a:gd name="connsiteY46" fmla="*/ 285004 h 936702"/>
                <a:gd name="connsiteX47" fmla="*/ 549092 w 877979"/>
                <a:gd name="connsiteY47" fmla="*/ 52925 h 936702"/>
                <a:gd name="connsiteX48" fmla="*/ 436496 w 877979"/>
                <a:gd name="connsiteY48" fmla="*/ -28 h 936702"/>
                <a:gd name="connsiteX49" fmla="*/ 359496 w 877979"/>
                <a:gd name="connsiteY49" fmla="*/ 243388 h 936702"/>
                <a:gd name="connsiteX50" fmla="*/ 338603 w 877979"/>
                <a:gd name="connsiteY50" fmla="*/ 244706 h 936702"/>
                <a:gd name="connsiteX51" fmla="*/ 300427 w 877979"/>
                <a:gd name="connsiteY51" fmla="*/ 263245 h 936702"/>
                <a:gd name="connsiteX52" fmla="*/ 314535 w 877979"/>
                <a:gd name="connsiteY52" fmla="*/ 404669 h 936702"/>
                <a:gd name="connsiteX53" fmla="*/ 427222 w 877979"/>
                <a:gd name="connsiteY53" fmla="*/ 510046 h 936702"/>
                <a:gd name="connsiteX54" fmla="*/ 456603 w 877979"/>
                <a:gd name="connsiteY54" fmla="*/ 507238 h 936702"/>
                <a:gd name="connsiteX55" fmla="*/ 522350 w 877979"/>
                <a:gd name="connsiteY55" fmla="*/ 457045 h 936702"/>
                <a:gd name="connsiteX56" fmla="*/ 587596 w 877979"/>
                <a:gd name="connsiteY56" fmla="*/ 330333 h 936702"/>
                <a:gd name="connsiteX57" fmla="*/ 562784 w 877979"/>
                <a:gd name="connsiteY57" fmla="*/ 251295 h 936702"/>
                <a:gd name="connsiteX58" fmla="*/ 483344 w 877979"/>
                <a:gd name="connsiteY58" fmla="*/ 244911 h 936702"/>
                <a:gd name="connsiteX59" fmla="*/ 396968 w 877979"/>
                <a:gd name="connsiteY59" fmla="*/ 244945 h 936702"/>
                <a:gd name="connsiteX60" fmla="*/ 359496 w 877979"/>
                <a:gd name="connsiteY60" fmla="*/ 243388 h 936702"/>
                <a:gd name="connsiteX61" fmla="*/ 438489 w 877979"/>
                <a:gd name="connsiteY61" fmla="*/ 421068 h 936702"/>
                <a:gd name="connsiteX62" fmla="*/ 494615 w 877979"/>
                <a:gd name="connsiteY62" fmla="*/ 451973 h 936702"/>
                <a:gd name="connsiteX63" fmla="*/ 380432 w 877979"/>
                <a:gd name="connsiteY63" fmla="*/ 451973 h 936702"/>
                <a:gd name="connsiteX64" fmla="*/ 438489 w 877979"/>
                <a:gd name="connsiteY64" fmla="*/ 421068 h 936702"/>
                <a:gd name="connsiteX65" fmla="*/ 191816 w 877979"/>
                <a:gd name="connsiteY65" fmla="*/ 891717 h 936702"/>
                <a:gd name="connsiteX66" fmla="*/ 194956 w 877979"/>
                <a:gd name="connsiteY66" fmla="*/ 935910 h 936702"/>
                <a:gd name="connsiteX67" fmla="*/ 685973 w 877979"/>
                <a:gd name="connsiteY67" fmla="*/ 936635 h 936702"/>
                <a:gd name="connsiteX68" fmla="*/ 690195 w 877979"/>
                <a:gd name="connsiteY68" fmla="*/ 892784 h 93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77979" h="936702">
                  <a:moveTo>
                    <a:pt x="436496" y="-28"/>
                  </a:moveTo>
                  <a:cubicBezTo>
                    <a:pt x="419496" y="420"/>
                    <a:pt x="402458" y="4703"/>
                    <a:pt x="385293" y="12798"/>
                  </a:cubicBezTo>
                  <a:cubicBezTo>
                    <a:pt x="299051" y="53467"/>
                    <a:pt x="224348" y="178974"/>
                    <a:pt x="223273" y="285004"/>
                  </a:cubicBezTo>
                  <a:lnTo>
                    <a:pt x="223038" y="308175"/>
                  </a:lnTo>
                  <a:lnTo>
                    <a:pt x="235311" y="338306"/>
                  </a:lnTo>
                  <a:cubicBezTo>
                    <a:pt x="242059" y="354878"/>
                    <a:pt x="249170" y="373861"/>
                    <a:pt x="251110" y="380490"/>
                  </a:cubicBezTo>
                  <a:cubicBezTo>
                    <a:pt x="255552" y="395658"/>
                    <a:pt x="255845" y="418282"/>
                    <a:pt x="251721" y="427778"/>
                  </a:cubicBezTo>
                  <a:lnTo>
                    <a:pt x="248629" y="434895"/>
                  </a:lnTo>
                  <a:lnTo>
                    <a:pt x="210692" y="447429"/>
                  </a:lnTo>
                  <a:cubicBezTo>
                    <a:pt x="161741" y="463604"/>
                    <a:pt x="142784" y="472977"/>
                    <a:pt x="124909" y="489842"/>
                  </a:cubicBezTo>
                  <a:cubicBezTo>
                    <a:pt x="87230" y="525383"/>
                    <a:pt x="38874" y="625648"/>
                    <a:pt x="10044" y="728004"/>
                  </a:cubicBezTo>
                  <a:cubicBezTo>
                    <a:pt x="-508" y="765469"/>
                    <a:pt x="-1948" y="776465"/>
                    <a:pt x="1782" y="791021"/>
                  </a:cubicBezTo>
                  <a:cubicBezTo>
                    <a:pt x="9998" y="823094"/>
                    <a:pt x="39051" y="864591"/>
                    <a:pt x="88098" y="914316"/>
                  </a:cubicBezTo>
                  <a:lnTo>
                    <a:pt x="109399" y="935910"/>
                  </a:lnTo>
                  <a:lnTo>
                    <a:pt x="127516" y="935910"/>
                  </a:lnTo>
                  <a:lnTo>
                    <a:pt x="173878" y="935910"/>
                  </a:lnTo>
                  <a:cubicBezTo>
                    <a:pt x="173878" y="935910"/>
                    <a:pt x="152949" y="557953"/>
                    <a:pt x="158186" y="532759"/>
                  </a:cubicBezTo>
                  <a:lnTo>
                    <a:pt x="169764" y="521490"/>
                  </a:lnTo>
                  <a:cubicBezTo>
                    <a:pt x="192081" y="516506"/>
                    <a:pt x="275808" y="519612"/>
                    <a:pt x="275808" y="519612"/>
                  </a:cubicBezTo>
                  <a:lnTo>
                    <a:pt x="397683" y="519094"/>
                  </a:lnTo>
                  <a:lnTo>
                    <a:pt x="380635" y="507152"/>
                  </a:lnTo>
                  <a:cubicBezTo>
                    <a:pt x="358715" y="491791"/>
                    <a:pt x="329450" y="463463"/>
                    <a:pt x="313078" y="441757"/>
                  </a:cubicBezTo>
                  <a:cubicBezTo>
                    <a:pt x="297348" y="420900"/>
                    <a:pt x="279558" y="385755"/>
                    <a:pt x="274380" y="365305"/>
                  </a:cubicBezTo>
                  <a:cubicBezTo>
                    <a:pt x="256588" y="295057"/>
                    <a:pt x="270491" y="244290"/>
                    <a:pt x="311740" y="228857"/>
                  </a:cubicBezTo>
                  <a:cubicBezTo>
                    <a:pt x="332330" y="221153"/>
                    <a:pt x="347832" y="220040"/>
                    <a:pt x="395218" y="222865"/>
                  </a:cubicBezTo>
                  <a:cubicBezTo>
                    <a:pt x="431012" y="225000"/>
                    <a:pt x="446805" y="225000"/>
                    <a:pt x="482599" y="222865"/>
                  </a:cubicBezTo>
                  <a:cubicBezTo>
                    <a:pt x="530058" y="220034"/>
                    <a:pt x="545483" y="221151"/>
                    <a:pt x="566213" y="228907"/>
                  </a:cubicBezTo>
                  <a:cubicBezTo>
                    <a:pt x="607125" y="244216"/>
                    <a:pt x="621154" y="295369"/>
                    <a:pt x="603524" y="364968"/>
                  </a:cubicBezTo>
                  <a:cubicBezTo>
                    <a:pt x="598269" y="385712"/>
                    <a:pt x="580572" y="420763"/>
                    <a:pt x="564739" y="441777"/>
                  </a:cubicBezTo>
                  <a:cubicBezTo>
                    <a:pt x="549026" y="462630"/>
                    <a:pt x="512593" y="498130"/>
                    <a:pt x="495702" y="509050"/>
                  </a:cubicBezTo>
                  <a:cubicBezTo>
                    <a:pt x="488868" y="513469"/>
                    <a:pt x="483235" y="517762"/>
                    <a:pt x="483187" y="518591"/>
                  </a:cubicBezTo>
                  <a:cubicBezTo>
                    <a:pt x="483139" y="519421"/>
                    <a:pt x="537273" y="520098"/>
                    <a:pt x="603481" y="520098"/>
                  </a:cubicBezTo>
                  <a:lnTo>
                    <a:pt x="723860" y="520098"/>
                  </a:lnTo>
                  <a:lnTo>
                    <a:pt x="728024" y="525391"/>
                  </a:lnTo>
                  <a:lnTo>
                    <a:pt x="732186" y="530684"/>
                  </a:lnTo>
                  <a:lnTo>
                    <a:pt x="704385" y="934729"/>
                  </a:lnTo>
                  <a:lnTo>
                    <a:pt x="750281" y="935910"/>
                  </a:lnTo>
                  <a:lnTo>
                    <a:pt x="768376" y="935910"/>
                  </a:lnTo>
                  <a:lnTo>
                    <a:pt x="789662" y="914316"/>
                  </a:lnTo>
                  <a:cubicBezTo>
                    <a:pt x="838951" y="864320"/>
                    <a:pt x="867811" y="823120"/>
                    <a:pt x="876035" y="791021"/>
                  </a:cubicBezTo>
                  <a:cubicBezTo>
                    <a:pt x="879765" y="776465"/>
                    <a:pt x="878325" y="765469"/>
                    <a:pt x="867773" y="728004"/>
                  </a:cubicBezTo>
                  <a:cubicBezTo>
                    <a:pt x="846809" y="653574"/>
                    <a:pt x="811188" y="570152"/>
                    <a:pt x="780585" y="523814"/>
                  </a:cubicBezTo>
                  <a:cubicBezTo>
                    <a:pt x="751948" y="480455"/>
                    <a:pt x="728596" y="465755"/>
                    <a:pt x="650137" y="441678"/>
                  </a:cubicBezTo>
                  <a:lnTo>
                    <a:pt x="629356" y="435298"/>
                  </a:lnTo>
                  <a:lnTo>
                    <a:pt x="626759" y="428987"/>
                  </a:lnTo>
                  <a:cubicBezTo>
                    <a:pt x="619421" y="411145"/>
                    <a:pt x="622271" y="388577"/>
                    <a:pt x="636182" y="354376"/>
                  </a:cubicBezTo>
                  <a:cubicBezTo>
                    <a:pt x="655474" y="306939"/>
                    <a:pt x="654616" y="310211"/>
                    <a:pt x="654457" y="285004"/>
                  </a:cubicBezTo>
                  <a:cubicBezTo>
                    <a:pt x="653955" y="205798"/>
                    <a:pt x="611814" y="112982"/>
                    <a:pt x="549092" y="52925"/>
                  </a:cubicBezTo>
                  <a:cubicBezTo>
                    <a:pt x="511113" y="16562"/>
                    <a:pt x="473897" y="-1012"/>
                    <a:pt x="436496" y="-28"/>
                  </a:cubicBezTo>
                  <a:close/>
                  <a:moveTo>
                    <a:pt x="359496" y="243388"/>
                  </a:moveTo>
                  <a:cubicBezTo>
                    <a:pt x="350566" y="243352"/>
                    <a:pt x="344397" y="243794"/>
                    <a:pt x="338603" y="244706"/>
                  </a:cubicBezTo>
                  <a:cubicBezTo>
                    <a:pt x="321644" y="247376"/>
                    <a:pt x="306843" y="254565"/>
                    <a:pt x="300427" y="263245"/>
                  </a:cubicBezTo>
                  <a:cubicBezTo>
                    <a:pt x="280508" y="290186"/>
                    <a:pt x="287151" y="356790"/>
                    <a:pt x="314535" y="404669"/>
                  </a:cubicBezTo>
                  <a:cubicBezTo>
                    <a:pt x="337577" y="444961"/>
                    <a:pt x="388288" y="492377"/>
                    <a:pt x="427222" y="510046"/>
                  </a:cubicBezTo>
                  <a:cubicBezTo>
                    <a:pt x="438888" y="515341"/>
                    <a:pt x="440887" y="515152"/>
                    <a:pt x="456603" y="507238"/>
                  </a:cubicBezTo>
                  <a:cubicBezTo>
                    <a:pt x="476227" y="497355"/>
                    <a:pt x="501515" y="478047"/>
                    <a:pt x="522350" y="457045"/>
                  </a:cubicBezTo>
                  <a:cubicBezTo>
                    <a:pt x="561408" y="417678"/>
                    <a:pt x="582064" y="377565"/>
                    <a:pt x="587596" y="330333"/>
                  </a:cubicBezTo>
                  <a:cubicBezTo>
                    <a:pt x="592528" y="288222"/>
                    <a:pt x="584077" y="261302"/>
                    <a:pt x="562784" y="251295"/>
                  </a:cubicBezTo>
                  <a:cubicBezTo>
                    <a:pt x="545718" y="243272"/>
                    <a:pt x="530323" y="242036"/>
                    <a:pt x="483344" y="244911"/>
                  </a:cubicBezTo>
                  <a:cubicBezTo>
                    <a:pt x="448143" y="247064"/>
                    <a:pt x="432571" y="247068"/>
                    <a:pt x="396968" y="244945"/>
                  </a:cubicBezTo>
                  <a:cubicBezTo>
                    <a:pt x="380120" y="243941"/>
                    <a:pt x="368427" y="243424"/>
                    <a:pt x="359496" y="243388"/>
                  </a:cubicBezTo>
                  <a:close/>
                  <a:moveTo>
                    <a:pt x="438489" y="421068"/>
                  </a:moveTo>
                  <a:cubicBezTo>
                    <a:pt x="459452" y="421223"/>
                    <a:pt x="494615" y="451973"/>
                    <a:pt x="494615" y="451973"/>
                  </a:cubicBezTo>
                  <a:lnTo>
                    <a:pt x="380432" y="451973"/>
                  </a:lnTo>
                  <a:cubicBezTo>
                    <a:pt x="380432" y="451973"/>
                    <a:pt x="416949" y="420910"/>
                    <a:pt x="438489" y="421068"/>
                  </a:cubicBezTo>
                  <a:close/>
                  <a:moveTo>
                    <a:pt x="191816" y="891717"/>
                  </a:moveTo>
                  <a:lnTo>
                    <a:pt x="194956" y="935910"/>
                  </a:lnTo>
                  <a:lnTo>
                    <a:pt x="685973" y="936635"/>
                  </a:lnTo>
                  <a:lnTo>
                    <a:pt x="690195" y="892784"/>
                  </a:lnTo>
                  <a:close/>
                </a:path>
              </a:pathLst>
            </a:custGeom>
            <a:solidFill>
              <a:srgbClr val="7030A0"/>
            </a:solidFill>
            <a:ln w="2005" cap="flat">
              <a:noFill/>
              <a:prstDash val="solid"/>
              <a:miter/>
            </a:ln>
          </p:spPr>
          <p:txBody>
            <a:bodyPr rtlCol="0" anchor="ctr"/>
            <a:lstStyle/>
            <a:p>
              <a:endParaRPr lang="en-US"/>
            </a:p>
          </p:txBody>
        </p:sp>
      </p:grpSp>
    </p:spTree>
    <p:extLst>
      <p:ext uri="{BB962C8B-B14F-4D97-AF65-F5344CB8AC3E}">
        <p14:creationId xmlns:p14="http://schemas.microsoft.com/office/powerpoint/2010/main" val="64854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B5A8BE-9F89-4C57-AFDA-78A6592B9092}"/>
              </a:ext>
            </a:extLst>
          </p:cNvPr>
          <p:cNvSpPr>
            <a:spLocks noGrp="1"/>
          </p:cNvSpPr>
          <p:nvPr>
            <p:ph type="title"/>
          </p:nvPr>
        </p:nvSpPr>
        <p:spPr/>
        <p:txBody>
          <a:bodyPr/>
          <a:lstStyle/>
          <a:p>
            <a:r>
              <a:rPr lang="en-US" dirty="0"/>
              <a:t>Hidden slides</a:t>
            </a:r>
          </a:p>
        </p:txBody>
      </p:sp>
      <p:sp>
        <p:nvSpPr>
          <p:cNvPr id="7" name="Content Placeholder 6">
            <a:extLst>
              <a:ext uri="{FF2B5EF4-FFF2-40B4-BE49-F238E27FC236}">
                <a16:creationId xmlns:a16="http://schemas.microsoft.com/office/drawing/2014/main" id="{3AFA7C84-AF09-38DA-3874-1105E0A9F102}"/>
              </a:ext>
            </a:extLst>
          </p:cNvPr>
          <p:cNvSpPr>
            <a:spLocks noGrp="1"/>
          </p:cNvSpPr>
          <p:nvPr>
            <p:ph idx="1"/>
          </p:nvPr>
        </p:nvSpPr>
        <p:spPr/>
        <p:txBody>
          <a:bodyPr/>
          <a:lstStyle/>
          <a:p>
            <a:r>
              <a:rPr lang="en-US" dirty="0"/>
              <a:t>This slide deck contains hidden slides and notes, which are for background reading only and are </a:t>
            </a:r>
            <a:r>
              <a:rPr lang="en-US" b="1" dirty="0"/>
              <a:t>not</a:t>
            </a:r>
            <a:r>
              <a:rPr lang="en-US" dirty="0"/>
              <a:t> part of the exam material.</a:t>
            </a:r>
          </a:p>
        </p:txBody>
      </p:sp>
      <p:sp>
        <p:nvSpPr>
          <p:cNvPr id="2" name="Slide Number Placeholder 1">
            <a:extLst>
              <a:ext uri="{FF2B5EF4-FFF2-40B4-BE49-F238E27FC236}">
                <a16:creationId xmlns:a16="http://schemas.microsoft.com/office/drawing/2014/main" id="{49B4D53E-7FA9-2B88-113D-8022EC603F69}"/>
              </a:ext>
            </a:extLst>
          </p:cNvPr>
          <p:cNvSpPr>
            <a:spLocks noGrp="1"/>
          </p:cNvSpPr>
          <p:nvPr>
            <p:ph type="sldNum" sz="quarter" idx="8"/>
          </p:nvPr>
        </p:nvSpPr>
        <p:spPr/>
        <p:txBody>
          <a:bodyPr/>
          <a:lstStyle/>
          <a:p>
            <a:pPr lvl="0"/>
            <a:fld id="{54D7E5F9-595B-41CC-8860-862166473562}" type="slidenum">
              <a:rPr lang="en-US" smtClean="0"/>
              <a:t>2</a:t>
            </a:fld>
            <a:endParaRPr lang="en-US" dirty="0"/>
          </a:p>
        </p:txBody>
      </p:sp>
    </p:spTree>
    <p:extLst>
      <p:ext uri="{BB962C8B-B14F-4D97-AF65-F5344CB8AC3E}">
        <p14:creationId xmlns:p14="http://schemas.microsoft.com/office/powerpoint/2010/main" val="410752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Message Authentication Code (MAC)</a:t>
            </a:r>
          </a:p>
        </p:txBody>
      </p:sp>
      <p:sp>
        <p:nvSpPr>
          <p:cNvPr id="3" name="Tijdelijke aanduiding voor inhoud 2"/>
          <p:cNvSpPr>
            <a:spLocks noGrp="1"/>
          </p:cNvSpPr>
          <p:nvPr>
            <p:ph idx="1"/>
          </p:nvPr>
        </p:nvSpPr>
        <p:spPr>
          <a:xfrm>
            <a:off x="0" y="539038"/>
            <a:ext cx="9144000" cy="1534083"/>
          </a:xfrm>
        </p:spPr>
        <p:txBody>
          <a:bodyPr/>
          <a:lstStyle/>
          <a:p>
            <a:pPr marL="342900" indent="-342900">
              <a:buFont typeface="Arial" panose="020B0604020202020204" pitchFamily="34" charset="0"/>
              <a:buChar char="•"/>
            </a:pPr>
            <a:r>
              <a:rPr lang="en-GB"/>
              <a:t>Symmetric: Alice and Bob share a secret key</a:t>
            </a:r>
          </a:p>
          <a:p>
            <a:pPr marL="342900" indent="-342900">
              <a:buFont typeface="Arial" panose="020B0604020202020204" pitchFamily="34" charset="0"/>
              <a:buChar char="•"/>
            </a:pPr>
            <a:r>
              <a:rPr lang="en-GB"/>
              <a:t>Compute a tag       on the message</a:t>
            </a:r>
          </a:p>
          <a:p>
            <a:pPr marL="342897" indent="-342900">
              <a:buFont typeface="Arial" panose="020B0604020202020204" pitchFamily="34" charset="0"/>
              <a:buChar char="•"/>
            </a:pPr>
            <a:r>
              <a:rPr lang="en-GB"/>
              <a:t>allows Bob to detect any changes</a:t>
            </a:r>
          </a:p>
        </p:txBody>
      </p:sp>
      <p:pic>
        <p:nvPicPr>
          <p:cNvPr id="77" name="Graphic 76" descr="Key with solid fill">
            <a:extLst>
              <a:ext uri="{FF2B5EF4-FFF2-40B4-BE49-F238E27FC236}">
                <a16:creationId xmlns:a16="http://schemas.microsoft.com/office/drawing/2014/main" id="{2F02CDC8-36D1-4955-B2B9-57E0EE5AC3B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7907" y="840006"/>
            <a:ext cx="367232" cy="367232"/>
          </a:xfrm>
          <a:prstGeom prst="rect">
            <a:avLst/>
          </a:prstGeom>
        </p:spPr>
      </p:pic>
      <p:pic>
        <p:nvPicPr>
          <p:cNvPr id="24" name="Picture 23" descr="A picture containing person, person&#10;&#10;Description automatically generated">
            <a:extLst>
              <a:ext uri="{FF2B5EF4-FFF2-40B4-BE49-F238E27FC236}">
                <a16:creationId xmlns:a16="http://schemas.microsoft.com/office/drawing/2014/main" id="{ADCC0160-CE67-454F-B49F-C0EEFDB30B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002" y="2173052"/>
            <a:ext cx="1056825" cy="1087099"/>
          </a:xfrm>
          <a:prstGeom prst="rect">
            <a:avLst/>
          </a:prstGeom>
        </p:spPr>
      </p:pic>
      <p:pic>
        <p:nvPicPr>
          <p:cNvPr id="25" name="Picture 24" descr="A picture containing toy&#10;&#10;Description automatically generated">
            <a:extLst>
              <a:ext uri="{FF2B5EF4-FFF2-40B4-BE49-F238E27FC236}">
                <a16:creationId xmlns:a16="http://schemas.microsoft.com/office/drawing/2014/main" id="{B867B207-9969-4B1C-8C38-AE113F581F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98679" y="2139627"/>
            <a:ext cx="727167" cy="1310210"/>
          </a:xfrm>
          <a:prstGeom prst="rect">
            <a:avLst/>
          </a:prstGeom>
        </p:spPr>
      </p:pic>
      <p:sp>
        <p:nvSpPr>
          <p:cNvPr id="27" name="TextBox 26">
            <a:extLst>
              <a:ext uri="{FF2B5EF4-FFF2-40B4-BE49-F238E27FC236}">
                <a16:creationId xmlns:a16="http://schemas.microsoft.com/office/drawing/2014/main" id="{B4E61DF2-AEC8-44BD-B9C7-4BC577A29C95}"/>
              </a:ext>
            </a:extLst>
          </p:cNvPr>
          <p:cNvSpPr txBox="1"/>
          <p:nvPr/>
        </p:nvSpPr>
        <p:spPr>
          <a:xfrm>
            <a:off x="334555" y="3457769"/>
            <a:ext cx="141769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love you, Bob!”</a:t>
            </a:r>
          </a:p>
        </p:txBody>
      </p:sp>
      <p:sp>
        <p:nvSpPr>
          <p:cNvPr id="31" name="Rectangle 30">
            <a:extLst>
              <a:ext uri="{FF2B5EF4-FFF2-40B4-BE49-F238E27FC236}">
                <a16:creationId xmlns:a16="http://schemas.microsoft.com/office/drawing/2014/main" id="{3BCDFF98-7302-4AE5-836D-4596F1248768}"/>
              </a:ext>
            </a:extLst>
          </p:cNvPr>
          <p:cNvSpPr/>
          <p:nvPr/>
        </p:nvSpPr>
        <p:spPr>
          <a:xfrm>
            <a:off x="270627" y="2075942"/>
            <a:ext cx="2885823"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F2B46955-44BE-4AD0-8129-0DD0A8501F78}"/>
              </a:ext>
            </a:extLst>
          </p:cNvPr>
          <p:cNvSpPr/>
          <p:nvPr/>
        </p:nvSpPr>
        <p:spPr>
          <a:xfrm>
            <a:off x="5595922" y="2075942"/>
            <a:ext cx="3207600"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35" name="Graphic 34" descr="Heart with solid fill">
            <a:extLst>
              <a:ext uri="{FF2B5EF4-FFF2-40B4-BE49-F238E27FC236}">
                <a16:creationId xmlns:a16="http://schemas.microsoft.com/office/drawing/2014/main" id="{8F8DBF70-4472-4F66-BF8A-33E6D78052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6976" y="2111455"/>
            <a:ext cx="490714" cy="490714"/>
          </a:xfrm>
          <a:prstGeom prst="rect">
            <a:avLst/>
          </a:prstGeom>
        </p:spPr>
      </p:pic>
      <p:pic>
        <p:nvPicPr>
          <p:cNvPr id="10" name="Graphic 9" descr="Tag with solid fill">
            <a:extLst>
              <a:ext uri="{FF2B5EF4-FFF2-40B4-BE49-F238E27FC236}">
                <a16:creationId xmlns:a16="http://schemas.microsoft.com/office/drawing/2014/main" id="{AAEF95BE-0440-4657-BC7C-625ECB4B57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51543" y="3403935"/>
            <a:ext cx="407749" cy="407749"/>
          </a:xfrm>
          <a:prstGeom prst="rect">
            <a:avLst/>
          </a:prstGeom>
        </p:spPr>
      </p:pic>
      <p:pic>
        <p:nvPicPr>
          <p:cNvPr id="40" name="Graphic 39" descr="Key with solid fill">
            <a:extLst>
              <a:ext uri="{FF2B5EF4-FFF2-40B4-BE49-F238E27FC236}">
                <a16:creationId xmlns:a16="http://schemas.microsoft.com/office/drawing/2014/main" id="{241C27ED-0B96-4AF2-8A16-68E7EA77A6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7073" y="2892919"/>
            <a:ext cx="367232" cy="367232"/>
          </a:xfrm>
          <a:prstGeom prst="rect">
            <a:avLst/>
          </a:prstGeom>
        </p:spPr>
      </p:pic>
      <p:sp>
        <p:nvSpPr>
          <p:cNvPr id="41" name="Rectangle 40">
            <a:extLst>
              <a:ext uri="{FF2B5EF4-FFF2-40B4-BE49-F238E27FC236}">
                <a16:creationId xmlns:a16="http://schemas.microsoft.com/office/drawing/2014/main" id="{5FC0C868-C45D-4A6D-9260-F65BAF42A50C}"/>
              </a:ext>
            </a:extLst>
          </p:cNvPr>
          <p:cNvSpPr/>
          <p:nvPr/>
        </p:nvSpPr>
        <p:spPr>
          <a:xfrm>
            <a:off x="1914043" y="3424194"/>
            <a:ext cx="633292" cy="36723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42" name="Straight Arrow Connector 41">
            <a:extLst>
              <a:ext uri="{FF2B5EF4-FFF2-40B4-BE49-F238E27FC236}">
                <a16:creationId xmlns:a16="http://schemas.microsoft.com/office/drawing/2014/main" id="{183DC0FC-0363-4FF7-A9F9-E8E5C0126506}"/>
              </a:ext>
            </a:extLst>
          </p:cNvPr>
          <p:cNvCxnSpPr>
            <a:cxnSpLocks/>
            <a:stCxn id="40" idx="2"/>
            <a:endCxn id="41" idx="0"/>
          </p:cNvCxnSpPr>
          <p:nvPr/>
        </p:nvCxnSpPr>
        <p:spPr>
          <a:xfrm>
            <a:off x="2230689" y="3260151"/>
            <a:ext cx="0" cy="164043"/>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44">
            <a:extLst>
              <a:ext uri="{FF2B5EF4-FFF2-40B4-BE49-F238E27FC236}">
                <a16:creationId xmlns:a16="http://schemas.microsoft.com/office/drawing/2014/main" id="{6E2F21EA-4CFA-4F5C-9719-BFDF3BB21CDE}"/>
              </a:ext>
            </a:extLst>
          </p:cNvPr>
          <p:cNvCxnSpPr>
            <a:cxnSpLocks/>
            <a:stCxn id="27" idx="3"/>
            <a:endCxn id="41" idx="1"/>
          </p:cNvCxnSpPr>
          <p:nvPr/>
        </p:nvCxnSpPr>
        <p:spPr>
          <a:xfrm>
            <a:off x="1752251" y="3607810"/>
            <a:ext cx="161792"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4" name="Straight Arrow Connector 53">
            <a:extLst>
              <a:ext uri="{FF2B5EF4-FFF2-40B4-BE49-F238E27FC236}">
                <a16:creationId xmlns:a16="http://schemas.microsoft.com/office/drawing/2014/main" id="{2207DE45-F77E-4B57-8840-B1813D1FAF03}"/>
              </a:ext>
            </a:extLst>
          </p:cNvPr>
          <p:cNvCxnSpPr>
            <a:cxnSpLocks/>
            <a:stCxn id="41" idx="3"/>
            <a:endCxn id="10" idx="1"/>
          </p:cNvCxnSpPr>
          <p:nvPr/>
        </p:nvCxnSpPr>
        <p:spPr>
          <a:xfrm>
            <a:off x="2547335" y="3607810"/>
            <a:ext cx="204208"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6" name="Connector: Elbow 55">
            <a:extLst>
              <a:ext uri="{FF2B5EF4-FFF2-40B4-BE49-F238E27FC236}">
                <a16:creationId xmlns:a16="http://schemas.microsoft.com/office/drawing/2014/main" id="{86977241-8392-4343-8BB3-444F486C0EC4}"/>
              </a:ext>
            </a:extLst>
          </p:cNvPr>
          <p:cNvCxnSpPr>
            <a:cxnSpLocks/>
            <a:stCxn id="27" idx="2"/>
          </p:cNvCxnSpPr>
          <p:nvPr/>
        </p:nvCxnSpPr>
        <p:spPr>
          <a:xfrm rot="16200000" flipH="1">
            <a:off x="1317675" y="3483579"/>
            <a:ext cx="434866" cy="983410"/>
          </a:xfrm>
          <a:prstGeom prst="bentConnector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150770B-DEA1-47C1-BD9C-069D87D0307C}"/>
              </a:ext>
            </a:extLst>
          </p:cNvPr>
          <p:cNvCxnSpPr>
            <a:cxnSpLocks/>
          </p:cNvCxnSpPr>
          <p:nvPr/>
        </p:nvCxnSpPr>
        <p:spPr>
          <a:xfrm>
            <a:off x="1038921" y="4192717"/>
            <a:ext cx="6903960"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72" name="Graphic 71" descr="Tag with solid fill">
            <a:extLst>
              <a:ext uri="{FF2B5EF4-FFF2-40B4-BE49-F238E27FC236}">
                <a16:creationId xmlns:a16="http://schemas.microsoft.com/office/drawing/2014/main" id="{6D28982F-03D5-47A5-AB12-A3FC49FB9E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07576" y="3959666"/>
            <a:ext cx="407749" cy="407749"/>
          </a:xfrm>
          <a:prstGeom prst="rect">
            <a:avLst/>
          </a:prstGeom>
        </p:spPr>
      </p:pic>
      <p:cxnSp>
        <p:nvCxnSpPr>
          <p:cNvPr id="78" name="Connector: Elbow 77">
            <a:extLst>
              <a:ext uri="{FF2B5EF4-FFF2-40B4-BE49-F238E27FC236}">
                <a16:creationId xmlns:a16="http://schemas.microsoft.com/office/drawing/2014/main" id="{893C31D4-70ED-4E8C-9554-8180DD6796E7}"/>
              </a:ext>
            </a:extLst>
          </p:cNvPr>
          <p:cNvCxnSpPr>
            <a:cxnSpLocks/>
            <a:stCxn id="10" idx="2"/>
          </p:cNvCxnSpPr>
          <p:nvPr/>
        </p:nvCxnSpPr>
        <p:spPr>
          <a:xfrm rot="5400000">
            <a:off x="2764902" y="4002200"/>
            <a:ext cx="381033" cy="1"/>
          </a:xfrm>
          <a:prstGeom prst="bentConnector3">
            <a:avLst>
              <a:gd name="adj1" fmla="val 5000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9" name="Graphic 88" descr="Key with solid fill">
            <a:extLst>
              <a:ext uri="{FF2B5EF4-FFF2-40B4-BE49-F238E27FC236}">
                <a16:creationId xmlns:a16="http://schemas.microsoft.com/office/drawing/2014/main" id="{F8321544-3762-4732-89B1-86BDCF6D75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3185" y="2890339"/>
            <a:ext cx="367232" cy="367232"/>
          </a:xfrm>
          <a:prstGeom prst="rect">
            <a:avLst/>
          </a:prstGeom>
        </p:spPr>
      </p:pic>
      <p:sp>
        <p:nvSpPr>
          <p:cNvPr id="90" name="Rectangle 89">
            <a:extLst>
              <a:ext uri="{FF2B5EF4-FFF2-40B4-BE49-F238E27FC236}">
                <a16:creationId xmlns:a16="http://schemas.microsoft.com/office/drawing/2014/main" id="{B594A79B-13A9-4559-BD20-42ADBD2F1314}"/>
              </a:ext>
            </a:extLst>
          </p:cNvPr>
          <p:cNvSpPr/>
          <p:nvPr/>
        </p:nvSpPr>
        <p:spPr>
          <a:xfrm>
            <a:off x="7080155" y="3421614"/>
            <a:ext cx="633292" cy="367232"/>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91" name="Straight Arrow Connector 90">
            <a:extLst>
              <a:ext uri="{FF2B5EF4-FFF2-40B4-BE49-F238E27FC236}">
                <a16:creationId xmlns:a16="http://schemas.microsoft.com/office/drawing/2014/main" id="{A63AC718-C63B-4013-B598-C48C1F6317AB}"/>
              </a:ext>
            </a:extLst>
          </p:cNvPr>
          <p:cNvCxnSpPr>
            <a:cxnSpLocks/>
            <a:stCxn id="89" idx="2"/>
            <a:endCxn id="90" idx="0"/>
          </p:cNvCxnSpPr>
          <p:nvPr/>
        </p:nvCxnSpPr>
        <p:spPr>
          <a:xfrm>
            <a:off x="7396801" y="3257571"/>
            <a:ext cx="0" cy="164043"/>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2" name="Straight Arrow Connector 91">
            <a:extLst>
              <a:ext uri="{FF2B5EF4-FFF2-40B4-BE49-F238E27FC236}">
                <a16:creationId xmlns:a16="http://schemas.microsoft.com/office/drawing/2014/main" id="{3422FAD6-407A-4257-8EF2-3FAEDDB7F761}"/>
              </a:ext>
            </a:extLst>
          </p:cNvPr>
          <p:cNvCxnSpPr>
            <a:cxnSpLocks/>
            <a:stCxn id="94" idx="3"/>
            <a:endCxn id="90" idx="1"/>
          </p:cNvCxnSpPr>
          <p:nvPr/>
        </p:nvCxnSpPr>
        <p:spPr>
          <a:xfrm flipV="1">
            <a:off x="6989089" y="3605230"/>
            <a:ext cx="91066" cy="258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3" name="Straight Arrow Connector 92">
            <a:extLst>
              <a:ext uri="{FF2B5EF4-FFF2-40B4-BE49-F238E27FC236}">
                <a16:creationId xmlns:a16="http://schemas.microsoft.com/office/drawing/2014/main" id="{B13178F5-F73E-42D6-879E-82BC1B14ADAC}"/>
              </a:ext>
            </a:extLst>
          </p:cNvPr>
          <p:cNvCxnSpPr>
            <a:cxnSpLocks/>
            <a:stCxn id="90" idx="3"/>
          </p:cNvCxnSpPr>
          <p:nvPr/>
        </p:nvCxnSpPr>
        <p:spPr>
          <a:xfrm>
            <a:off x="7713447" y="3605230"/>
            <a:ext cx="204208"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94" name="TextBox 93">
            <a:extLst>
              <a:ext uri="{FF2B5EF4-FFF2-40B4-BE49-F238E27FC236}">
                <a16:creationId xmlns:a16="http://schemas.microsoft.com/office/drawing/2014/main" id="{C16E5E75-4389-469B-B263-E933E81475E4}"/>
              </a:ext>
            </a:extLst>
          </p:cNvPr>
          <p:cNvSpPr txBox="1"/>
          <p:nvPr/>
        </p:nvSpPr>
        <p:spPr>
          <a:xfrm>
            <a:off x="5549977" y="3457769"/>
            <a:ext cx="143911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hate you, Bob!”</a:t>
            </a:r>
          </a:p>
        </p:txBody>
      </p:sp>
      <p:pic>
        <p:nvPicPr>
          <p:cNvPr id="98" name="Graphic 97" descr="Tag with solid fill">
            <a:extLst>
              <a:ext uri="{FF2B5EF4-FFF2-40B4-BE49-F238E27FC236}">
                <a16:creationId xmlns:a16="http://schemas.microsoft.com/office/drawing/2014/main" id="{12ED38B6-A146-4FF6-A4A4-C3501BE0E3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97063" y="3390577"/>
            <a:ext cx="407749" cy="407749"/>
          </a:xfrm>
          <a:prstGeom prst="rect">
            <a:avLst/>
          </a:prstGeom>
        </p:spPr>
      </p:pic>
      <p:sp>
        <p:nvSpPr>
          <p:cNvPr id="100" name="Rectangle 99">
            <a:extLst>
              <a:ext uri="{FF2B5EF4-FFF2-40B4-BE49-F238E27FC236}">
                <a16:creationId xmlns:a16="http://schemas.microsoft.com/office/drawing/2014/main" id="{A88DEBE3-A265-40A9-8A7D-5CB001B103E3}"/>
              </a:ext>
            </a:extLst>
          </p:cNvPr>
          <p:cNvSpPr/>
          <p:nvPr/>
        </p:nvSpPr>
        <p:spPr>
          <a:xfrm>
            <a:off x="8293669" y="3752681"/>
            <a:ext cx="407747" cy="269726"/>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EQ?</a:t>
            </a:r>
          </a:p>
        </p:txBody>
      </p:sp>
      <p:cxnSp>
        <p:nvCxnSpPr>
          <p:cNvPr id="101" name="Connector: Elbow 100">
            <a:extLst>
              <a:ext uri="{FF2B5EF4-FFF2-40B4-BE49-F238E27FC236}">
                <a16:creationId xmlns:a16="http://schemas.microsoft.com/office/drawing/2014/main" id="{D7FC18A2-D6B8-49DD-B0A4-4D820D8C5B07}"/>
              </a:ext>
            </a:extLst>
          </p:cNvPr>
          <p:cNvCxnSpPr>
            <a:cxnSpLocks/>
          </p:cNvCxnSpPr>
          <p:nvPr/>
        </p:nvCxnSpPr>
        <p:spPr>
          <a:xfrm rot="5400000">
            <a:off x="6078072" y="4010545"/>
            <a:ext cx="381033" cy="1"/>
          </a:xfrm>
          <a:prstGeom prst="bentConnector3">
            <a:avLst>
              <a:gd name="adj1" fmla="val 50000"/>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06D3CFCB-B8B6-467C-AD2A-5828BF17A534}"/>
              </a:ext>
            </a:extLst>
          </p:cNvPr>
          <p:cNvCxnSpPr>
            <a:cxnSpLocks/>
            <a:stCxn id="98" idx="3"/>
            <a:endCxn id="100" idx="0"/>
          </p:cNvCxnSpPr>
          <p:nvPr/>
        </p:nvCxnSpPr>
        <p:spPr>
          <a:xfrm>
            <a:off x="8304812" y="3594452"/>
            <a:ext cx="192731" cy="158229"/>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18B9B792-D145-4645-91C7-EA0AE4330F61}"/>
              </a:ext>
            </a:extLst>
          </p:cNvPr>
          <p:cNvCxnSpPr>
            <a:cxnSpLocks/>
            <a:stCxn id="72" idx="3"/>
            <a:endCxn id="100" idx="2"/>
          </p:cNvCxnSpPr>
          <p:nvPr/>
        </p:nvCxnSpPr>
        <p:spPr>
          <a:xfrm flipV="1">
            <a:off x="8315325" y="4022407"/>
            <a:ext cx="182218" cy="141134"/>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ABBE3111-81AC-48D2-8C2F-3AA567F49C09}"/>
              </a:ext>
            </a:extLst>
          </p:cNvPr>
          <p:cNvSpPr txBox="1"/>
          <p:nvPr/>
        </p:nvSpPr>
        <p:spPr>
          <a:xfrm>
            <a:off x="3443616" y="3906881"/>
            <a:ext cx="143911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hate you, Bob!”</a:t>
            </a:r>
          </a:p>
        </p:txBody>
      </p:sp>
      <p:pic>
        <p:nvPicPr>
          <p:cNvPr id="115" name="Graphic 114" descr="Tag with solid fill">
            <a:extLst>
              <a:ext uri="{FF2B5EF4-FFF2-40B4-BE49-F238E27FC236}">
                <a16:creationId xmlns:a16="http://schemas.microsoft.com/office/drawing/2014/main" id="{D304562B-2DBE-4481-92A8-E48D4E7514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0379" y="3853047"/>
            <a:ext cx="407749" cy="407749"/>
          </a:xfrm>
          <a:prstGeom prst="rect">
            <a:avLst/>
          </a:prstGeom>
        </p:spPr>
      </p:pic>
      <p:sp>
        <p:nvSpPr>
          <p:cNvPr id="6" name="Thought Bubble: Cloud 5">
            <a:extLst>
              <a:ext uri="{FF2B5EF4-FFF2-40B4-BE49-F238E27FC236}">
                <a16:creationId xmlns:a16="http://schemas.microsoft.com/office/drawing/2014/main" id="{68BA82BF-6778-48CE-9F28-3641044E9BD6}"/>
              </a:ext>
            </a:extLst>
          </p:cNvPr>
          <p:cNvSpPr/>
          <p:nvPr/>
        </p:nvSpPr>
        <p:spPr>
          <a:xfrm>
            <a:off x="6363959" y="2136670"/>
            <a:ext cx="1284601" cy="683413"/>
          </a:xfrm>
          <a:prstGeom prst="cloudCallout">
            <a:avLst>
              <a:gd name="adj1" fmla="val 65093"/>
              <a:gd name="adj2" fmla="val 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9A03477D-C8D1-A159-0133-15480F73DEFC}"/>
              </a:ext>
            </a:extLst>
          </p:cNvPr>
          <p:cNvSpPr>
            <a:spLocks noGrp="1"/>
          </p:cNvSpPr>
          <p:nvPr>
            <p:ph type="sldNum" sz="quarter" idx="8"/>
          </p:nvPr>
        </p:nvSpPr>
        <p:spPr/>
        <p:txBody>
          <a:bodyPr/>
          <a:lstStyle/>
          <a:p>
            <a:pPr lvl="0"/>
            <a:fld id="{54D7E5F9-595B-41CC-8860-862166473562}" type="slidenum">
              <a:rPr lang="en-US" smtClean="0"/>
              <a:t>20</a:t>
            </a:fld>
            <a:endParaRPr lang="en-US"/>
          </a:p>
        </p:txBody>
      </p:sp>
      <p:pic>
        <p:nvPicPr>
          <p:cNvPr id="8" name="Graphic 7" descr="Tag with solid fill">
            <a:extLst>
              <a:ext uri="{FF2B5EF4-FFF2-40B4-BE49-F238E27FC236}">
                <a16:creationId xmlns:a16="http://schemas.microsoft.com/office/drawing/2014/main" id="{8961E747-223E-5D3A-6AE1-DB6E6F27B5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56300" y="1155535"/>
            <a:ext cx="318102" cy="318102"/>
          </a:xfrm>
          <a:prstGeom prst="rect">
            <a:avLst/>
          </a:prstGeom>
        </p:spPr>
      </p:pic>
      <p:sp>
        <p:nvSpPr>
          <p:cNvPr id="4" name="Picture 7">
            <a:extLst>
              <a:ext uri="{FF2B5EF4-FFF2-40B4-BE49-F238E27FC236}">
                <a16:creationId xmlns:a16="http://schemas.microsoft.com/office/drawing/2014/main" id="{1FAFC0DB-C446-E0AA-18DE-75A5FA0DFF84}"/>
              </a:ext>
            </a:extLst>
          </p:cNvPr>
          <p:cNvSpPr/>
          <p:nvPr/>
        </p:nvSpPr>
        <p:spPr>
          <a:xfrm>
            <a:off x="4018790" y="3230824"/>
            <a:ext cx="620389" cy="661883"/>
          </a:xfrm>
          <a:custGeom>
            <a:avLst/>
            <a:gdLst>
              <a:gd name="connsiteX0" fmla="*/ 304973 w 613480"/>
              <a:gd name="connsiteY0" fmla="*/ -40 h 654512"/>
              <a:gd name="connsiteX1" fmla="*/ 269196 w 613480"/>
              <a:gd name="connsiteY1" fmla="*/ 8922 h 654512"/>
              <a:gd name="connsiteX2" fmla="*/ 155986 w 613480"/>
              <a:gd name="connsiteY2" fmla="*/ 199124 h 654512"/>
              <a:gd name="connsiteX3" fmla="*/ 155821 w 613480"/>
              <a:gd name="connsiteY3" fmla="*/ 215314 h 654512"/>
              <a:gd name="connsiteX4" fmla="*/ 164397 w 613480"/>
              <a:gd name="connsiteY4" fmla="*/ 236368 h 654512"/>
              <a:gd name="connsiteX5" fmla="*/ 175437 w 613480"/>
              <a:gd name="connsiteY5" fmla="*/ 265844 h 654512"/>
              <a:gd name="connsiteX6" fmla="*/ 175863 w 613480"/>
              <a:gd name="connsiteY6" fmla="*/ 298886 h 654512"/>
              <a:gd name="connsiteX7" fmla="*/ 173703 w 613480"/>
              <a:gd name="connsiteY7" fmla="*/ 303859 h 654512"/>
              <a:gd name="connsiteX8" fmla="*/ 147195 w 613480"/>
              <a:gd name="connsiteY8" fmla="*/ 312617 h 654512"/>
              <a:gd name="connsiteX9" fmla="*/ 87254 w 613480"/>
              <a:gd name="connsiteY9" fmla="*/ 342253 h 654512"/>
              <a:gd name="connsiteX10" fmla="*/ 6994 w 613480"/>
              <a:gd name="connsiteY10" fmla="*/ 508666 h 654512"/>
              <a:gd name="connsiteX11" fmla="*/ 1220 w 613480"/>
              <a:gd name="connsiteY11" fmla="*/ 552699 h 654512"/>
              <a:gd name="connsiteX12" fmla="*/ 61533 w 613480"/>
              <a:gd name="connsiteY12" fmla="*/ 638850 h 654512"/>
              <a:gd name="connsiteX13" fmla="*/ 76417 w 613480"/>
              <a:gd name="connsiteY13" fmla="*/ 653939 h 654512"/>
              <a:gd name="connsiteX14" fmla="*/ 89076 w 613480"/>
              <a:gd name="connsiteY14" fmla="*/ 653939 h 654512"/>
              <a:gd name="connsiteX15" fmla="*/ 121471 w 613480"/>
              <a:gd name="connsiteY15" fmla="*/ 653939 h 654512"/>
              <a:gd name="connsiteX16" fmla="*/ 110506 w 613480"/>
              <a:gd name="connsiteY16" fmla="*/ 372241 h 654512"/>
              <a:gd name="connsiteX17" fmla="*/ 118597 w 613480"/>
              <a:gd name="connsiteY17" fmla="*/ 364366 h 654512"/>
              <a:gd name="connsiteX18" fmla="*/ 192694 w 613480"/>
              <a:gd name="connsiteY18" fmla="*/ 363054 h 654512"/>
              <a:gd name="connsiteX19" fmla="*/ 277853 w 613480"/>
              <a:gd name="connsiteY19" fmla="*/ 362692 h 654512"/>
              <a:gd name="connsiteX20" fmla="*/ 265941 w 613480"/>
              <a:gd name="connsiteY20" fmla="*/ 354348 h 654512"/>
              <a:gd name="connsiteX21" fmla="*/ 218736 w 613480"/>
              <a:gd name="connsiteY21" fmla="*/ 308653 h 654512"/>
              <a:gd name="connsiteX22" fmla="*/ 191696 w 613480"/>
              <a:gd name="connsiteY22" fmla="*/ 255234 h 654512"/>
              <a:gd name="connsiteX23" fmla="*/ 217801 w 613480"/>
              <a:gd name="connsiteY23" fmla="*/ 159892 h 654512"/>
              <a:gd name="connsiteX24" fmla="*/ 276131 w 613480"/>
              <a:gd name="connsiteY24" fmla="*/ 155705 h 654512"/>
              <a:gd name="connsiteX25" fmla="*/ 337187 w 613480"/>
              <a:gd name="connsiteY25" fmla="*/ 155705 h 654512"/>
              <a:gd name="connsiteX26" fmla="*/ 395612 w 613480"/>
              <a:gd name="connsiteY26" fmla="*/ 159927 h 654512"/>
              <a:gd name="connsiteX27" fmla="*/ 421682 w 613480"/>
              <a:gd name="connsiteY27" fmla="*/ 254998 h 654512"/>
              <a:gd name="connsiteX28" fmla="*/ 394582 w 613480"/>
              <a:gd name="connsiteY28" fmla="*/ 308667 h 654512"/>
              <a:gd name="connsiteX29" fmla="*/ 346343 w 613480"/>
              <a:gd name="connsiteY29" fmla="*/ 355674 h 654512"/>
              <a:gd name="connsiteX30" fmla="*/ 337598 w 613480"/>
              <a:gd name="connsiteY30" fmla="*/ 362341 h 654512"/>
              <a:gd name="connsiteX31" fmla="*/ 421653 w 613480"/>
              <a:gd name="connsiteY31" fmla="*/ 363394 h 654512"/>
              <a:gd name="connsiteX32" fmla="*/ 505766 w 613480"/>
              <a:gd name="connsiteY32" fmla="*/ 363394 h 654512"/>
              <a:gd name="connsiteX33" fmla="*/ 508676 w 613480"/>
              <a:gd name="connsiteY33" fmla="*/ 367092 h 654512"/>
              <a:gd name="connsiteX34" fmla="*/ 511584 w 613480"/>
              <a:gd name="connsiteY34" fmla="*/ 370791 h 654512"/>
              <a:gd name="connsiteX35" fmla="*/ 492158 w 613480"/>
              <a:gd name="connsiteY35" fmla="*/ 653113 h 654512"/>
              <a:gd name="connsiteX36" fmla="*/ 524228 w 613480"/>
              <a:gd name="connsiteY36" fmla="*/ 653939 h 654512"/>
              <a:gd name="connsiteX37" fmla="*/ 536871 w 613480"/>
              <a:gd name="connsiteY37" fmla="*/ 653939 h 654512"/>
              <a:gd name="connsiteX38" fmla="*/ 551745 w 613480"/>
              <a:gd name="connsiteY38" fmla="*/ 638850 h 654512"/>
              <a:gd name="connsiteX39" fmla="*/ 612097 w 613480"/>
              <a:gd name="connsiteY39" fmla="*/ 552699 h 654512"/>
              <a:gd name="connsiteX40" fmla="*/ 606324 w 613480"/>
              <a:gd name="connsiteY40" fmla="*/ 508666 h 654512"/>
              <a:gd name="connsiteX41" fmla="*/ 545402 w 613480"/>
              <a:gd name="connsiteY41" fmla="*/ 365990 h 654512"/>
              <a:gd name="connsiteX42" fmla="*/ 454253 w 613480"/>
              <a:gd name="connsiteY42" fmla="*/ 308599 h 654512"/>
              <a:gd name="connsiteX43" fmla="*/ 439733 w 613480"/>
              <a:gd name="connsiteY43" fmla="*/ 304141 h 654512"/>
              <a:gd name="connsiteX44" fmla="*/ 437918 w 613480"/>
              <a:gd name="connsiteY44" fmla="*/ 299731 h 654512"/>
              <a:gd name="connsiteX45" fmla="*/ 444502 w 613480"/>
              <a:gd name="connsiteY45" fmla="*/ 247597 h 654512"/>
              <a:gd name="connsiteX46" fmla="*/ 457272 w 613480"/>
              <a:gd name="connsiteY46" fmla="*/ 199124 h 654512"/>
              <a:gd name="connsiteX47" fmla="*/ 383649 w 613480"/>
              <a:gd name="connsiteY47" fmla="*/ 36961 h 654512"/>
              <a:gd name="connsiteX48" fmla="*/ 304973 w 613480"/>
              <a:gd name="connsiteY48" fmla="*/ -40 h 654512"/>
              <a:gd name="connsiteX49" fmla="*/ 251171 w 613480"/>
              <a:gd name="connsiteY49" fmla="*/ 170045 h 654512"/>
              <a:gd name="connsiteX50" fmla="*/ 236572 w 613480"/>
              <a:gd name="connsiteY50" fmla="*/ 170966 h 654512"/>
              <a:gd name="connsiteX51" fmla="*/ 209896 w 613480"/>
              <a:gd name="connsiteY51" fmla="*/ 183920 h 654512"/>
              <a:gd name="connsiteX52" fmla="*/ 219754 w 613480"/>
              <a:gd name="connsiteY52" fmla="*/ 282739 h 654512"/>
              <a:gd name="connsiteX53" fmla="*/ 298493 w 613480"/>
              <a:gd name="connsiteY53" fmla="*/ 356370 h 654512"/>
              <a:gd name="connsiteX54" fmla="*/ 319023 w 613480"/>
              <a:gd name="connsiteY54" fmla="*/ 354408 h 654512"/>
              <a:gd name="connsiteX55" fmla="*/ 364963 w 613480"/>
              <a:gd name="connsiteY55" fmla="*/ 319336 h 654512"/>
              <a:gd name="connsiteX56" fmla="*/ 410553 w 613480"/>
              <a:gd name="connsiteY56" fmla="*/ 230797 h 654512"/>
              <a:gd name="connsiteX57" fmla="*/ 393216 w 613480"/>
              <a:gd name="connsiteY57" fmla="*/ 175570 h 654512"/>
              <a:gd name="connsiteX58" fmla="*/ 337708 w 613480"/>
              <a:gd name="connsiteY58" fmla="*/ 171109 h 654512"/>
              <a:gd name="connsiteX59" fmla="*/ 277353 w 613480"/>
              <a:gd name="connsiteY59" fmla="*/ 171133 h 654512"/>
              <a:gd name="connsiteX60" fmla="*/ 251171 w 613480"/>
              <a:gd name="connsiteY60" fmla="*/ 170045 h 654512"/>
              <a:gd name="connsiteX61" fmla="*/ 265799 w 613480"/>
              <a:gd name="connsiteY61" fmla="*/ 311041 h 654512"/>
              <a:gd name="connsiteX62" fmla="*/ 345584 w 613480"/>
              <a:gd name="connsiteY62" fmla="*/ 311041 h 654512"/>
              <a:gd name="connsiteX63" fmla="*/ 306366 w 613480"/>
              <a:gd name="connsiteY63" fmla="*/ 332635 h 654512"/>
              <a:gd name="connsiteX64" fmla="*/ 265799 w 613480"/>
              <a:gd name="connsiteY64" fmla="*/ 311041 h 654512"/>
              <a:gd name="connsiteX65" fmla="*/ 134005 w 613480"/>
              <a:gd name="connsiteY65" fmla="*/ 623060 h 654512"/>
              <a:gd name="connsiteX66" fmla="*/ 136199 w 613480"/>
              <a:gd name="connsiteY66" fmla="*/ 653939 h 654512"/>
              <a:gd name="connsiteX67" fmla="*/ 479293 w 613480"/>
              <a:gd name="connsiteY67" fmla="*/ 654445 h 654512"/>
              <a:gd name="connsiteX68" fmla="*/ 482243 w 613480"/>
              <a:gd name="connsiteY68" fmla="*/ 623805 h 65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3480" h="654512">
                <a:moveTo>
                  <a:pt x="304973" y="-40"/>
                </a:moveTo>
                <a:cubicBezTo>
                  <a:pt x="293095" y="273"/>
                  <a:pt x="281189" y="3266"/>
                  <a:pt x="269196" y="8922"/>
                </a:cubicBezTo>
                <a:cubicBezTo>
                  <a:pt x="208935" y="37340"/>
                  <a:pt x="156737" y="125036"/>
                  <a:pt x="155986" y="199124"/>
                </a:cubicBezTo>
                <a:lnTo>
                  <a:pt x="155821" y="215314"/>
                </a:lnTo>
                <a:lnTo>
                  <a:pt x="164397" y="236368"/>
                </a:lnTo>
                <a:cubicBezTo>
                  <a:pt x="169112" y="247948"/>
                  <a:pt x="174081" y="261212"/>
                  <a:pt x="175437" y="265844"/>
                </a:cubicBezTo>
                <a:cubicBezTo>
                  <a:pt x="178540" y="276442"/>
                  <a:pt x="178745" y="292251"/>
                  <a:pt x="175863" y="298886"/>
                </a:cubicBezTo>
                <a:lnTo>
                  <a:pt x="173703" y="303859"/>
                </a:lnTo>
                <a:lnTo>
                  <a:pt x="147195" y="312617"/>
                </a:lnTo>
                <a:cubicBezTo>
                  <a:pt x="112991" y="323919"/>
                  <a:pt x="99745" y="330468"/>
                  <a:pt x="87254" y="342253"/>
                </a:cubicBezTo>
                <a:cubicBezTo>
                  <a:pt x="60927" y="367087"/>
                  <a:pt x="27138" y="437146"/>
                  <a:pt x="6994" y="508666"/>
                </a:cubicBezTo>
                <a:cubicBezTo>
                  <a:pt x="-380" y="534845"/>
                  <a:pt x="-1385" y="542528"/>
                  <a:pt x="1220" y="552699"/>
                </a:cubicBezTo>
                <a:cubicBezTo>
                  <a:pt x="6962" y="575110"/>
                  <a:pt x="27262" y="604105"/>
                  <a:pt x="61533" y="638850"/>
                </a:cubicBezTo>
                <a:lnTo>
                  <a:pt x="76417" y="653939"/>
                </a:lnTo>
                <a:lnTo>
                  <a:pt x="89076" y="653939"/>
                </a:lnTo>
                <a:lnTo>
                  <a:pt x="121471" y="653939"/>
                </a:lnTo>
                <a:cubicBezTo>
                  <a:pt x="121471" y="653939"/>
                  <a:pt x="106847" y="389845"/>
                  <a:pt x="110506" y="372241"/>
                </a:cubicBezTo>
                <a:lnTo>
                  <a:pt x="118597" y="364366"/>
                </a:lnTo>
                <a:cubicBezTo>
                  <a:pt x="134191" y="360884"/>
                  <a:pt x="192694" y="363054"/>
                  <a:pt x="192694" y="363054"/>
                </a:cubicBezTo>
                <a:lnTo>
                  <a:pt x="277853" y="362692"/>
                </a:lnTo>
                <a:lnTo>
                  <a:pt x="265941" y="354348"/>
                </a:lnTo>
                <a:cubicBezTo>
                  <a:pt x="250625" y="343614"/>
                  <a:pt x="230176" y="323821"/>
                  <a:pt x="218736" y="308653"/>
                </a:cubicBezTo>
                <a:cubicBezTo>
                  <a:pt x="207745" y="294080"/>
                  <a:pt x="195314" y="269522"/>
                  <a:pt x="191696" y="255234"/>
                </a:cubicBezTo>
                <a:cubicBezTo>
                  <a:pt x="179264" y="206149"/>
                  <a:pt x="188979" y="170675"/>
                  <a:pt x="217801" y="159892"/>
                </a:cubicBezTo>
                <a:cubicBezTo>
                  <a:pt x="232188" y="154509"/>
                  <a:pt x="243020" y="153731"/>
                  <a:pt x="276131" y="155705"/>
                </a:cubicBezTo>
                <a:cubicBezTo>
                  <a:pt x="301141" y="157197"/>
                  <a:pt x="312176" y="157197"/>
                  <a:pt x="337187" y="155705"/>
                </a:cubicBezTo>
                <a:cubicBezTo>
                  <a:pt x="370349" y="153727"/>
                  <a:pt x="381127" y="154507"/>
                  <a:pt x="395612" y="159927"/>
                </a:cubicBezTo>
                <a:cubicBezTo>
                  <a:pt x="424199" y="170623"/>
                  <a:pt x="434002" y="206366"/>
                  <a:pt x="421682" y="254998"/>
                </a:cubicBezTo>
                <a:cubicBezTo>
                  <a:pt x="418011" y="269493"/>
                  <a:pt x="405645" y="293984"/>
                  <a:pt x="394582" y="308667"/>
                </a:cubicBezTo>
                <a:cubicBezTo>
                  <a:pt x="383603" y="323238"/>
                  <a:pt x="358146" y="348044"/>
                  <a:pt x="346343" y="355674"/>
                </a:cubicBezTo>
                <a:cubicBezTo>
                  <a:pt x="341568" y="358762"/>
                  <a:pt x="337632" y="361761"/>
                  <a:pt x="337598" y="362341"/>
                </a:cubicBezTo>
                <a:cubicBezTo>
                  <a:pt x="337565" y="362921"/>
                  <a:pt x="375390" y="363394"/>
                  <a:pt x="421653" y="363394"/>
                </a:cubicBezTo>
                <a:lnTo>
                  <a:pt x="505766" y="363394"/>
                </a:lnTo>
                <a:lnTo>
                  <a:pt x="508676" y="367092"/>
                </a:lnTo>
                <a:lnTo>
                  <a:pt x="511584" y="370791"/>
                </a:lnTo>
                <a:lnTo>
                  <a:pt x="492158" y="653113"/>
                </a:lnTo>
                <a:lnTo>
                  <a:pt x="524228" y="653939"/>
                </a:lnTo>
                <a:lnTo>
                  <a:pt x="536871" y="653939"/>
                </a:lnTo>
                <a:lnTo>
                  <a:pt x="551745" y="638850"/>
                </a:lnTo>
                <a:cubicBezTo>
                  <a:pt x="586185" y="603916"/>
                  <a:pt x="606351" y="575128"/>
                  <a:pt x="612097" y="552699"/>
                </a:cubicBezTo>
                <a:cubicBezTo>
                  <a:pt x="614704" y="542528"/>
                  <a:pt x="613697" y="534845"/>
                  <a:pt x="606324" y="508666"/>
                </a:cubicBezTo>
                <a:cubicBezTo>
                  <a:pt x="591676" y="456659"/>
                  <a:pt x="566786" y="398369"/>
                  <a:pt x="545402" y="365990"/>
                </a:cubicBezTo>
                <a:cubicBezTo>
                  <a:pt x="525393" y="335694"/>
                  <a:pt x="509076" y="325422"/>
                  <a:pt x="454253" y="308599"/>
                </a:cubicBezTo>
                <a:lnTo>
                  <a:pt x="439733" y="304141"/>
                </a:lnTo>
                <a:lnTo>
                  <a:pt x="437918" y="299731"/>
                </a:lnTo>
                <a:cubicBezTo>
                  <a:pt x="432790" y="287264"/>
                  <a:pt x="434782" y="271495"/>
                  <a:pt x="444502" y="247597"/>
                </a:cubicBezTo>
                <a:cubicBezTo>
                  <a:pt x="457982" y="214451"/>
                  <a:pt x="457383" y="216737"/>
                  <a:pt x="457272" y="199124"/>
                </a:cubicBezTo>
                <a:cubicBezTo>
                  <a:pt x="456921" y="143780"/>
                  <a:pt x="427475" y="78925"/>
                  <a:pt x="383649" y="36961"/>
                </a:cubicBezTo>
                <a:cubicBezTo>
                  <a:pt x="357111" y="11552"/>
                  <a:pt x="331107" y="-728"/>
                  <a:pt x="304973" y="-40"/>
                </a:cubicBezTo>
                <a:close/>
                <a:moveTo>
                  <a:pt x="251171" y="170045"/>
                </a:moveTo>
                <a:cubicBezTo>
                  <a:pt x="244930" y="170020"/>
                  <a:pt x="240620" y="170329"/>
                  <a:pt x="236572" y="170966"/>
                </a:cubicBezTo>
                <a:cubicBezTo>
                  <a:pt x="224721" y="172831"/>
                  <a:pt x="214379" y="177855"/>
                  <a:pt x="209896" y="183920"/>
                </a:cubicBezTo>
                <a:cubicBezTo>
                  <a:pt x="195978" y="202745"/>
                  <a:pt x="200620" y="249284"/>
                  <a:pt x="219754" y="282739"/>
                </a:cubicBezTo>
                <a:cubicBezTo>
                  <a:pt x="235854" y="310892"/>
                  <a:pt x="271288" y="344024"/>
                  <a:pt x="298493" y="356370"/>
                </a:cubicBezTo>
                <a:cubicBezTo>
                  <a:pt x="306645" y="360070"/>
                  <a:pt x="308041" y="359938"/>
                  <a:pt x="319023" y="354408"/>
                </a:cubicBezTo>
                <a:cubicBezTo>
                  <a:pt x="332735" y="347502"/>
                  <a:pt x="350405" y="334011"/>
                  <a:pt x="364963" y="319336"/>
                </a:cubicBezTo>
                <a:cubicBezTo>
                  <a:pt x="392255" y="291828"/>
                  <a:pt x="406688" y="263800"/>
                  <a:pt x="410553" y="230797"/>
                </a:cubicBezTo>
                <a:cubicBezTo>
                  <a:pt x="413999" y="201372"/>
                  <a:pt x="408094" y="182562"/>
                  <a:pt x="393216" y="175570"/>
                </a:cubicBezTo>
                <a:cubicBezTo>
                  <a:pt x="381291" y="169964"/>
                  <a:pt x="370534" y="169101"/>
                  <a:pt x="337708" y="171109"/>
                </a:cubicBezTo>
                <a:cubicBezTo>
                  <a:pt x="313111" y="172614"/>
                  <a:pt x="302231" y="172617"/>
                  <a:pt x="277353" y="171133"/>
                </a:cubicBezTo>
                <a:cubicBezTo>
                  <a:pt x="265581" y="170431"/>
                  <a:pt x="257411" y="170070"/>
                  <a:pt x="251171" y="170045"/>
                </a:cubicBezTo>
                <a:close/>
                <a:moveTo>
                  <a:pt x="265799" y="311041"/>
                </a:moveTo>
                <a:lnTo>
                  <a:pt x="345584" y="311041"/>
                </a:lnTo>
                <a:cubicBezTo>
                  <a:pt x="345584" y="311041"/>
                  <a:pt x="321014" y="332527"/>
                  <a:pt x="306366" y="332635"/>
                </a:cubicBezTo>
                <a:cubicBezTo>
                  <a:pt x="291315" y="332746"/>
                  <a:pt x="265799" y="311041"/>
                  <a:pt x="265799" y="311041"/>
                </a:cubicBezTo>
                <a:close/>
                <a:moveTo>
                  <a:pt x="134005" y="623060"/>
                </a:moveTo>
                <a:lnTo>
                  <a:pt x="136199" y="653939"/>
                </a:lnTo>
                <a:lnTo>
                  <a:pt x="479293" y="654445"/>
                </a:lnTo>
                <a:lnTo>
                  <a:pt x="482243" y="623805"/>
                </a:lnTo>
                <a:close/>
              </a:path>
            </a:pathLst>
          </a:custGeom>
          <a:solidFill>
            <a:srgbClr val="7030A0"/>
          </a:solidFill>
          <a:ln w="1395" cap="flat">
            <a:noFill/>
            <a:prstDash val="solid"/>
            <a:miter/>
          </a:ln>
        </p:spPr>
        <p:txBody>
          <a:bodyPr rtlCol="0" anchor="ctr"/>
          <a:lstStyle/>
          <a:p>
            <a:endParaRPr lang="en-US"/>
          </a:p>
        </p:txBody>
      </p:sp>
      <p:sp>
        <p:nvSpPr>
          <p:cNvPr id="5" name="Picture 7">
            <a:extLst>
              <a:ext uri="{FF2B5EF4-FFF2-40B4-BE49-F238E27FC236}">
                <a16:creationId xmlns:a16="http://schemas.microsoft.com/office/drawing/2014/main" id="{FEE79685-48A6-9319-31F4-43BE51A99B39}"/>
              </a:ext>
            </a:extLst>
          </p:cNvPr>
          <p:cNvSpPr/>
          <p:nvPr/>
        </p:nvSpPr>
        <p:spPr>
          <a:xfrm>
            <a:off x="6775248" y="2217374"/>
            <a:ext cx="466766" cy="497985"/>
          </a:xfrm>
          <a:custGeom>
            <a:avLst/>
            <a:gdLst>
              <a:gd name="connsiteX0" fmla="*/ 304973 w 613480"/>
              <a:gd name="connsiteY0" fmla="*/ -40 h 654512"/>
              <a:gd name="connsiteX1" fmla="*/ 269196 w 613480"/>
              <a:gd name="connsiteY1" fmla="*/ 8922 h 654512"/>
              <a:gd name="connsiteX2" fmla="*/ 155986 w 613480"/>
              <a:gd name="connsiteY2" fmla="*/ 199124 h 654512"/>
              <a:gd name="connsiteX3" fmla="*/ 155821 w 613480"/>
              <a:gd name="connsiteY3" fmla="*/ 215314 h 654512"/>
              <a:gd name="connsiteX4" fmla="*/ 164397 w 613480"/>
              <a:gd name="connsiteY4" fmla="*/ 236368 h 654512"/>
              <a:gd name="connsiteX5" fmla="*/ 175437 w 613480"/>
              <a:gd name="connsiteY5" fmla="*/ 265844 h 654512"/>
              <a:gd name="connsiteX6" fmla="*/ 175863 w 613480"/>
              <a:gd name="connsiteY6" fmla="*/ 298886 h 654512"/>
              <a:gd name="connsiteX7" fmla="*/ 173703 w 613480"/>
              <a:gd name="connsiteY7" fmla="*/ 303859 h 654512"/>
              <a:gd name="connsiteX8" fmla="*/ 147195 w 613480"/>
              <a:gd name="connsiteY8" fmla="*/ 312617 h 654512"/>
              <a:gd name="connsiteX9" fmla="*/ 87254 w 613480"/>
              <a:gd name="connsiteY9" fmla="*/ 342253 h 654512"/>
              <a:gd name="connsiteX10" fmla="*/ 6994 w 613480"/>
              <a:gd name="connsiteY10" fmla="*/ 508666 h 654512"/>
              <a:gd name="connsiteX11" fmla="*/ 1220 w 613480"/>
              <a:gd name="connsiteY11" fmla="*/ 552699 h 654512"/>
              <a:gd name="connsiteX12" fmla="*/ 61533 w 613480"/>
              <a:gd name="connsiteY12" fmla="*/ 638850 h 654512"/>
              <a:gd name="connsiteX13" fmla="*/ 76417 w 613480"/>
              <a:gd name="connsiteY13" fmla="*/ 653939 h 654512"/>
              <a:gd name="connsiteX14" fmla="*/ 89076 w 613480"/>
              <a:gd name="connsiteY14" fmla="*/ 653939 h 654512"/>
              <a:gd name="connsiteX15" fmla="*/ 121471 w 613480"/>
              <a:gd name="connsiteY15" fmla="*/ 653939 h 654512"/>
              <a:gd name="connsiteX16" fmla="*/ 110506 w 613480"/>
              <a:gd name="connsiteY16" fmla="*/ 372241 h 654512"/>
              <a:gd name="connsiteX17" fmla="*/ 118597 w 613480"/>
              <a:gd name="connsiteY17" fmla="*/ 364366 h 654512"/>
              <a:gd name="connsiteX18" fmla="*/ 192694 w 613480"/>
              <a:gd name="connsiteY18" fmla="*/ 363054 h 654512"/>
              <a:gd name="connsiteX19" fmla="*/ 277853 w 613480"/>
              <a:gd name="connsiteY19" fmla="*/ 362692 h 654512"/>
              <a:gd name="connsiteX20" fmla="*/ 265941 w 613480"/>
              <a:gd name="connsiteY20" fmla="*/ 354348 h 654512"/>
              <a:gd name="connsiteX21" fmla="*/ 218736 w 613480"/>
              <a:gd name="connsiteY21" fmla="*/ 308653 h 654512"/>
              <a:gd name="connsiteX22" fmla="*/ 191696 w 613480"/>
              <a:gd name="connsiteY22" fmla="*/ 255234 h 654512"/>
              <a:gd name="connsiteX23" fmla="*/ 217801 w 613480"/>
              <a:gd name="connsiteY23" fmla="*/ 159892 h 654512"/>
              <a:gd name="connsiteX24" fmla="*/ 276131 w 613480"/>
              <a:gd name="connsiteY24" fmla="*/ 155705 h 654512"/>
              <a:gd name="connsiteX25" fmla="*/ 337187 w 613480"/>
              <a:gd name="connsiteY25" fmla="*/ 155705 h 654512"/>
              <a:gd name="connsiteX26" fmla="*/ 395612 w 613480"/>
              <a:gd name="connsiteY26" fmla="*/ 159927 h 654512"/>
              <a:gd name="connsiteX27" fmla="*/ 421682 w 613480"/>
              <a:gd name="connsiteY27" fmla="*/ 254998 h 654512"/>
              <a:gd name="connsiteX28" fmla="*/ 394582 w 613480"/>
              <a:gd name="connsiteY28" fmla="*/ 308667 h 654512"/>
              <a:gd name="connsiteX29" fmla="*/ 346343 w 613480"/>
              <a:gd name="connsiteY29" fmla="*/ 355674 h 654512"/>
              <a:gd name="connsiteX30" fmla="*/ 337598 w 613480"/>
              <a:gd name="connsiteY30" fmla="*/ 362341 h 654512"/>
              <a:gd name="connsiteX31" fmla="*/ 421653 w 613480"/>
              <a:gd name="connsiteY31" fmla="*/ 363394 h 654512"/>
              <a:gd name="connsiteX32" fmla="*/ 505766 w 613480"/>
              <a:gd name="connsiteY32" fmla="*/ 363394 h 654512"/>
              <a:gd name="connsiteX33" fmla="*/ 508676 w 613480"/>
              <a:gd name="connsiteY33" fmla="*/ 367092 h 654512"/>
              <a:gd name="connsiteX34" fmla="*/ 511584 w 613480"/>
              <a:gd name="connsiteY34" fmla="*/ 370791 h 654512"/>
              <a:gd name="connsiteX35" fmla="*/ 492158 w 613480"/>
              <a:gd name="connsiteY35" fmla="*/ 653113 h 654512"/>
              <a:gd name="connsiteX36" fmla="*/ 524228 w 613480"/>
              <a:gd name="connsiteY36" fmla="*/ 653939 h 654512"/>
              <a:gd name="connsiteX37" fmla="*/ 536871 w 613480"/>
              <a:gd name="connsiteY37" fmla="*/ 653939 h 654512"/>
              <a:gd name="connsiteX38" fmla="*/ 551745 w 613480"/>
              <a:gd name="connsiteY38" fmla="*/ 638850 h 654512"/>
              <a:gd name="connsiteX39" fmla="*/ 612097 w 613480"/>
              <a:gd name="connsiteY39" fmla="*/ 552699 h 654512"/>
              <a:gd name="connsiteX40" fmla="*/ 606324 w 613480"/>
              <a:gd name="connsiteY40" fmla="*/ 508666 h 654512"/>
              <a:gd name="connsiteX41" fmla="*/ 545402 w 613480"/>
              <a:gd name="connsiteY41" fmla="*/ 365990 h 654512"/>
              <a:gd name="connsiteX42" fmla="*/ 454253 w 613480"/>
              <a:gd name="connsiteY42" fmla="*/ 308599 h 654512"/>
              <a:gd name="connsiteX43" fmla="*/ 439733 w 613480"/>
              <a:gd name="connsiteY43" fmla="*/ 304141 h 654512"/>
              <a:gd name="connsiteX44" fmla="*/ 437918 w 613480"/>
              <a:gd name="connsiteY44" fmla="*/ 299731 h 654512"/>
              <a:gd name="connsiteX45" fmla="*/ 444502 w 613480"/>
              <a:gd name="connsiteY45" fmla="*/ 247597 h 654512"/>
              <a:gd name="connsiteX46" fmla="*/ 457272 w 613480"/>
              <a:gd name="connsiteY46" fmla="*/ 199124 h 654512"/>
              <a:gd name="connsiteX47" fmla="*/ 383649 w 613480"/>
              <a:gd name="connsiteY47" fmla="*/ 36961 h 654512"/>
              <a:gd name="connsiteX48" fmla="*/ 304973 w 613480"/>
              <a:gd name="connsiteY48" fmla="*/ -40 h 654512"/>
              <a:gd name="connsiteX49" fmla="*/ 251171 w 613480"/>
              <a:gd name="connsiteY49" fmla="*/ 170045 h 654512"/>
              <a:gd name="connsiteX50" fmla="*/ 236572 w 613480"/>
              <a:gd name="connsiteY50" fmla="*/ 170966 h 654512"/>
              <a:gd name="connsiteX51" fmla="*/ 209896 w 613480"/>
              <a:gd name="connsiteY51" fmla="*/ 183920 h 654512"/>
              <a:gd name="connsiteX52" fmla="*/ 219754 w 613480"/>
              <a:gd name="connsiteY52" fmla="*/ 282739 h 654512"/>
              <a:gd name="connsiteX53" fmla="*/ 298493 w 613480"/>
              <a:gd name="connsiteY53" fmla="*/ 356370 h 654512"/>
              <a:gd name="connsiteX54" fmla="*/ 319023 w 613480"/>
              <a:gd name="connsiteY54" fmla="*/ 354408 h 654512"/>
              <a:gd name="connsiteX55" fmla="*/ 364963 w 613480"/>
              <a:gd name="connsiteY55" fmla="*/ 319336 h 654512"/>
              <a:gd name="connsiteX56" fmla="*/ 410553 w 613480"/>
              <a:gd name="connsiteY56" fmla="*/ 230797 h 654512"/>
              <a:gd name="connsiteX57" fmla="*/ 393216 w 613480"/>
              <a:gd name="connsiteY57" fmla="*/ 175570 h 654512"/>
              <a:gd name="connsiteX58" fmla="*/ 337708 w 613480"/>
              <a:gd name="connsiteY58" fmla="*/ 171109 h 654512"/>
              <a:gd name="connsiteX59" fmla="*/ 277353 w 613480"/>
              <a:gd name="connsiteY59" fmla="*/ 171133 h 654512"/>
              <a:gd name="connsiteX60" fmla="*/ 251171 w 613480"/>
              <a:gd name="connsiteY60" fmla="*/ 170045 h 654512"/>
              <a:gd name="connsiteX61" fmla="*/ 265799 w 613480"/>
              <a:gd name="connsiteY61" fmla="*/ 311041 h 654512"/>
              <a:gd name="connsiteX62" fmla="*/ 345584 w 613480"/>
              <a:gd name="connsiteY62" fmla="*/ 311041 h 654512"/>
              <a:gd name="connsiteX63" fmla="*/ 306366 w 613480"/>
              <a:gd name="connsiteY63" fmla="*/ 332635 h 654512"/>
              <a:gd name="connsiteX64" fmla="*/ 265799 w 613480"/>
              <a:gd name="connsiteY64" fmla="*/ 311041 h 654512"/>
              <a:gd name="connsiteX65" fmla="*/ 134005 w 613480"/>
              <a:gd name="connsiteY65" fmla="*/ 623060 h 654512"/>
              <a:gd name="connsiteX66" fmla="*/ 136199 w 613480"/>
              <a:gd name="connsiteY66" fmla="*/ 653939 h 654512"/>
              <a:gd name="connsiteX67" fmla="*/ 479293 w 613480"/>
              <a:gd name="connsiteY67" fmla="*/ 654445 h 654512"/>
              <a:gd name="connsiteX68" fmla="*/ 482243 w 613480"/>
              <a:gd name="connsiteY68" fmla="*/ 623805 h 65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3480" h="654512">
                <a:moveTo>
                  <a:pt x="304973" y="-40"/>
                </a:moveTo>
                <a:cubicBezTo>
                  <a:pt x="293095" y="273"/>
                  <a:pt x="281189" y="3266"/>
                  <a:pt x="269196" y="8922"/>
                </a:cubicBezTo>
                <a:cubicBezTo>
                  <a:pt x="208935" y="37340"/>
                  <a:pt x="156737" y="125036"/>
                  <a:pt x="155986" y="199124"/>
                </a:cubicBezTo>
                <a:lnTo>
                  <a:pt x="155821" y="215314"/>
                </a:lnTo>
                <a:lnTo>
                  <a:pt x="164397" y="236368"/>
                </a:lnTo>
                <a:cubicBezTo>
                  <a:pt x="169112" y="247948"/>
                  <a:pt x="174081" y="261212"/>
                  <a:pt x="175437" y="265844"/>
                </a:cubicBezTo>
                <a:cubicBezTo>
                  <a:pt x="178540" y="276442"/>
                  <a:pt x="178745" y="292251"/>
                  <a:pt x="175863" y="298886"/>
                </a:cubicBezTo>
                <a:lnTo>
                  <a:pt x="173703" y="303859"/>
                </a:lnTo>
                <a:lnTo>
                  <a:pt x="147195" y="312617"/>
                </a:lnTo>
                <a:cubicBezTo>
                  <a:pt x="112991" y="323919"/>
                  <a:pt x="99745" y="330468"/>
                  <a:pt x="87254" y="342253"/>
                </a:cubicBezTo>
                <a:cubicBezTo>
                  <a:pt x="60927" y="367087"/>
                  <a:pt x="27138" y="437146"/>
                  <a:pt x="6994" y="508666"/>
                </a:cubicBezTo>
                <a:cubicBezTo>
                  <a:pt x="-380" y="534845"/>
                  <a:pt x="-1385" y="542528"/>
                  <a:pt x="1220" y="552699"/>
                </a:cubicBezTo>
                <a:cubicBezTo>
                  <a:pt x="6962" y="575110"/>
                  <a:pt x="27262" y="604105"/>
                  <a:pt x="61533" y="638850"/>
                </a:cubicBezTo>
                <a:lnTo>
                  <a:pt x="76417" y="653939"/>
                </a:lnTo>
                <a:lnTo>
                  <a:pt x="89076" y="653939"/>
                </a:lnTo>
                <a:lnTo>
                  <a:pt x="121471" y="653939"/>
                </a:lnTo>
                <a:cubicBezTo>
                  <a:pt x="121471" y="653939"/>
                  <a:pt x="106847" y="389845"/>
                  <a:pt x="110506" y="372241"/>
                </a:cubicBezTo>
                <a:lnTo>
                  <a:pt x="118597" y="364366"/>
                </a:lnTo>
                <a:cubicBezTo>
                  <a:pt x="134191" y="360884"/>
                  <a:pt x="192694" y="363054"/>
                  <a:pt x="192694" y="363054"/>
                </a:cubicBezTo>
                <a:lnTo>
                  <a:pt x="277853" y="362692"/>
                </a:lnTo>
                <a:lnTo>
                  <a:pt x="265941" y="354348"/>
                </a:lnTo>
                <a:cubicBezTo>
                  <a:pt x="250625" y="343614"/>
                  <a:pt x="230176" y="323821"/>
                  <a:pt x="218736" y="308653"/>
                </a:cubicBezTo>
                <a:cubicBezTo>
                  <a:pt x="207745" y="294080"/>
                  <a:pt x="195314" y="269522"/>
                  <a:pt x="191696" y="255234"/>
                </a:cubicBezTo>
                <a:cubicBezTo>
                  <a:pt x="179264" y="206149"/>
                  <a:pt x="188979" y="170675"/>
                  <a:pt x="217801" y="159892"/>
                </a:cubicBezTo>
                <a:cubicBezTo>
                  <a:pt x="232188" y="154509"/>
                  <a:pt x="243020" y="153731"/>
                  <a:pt x="276131" y="155705"/>
                </a:cubicBezTo>
                <a:cubicBezTo>
                  <a:pt x="301141" y="157197"/>
                  <a:pt x="312176" y="157197"/>
                  <a:pt x="337187" y="155705"/>
                </a:cubicBezTo>
                <a:cubicBezTo>
                  <a:pt x="370349" y="153727"/>
                  <a:pt x="381127" y="154507"/>
                  <a:pt x="395612" y="159927"/>
                </a:cubicBezTo>
                <a:cubicBezTo>
                  <a:pt x="424199" y="170623"/>
                  <a:pt x="434002" y="206366"/>
                  <a:pt x="421682" y="254998"/>
                </a:cubicBezTo>
                <a:cubicBezTo>
                  <a:pt x="418011" y="269493"/>
                  <a:pt x="405645" y="293984"/>
                  <a:pt x="394582" y="308667"/>
                </a:cubicBezTo>
                <a:cubicBezTo>
                  <a:pt x="383603" y="323238"/>
                  <a:pt x="358146" y="348044"/>
                  <a:pt x="346343" y="355674"/>
                </a:cubicBezTo>
                <a:cubicBezTo>
                  <a:pt x="341568" y="358762"/>
                  <a:pt x="337632" y="361761"/>
                  <a:pt x="337598" y="362341"/>
                </a:cubicBezTo>
                <a:cubicBezTo>
                  <a:pt x="337565" y="362921"/>
                  <a:pt x="375390" y="363394"/>
                  <a:pt x="421653" y="363394"/>
                </a:cubicBezTo>
                <a:lnTo>
                  <a:pt x="505766" y="363394"/>
                </a:lnTo>
                <a:lnTo>
                  <a:pt x="508676" y="367092"/>
                </a:lnTo>
                <a:lnTo>
                  <a:pt x="511584" y="370791"/>
                </a:lnTo>
                <a:lnTo>
                  <a:pt x="492158" y="653113"/>
                </a:lnTo>
                <a:lnTo>
                  <a:pt x="524228" y="653939"/>
                </a:lnTo>
                <a:lnTo>
                  <a:pt x="536871" y="653939"/>
                </a:lnTo>
                <a:lnTo>
                  <a:pt x="551745" y="638850"/>
                </a:lnTo>
                <a:cubicBezTo>
                  <a:pt x="586185" y="603916"/>
                  <a:pt x="606351" y="575128"/>
                  <a:pt x="612097" y="552699"/>
                </a:cubicBezTo>
                <a:cubicBezTo>
                  <a:pt x="614704" y="542528"/>
                  <a:pt x="613697" y="534845"/>
                  <a:pt x="606324" y="508666"/>
                </a:cubicBezTo>
                <a:cubicBezTo>
                  <a:pt x="591676" y="456659"/>
                  <a:pt x="566786" y="398369"/>
                  <a:pt x="545402" y="365990"/>
                </a:cubicBezTo>
                <a:cubicBezTo>
                  <a:pt x="525393" y="335694"/>
                  <a:pt x="509076" y="325422"/>
                  <a:pt x="454253" y="308599"/>
                </a:cubicBezTo>
                <a:lnTo>
                  <a:pt x="439733" y="304141"/>
                </a:lnTo>
                <a:lnTo>
                  <a:pt x="437918" y="299731"/>
                </a:lnTo>
                <a:cubicBezTo>
                  <a:pt x="432790" y="287264"/>
                  <a:pt x="434782" y="271495"/>
                  <a:pt x="444502" y="247597"/>
                </a:cubicBezTo>
                <a:cubicBezTo>
                  <a:pt x="457982" y="214451"/>
                  <a:pt x="457383" y="216737"/>
                  <a:pt x="457272" y="199124"/>
                </a:cubicBezTo>
                <a:cubicBezTo>
                  <a:pt x="456921" y="143780"/>
                  <a:pt x="427475" y="78925"/>
                  <a:pt x="383649" y="36961"/>
                </a:cubicBezTo>
                <a:cubicBezTo>
                  <a:pt x="357111" y="11552"/>
                  <a:pt x="331107" y="-728"/>
                  <a:pt x="304973" y="-40"/>
                </a:cubicBezTo>
                <a:close/>
                <a:moveTo>
                  <a:pt x="251171" y="170045"/>
                </a:moveTo>
                <a:cubicBezTo>
                  <a:pt x="244930" y="170020"/>
                  <a:pt x="240620" y="170329"/>
                  <a:pt x="236572" y="170966"/>
                </a:cubicBezTo>
                <a:cubicBezTo>
                  <a:pt x="224721" y="172831"/>
                  <a:pt x="214379" y="177855"/>
                  <a:pt x="209896" y="183920"/>
                </a:cubicBezTo>
                <a:cubicBezTo>
                  <a:pt x="195978" y="202745"/>
                  <a:pt x="200620" y="249284"/>
                  <a:pt x="219754" y="282739"/>
                </a:cubicBezTo>
                <a:cubicBezTo>
                  <a:pt x="235854" y="310892"/>
                  <a:pt x="271288" y="344024"/>
                  <a:pt x="298493" y="356370"/>
                </a:cubicBezTo>
                <a:cubicBezTo>
                  <a:pt x="306645" y="360070"/>
                  <a:pt x="308041" y="359938"/>
                  <a:pt x="319023" y="354408"/>
                </a:cubicBezTo>
                <a:cubicBezTo>
                  <a:pt x="332735" y="347502"/>
                  <a:pt x="350405" y="334011"/>
                  <a:pt x="364963" y="319336"/>
                </a:cubicBezTo>
                <a:cubicBezTo>
                  <a:pt x="392255" y="291828"/>
                  <a:pt x="406688" y="263800"/>
                  <a:pt x="410553" y="230797"/>
                </a:cubicBezTo>
                <a:cubicBezTo>
                  <a:pt x="413999" y="201372"/>
                  <a:pt x="408094" y="182562"/>
                  <a:pt x="393216" y="175570"/>
                </a:cubicBezTo>
                <a:cubicBezTo>
                  <a:pt x="381291" y="169964"/>
                  <a:pt x="370534" y="169101"/>
                  <a:pt x="337708" y="171109"/>
                </a:cubicBezTo>
                <a:cubicBezTo>
                  <a:pt x="313111" y="172614"/>
                  <a:pt x="302231" y="172617"/>
                  <a:pt x="277353" y="171133"/>
                </a:cubicBezTo>
                <a:cubicBezTo>
                  <a:pt x="265581" y="170431"/>
                  <a:pt x="257411" y="170070"/>
                  <a:pt x="251171" y="170045"/>
                </a:cubicBezTo>
                <a:close/>
                <a:moveTo>
                  <a:pt x="265799" y="311041"/>
                </a:moveTo>
                <a:lnTo>
                  <a:pt x="345584" y="311041"/>
                </a:lnTo>
                <a:cubicBezTo>
                  <a:pt x="345584" y="311041"/>
                  <a:pt x="321014" y="332527"/>
                  <a:pt x="306366" y="332635"/>
                </a:cubicBezTo>
                <a:cubicBezTo>
                  <a:pt x="291315" y="332746"/>
                  <a:pt x="265799" y="311041"/>
                  <a:pt x="265799" y="311041"/>
                </a:cubicBezTo>
                <a:close/>
                <a:moveTo>
                  <a:pt x="134005" y="623060"/>
                </a:moveTo>
                <a:lnTo>
                  <a:pt x="136199" y="653939"/>
                </a:lnTo>
                <a:lnTo>
                  <a:pt x="479293" y="654445"/>
                </a:lnTo>
                <a:lnTo>
                  <a:pt x="482243" y="623805"/>
                </a:lnTo>
                <a:close/>
              </a:path>
            </a:pathLst>
          </a:custGeom>
          <a:solidFill>
            <a:srgbClr val="7030A0"/>
          </a:solidFill>
          <a:ln w="1395" cap="flat">
            <a:noFill/>
            <a:prstDash val="solid"/>
            <a:miter/>
          </a:ln>
        </p:spPr>
        <p:txBody>
          <a:bodyPr rtlCol="0" anchor="ctr"/>
          <a:lstStyle/>
          <a:p>
            <a:endParaRPr lang="en-US"/>
          </a:p>
        </p:txBody>
      </p:sp>
    </p:spTree>
    <p:extLst>
      <p:ext uri="{BB962C8B-B14F-4D97-AF65-F5344CB8AC3E}">
        <p14:creationId xmlns:p14="http://schemas.microsoft.com/office/powerpoint/2010/main" val="274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13053-272B-90A0-C0EA-8E8201902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A866B-2436-A857-7AA2-BB621F763CAB}"/>
              </a:ext>
            </a:extLst>
          </p:cNvPr>
          <p:cNvSpPr>
            <a:spLocks noGrp="1"/>
          </p:cNvSpPr>
          <p:nvPr>
            <p:ph type="title"/>
          </p:nvPr>
        </p:nvSpPr>
        <p:spPr/>
        <p:txBody>
          <a:bodyPr/>
          <a:lstStyle/>
          <a:p>
            <a:r>
              <a:rPr lang="en-US"/>
              <a:t>Message integrity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74D891-CAFE-3608-E49D-BF0F41D5AF49}"/>
                  </a:ext>
                </a:extLst>
              </p:cNvPr>
              <p:cNvSpPr>
                <a:spLocks noGrp="1"/>
              </p:cNvSpPr>
              <p:nvPr>
                <p:ph idx="1"/>
              </p:nvPr>
            </p:nvSpPr>
            <p:spPr/>
            <p:txBody>
              <a:bodyPr/>
              <a:lstStyle/>
              <a:p>
                <a:r>
                  <a:rPr lang="en-US" dirty="0"/>
                  <a:t>We require </a:t>
                </a:r>
                <a:r>
                  <a:rPr lang="en-US" dirty="0">
                    <a:solidFill>
                      <a:srgbClr val="C00000"/>
                    </a:solidFill>
                  </a:rPr>
                  <a:t>integrity</a:t>
                </a:r>
                <a:r>
                  <a:rPr lang="en-US" dirty="0"/>
                  <a:t> of messages: the adversary cannot change it (undetected)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r>
                  <a:rPr lang="en-US" dirty="0"/>
                  <a:t>Security (informal): Eve cannot create a valid </a:t>
                </a:r>
                <a14:m>
                  <m:oMath xmlns:m="http://schemas.openxmlformats.org/officeDocument/2006/math">
                    <m:r>
                      <a:rPr lang="en-US" b="0" i="1" smtClean="0">
                        <a:latin typeface="Cambria Math" panose="02040503050406030204" pitchFamily="18" charset="0"/>
                      </a:rPr>
                      <m:t>𝑡</m:t>
                    </m:r>
                  </m:oMath>
                </a14:m>
                <a:r>
                  <a:rPr lang="en-US" dirty="0"/>
                  <a:t> for any </a:t>
                </a:r>
                <a14:m>
                  <m:oMath xmlns:m="http://schemas.openxmlformats.org/officeDocument/2006/math">
                    <m:r>
                      <a:rPr lang="en-US" b="0" i="1" smtClean="0">
                        <a:latin typeface="Cambria Math" panose="02040503050406030204" pitchFamily="18" charset="0"/>
                      </a:rPr>
                      <m:t>𝑚</m:t>
                    </m:r>
                  </m:oMath>
                </a14:m>
                <a:endParaRPr lang="en-US" b="0" dirty="0"/>
              </a:p>
              <a:p>
                <a:pPr marL="342900" indent="-342900">
                  <a:buFont typeface="Arial" panose="020B0604020202020204" pitchFamily="34" charset="0"/>
                  <a:buChar char="•"/>
                </a:pPr>
                <a:r>
                  <a:rPr lang="en-US" dirty="0"/>
                  <a:t>Note that </a:t>
                </a:r>
                <a:r>
                  <a:rPr lang="en-US" dirty="0">
                    <a:solidFill>
                      <a:srgbClr val="C00000"/>
                    </a:solidFill>
                  </a:rPr>
                  <a:t>authentication</a:t>
                </a:r>
                <a:r>
                  <a:rPr lang="en-US" dirty="0"/>
                  <a:t> is implicit</a:t>
                </a:r>
              </a:p>
              <a:p>
                <a:pPr marL="522900" lvl="1" indent="-342900"/>
                <a:r>
                  <a:rPr lang="en-US" dirty="0"/>
                  <a:t>Bob assumes that </a:t>
                </a:r>
                <a:r>
                  <a:rPr lang="en-US" dirty="0">
                    <a:solidFill>
                      <a:srgbClr val="C00000"/>
                    </a:solidFill>
                  </a:rPr>
                  <a:t>only</a:t>
                </a:r>
                <a:r>
                  <a:rPr lang="en-US" i="1" dirty="0"/>
                  <a:t> </a:t>
                </a:r>
                <a:r>
                  <a:rPr lang="en-US" dirty="0"/>
                  <a:t>Alice knows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3" name="Content Placeholder 2">
                <a:extLst>
                  <a:ext uri="{FF2B5EF4-FFF2-40B4-BE49-F238E27FC236}">
                    <a16:creationId xmlns:a16="http://schemas.microsoft.com/office/drawing/2014/main" id="{9C74D891-CAFE-3608-E49D-BF0F41D5AF49}"/>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A786F88-F1F0-B253-D546-94CF15D1B319}"/>
                  </a:ext>
                </a:extLst>
              </p:cNvPr>
              <p:cNvGraphicFramePr>
                <a:graphicFrameLocks noGrp="1"/>
              </p:cNvGraphicFramePr>
              <p:nvPr>
                <p:extLst>
                  <p:ext uri="{D42A27DB-BD31-4B8C-83A1-F6EECF244321}">
                    <p14:modId xmlns:p14="http://schemas.microsoft.com/office/powerpoint/2010/main" val="3041401875"/>
                  </p:ext>
                </p:extLst>
              </p:nvPr>
            </p:nvGraphicFramePr>
            <p:xfrm>
              <a:off x="723274" y="1207523"/>
              <a:ext cx="7697449" cy="2120512"/>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Definition: Message Authentication Codes (MAC)</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228187">
                    <a:tc>
                      <a:txBody>
                        <a:bodyPr/>
                        <a:lstStyle/>
                        <a:p>
                          <a:pPr marL="179021" lvl="3" indent="0">
                            <a:buNone/>
                          </a:pPr>
                          <a:r>
                            <a:rPr lang="en-CA" dirty="0"/>
                            <a:t>Given a shared key </a:t>
                          </a:r>
                          <a14:m>
                            <m:oMath xmlns:m="http://schemas.openxmlformats.org/officeDocument/2006/math">
                              <m:r>
                                <a:rPr lang="en-CA" i="1" dirty="0" smtClean="0">
                                  <a:latin typeface="Cambria Math" panose="02040503050406030204" pitchFamily="18" charset="0"/>
                                </a:rPr>
                                <m:t>𝑘</m:t>
                              </m:r>
                            </m:oMath>
                          </a14:m>
                          <a:r>
                            <a:rPr lang="en-CA" dirty="0"/>
                            <a:t>, for any message </a:t>
                          </a:r>
                          <a14:m>
                            <m:oMath xmlns:m="http://schemas.openxmlformats.org/officeDocument/2006/math">
                              <m:r>
                                <a:rPr lang="en-CA" i="1" dirty="0" smtClean="0">
                                  <a:latin typeface="Cambria Math" panose="02040503050406030204" pitchFamily="18" charset="0"/>
                                </a:rPr>
                                <m:t>𝑚</m:t>
                              </m:r>
                            </m:oMath>
                          </a14:m>
                          <a:r>
                            <a:rPr lang="en-CA" dirty="0"/>
                            <a:t>, Alice computes the MAC tag</a:t>
                          </a:r>
                        </a:p>
                        <a:p>
                          <a:pPr marL="179021" lvl="3" indent="0">
                            <a:buNone/>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𝑡</m:t>
                                </m:r>
                                <m:r>
                                  <a:rPr lang="en-CA" i="1" dirty="0" smtClean="0">
                                    <a:latin typeface="Cambria Math" panose="02040503050406030204" pitchFamily="18" charset="0"/>
                                  </a:rPr>
                                  <m:t> ← </m:t>
                                </m:r>
                                <m:sSub>
                                  <m:sSubPr>
                                    <m:ctrlPr>
                                      <a:rPr lang="en-US" b="0" i="1" dirty="0" smtClean="0">
                                        <a:latin typeface="Cambria Math" panose="02040503050406030204" pitchFamily="18" charset="0"/>
                                      </a:rPr>
                                    </m:ctrlPr>
                                  </m:sSubPr>
                                  <m:e>
                                    <m:r>
                                      <m:rPr>
                                        <m:nor/>
                                      </m:rPr>
                                      <a:rPr lang="en-CA" i="0" dirty="0" err="1" smtClean="0">
                                        <a:latin typeface="Cambria Math" panose="02040503050406030204" pitchFamily="18" charset="0"/>
                                      </a:rPr>
                                      <m:t>MAC</m:t>
                                    </m:r>
                                  </m:e>
                                  <m:sub>
                                    <m:r>
                                      <a:rPr lang="en-US" b="0" i="1" dirty="0" smtClean="0">
                                        <a:latin typeface="Cambria Math" panose="02040503050406030204" pitchFamily="18" charset="0"/>
                                      </a:rPr>
                                      <m:t>𝑘</m:t>
                                    </m:r>
                                  </m:sub>
                                </m:sSub>
                                <m:r>
                                  <a:rPr lang="en-CA" i="1" dirty="0" smtClean="0">
                                    <a:latin typeface="Cambria Math" panose="02040503050406030204" pitchFamily="18" charset="0"/>
                                  </a:rPr>
                                  <m:t>(</m:t>
                                </m:r>
                                <m:r>
                                  <a:rPr lang="en-CA" i="1" dirty="0" smtClean="0">
                                    <a:latin typeface="Cambria Math" panose="02040503050406030204" pitchFamily="18" charset="0"/>
                                  </a:rPr>
                                  <m:t>𝑚</m:t>
                                </m:r>
                                <m:r>
                                  <a:rPr lang="en-CA" i="1" dirty="0" smtClean="0">
                                    <a:latin typeface="Cambria Math" panose="02040503050406030204" pitchFamily="18" charset="0"/>
                                  </a:rPr>
                                  <m:t>)</m:t>
                                </m:r>
                              </m:oMath>
                            </m:oMathPara>
                          </a14:m>
                          <a:endParaRPr lang="en-CA" dirty="0"/>
                        </a:p>
                        <a:p>
                          <a:pPr marL="179021" lvl="3" indent="0">
                            <a:buNone/>
                          </a:pPr>
                          <a:r>
                            <a:rPr lang="en-CA" dirty="0"/>
                            <a:t>and sends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CA" dirty="0"/>
                            <a:t>.</a:t>
                          </a:r>
                        </a:p>
                        <a:p>
                          <a:pPr marL="179021" lvl="3" indent="0">
                            <a:buNone/>
                          </a:pPr>
                          <a:r>
                            <a:rPr lang="en-CA" dirty="0"/>
                            <a:t>Bob, upon receiving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CA" dirty="0"/>
                            <a:t>, verifies</a:t>
                          </a:r>
                          <a:r>
                            <a:rPr lang="en-CA" baseline="0" dirty="0"/>
                            <a:t> by checking</a:t>
                          </a:r>
                        </a:p>
                        <a:p>
                          <a:pPr marL="179021" lvl="3"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nor/>
                                      </m:rPr>
                                      <a:rPr lang="en-US" b="0" i="0" smtClean="0">
                                        <a:latin typeface="Cambria Math" panose="02040503050406030204" pitchFamily="18" charset="0"/>
                                      </a:rPr>
                                      <m:t>MAC</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oMath>
                            </m:oMathPara>
                          </a14:m>
                          <a:endParaRPr lang="en-CA" dirty="0"/>
                        </a:p>
                        <a:p>
                          <a:pPr marL="179021" lvl="3" indent="0">
                            <a:buNone/>
                          </a:pPr>
                          <a:r>
                            <a:rPr lang="en-CA" dirty="0"/>
                            <a:t>and rejects the message if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oMath>
                          </a14:m>
                          <a:r>
                            <a:rPr lang="en-CA" dirty="0"/>
                            <a:t>.</a:t>
                          </a:r>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EA786F88-F1F0-B253-D546-94CF15D1B319}"/>
                  </a:ext>
                </a:extLst>
              </p:cNvPr>
              <p:cNvGraphicFramePr>
                <a:graphicFrameLocks noGrp="1"/>
              </p:cNvGraphicFramePr>
              <p:nvPr>
                <p:extLst>
                  <p:ext uri="{D42A27DB-BD31-4B8C-83A1-F6EECF244321}">
                    <p14:modId xmlns:p14="http://schemas.microsoft.com/office/powerpoint/2010/main" val="3041401875"/>
                  </p:ext>
                </p:extLst>
              </p:nvPr>
            </p:nvGraphicFramePr>
            <p:xfrm>
              <a:off x="723274" y="1207523"/>
              <a:ext cx="7697449" cy="2120512"/>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Definition: Message Authentication Codes (MAC)</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73736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79" t="-23860" r="-158" b="-5614"/>
                          </a:stretch>
                        </a:blipFill>
                      </a:tcPr>
                    </a:tc>
                    <a:extLst>
                      <a:ext uri="{0D108BD9-81ED-4DB2-BD59-A6C34878D82A}">
                        <a16:rowId xmlns:a16="http://schemas.microsoft.com/office/drawing/2014/main" val="2354341383"/>
                      </a:ext>
                    </a:extLst>
                  </a:tr>
                </a:tbl>
              </a:graphicData>
            </a:graphic>
          </p:graphicFrame>
        </mc:Fallback>
      </mc:AlternateContent>
      <p:sp>
        <p:nvSpPr>
          <p:cNvPr id="6" name="Slide Number Placeholder 5">
            <a:extLst>
              <a:ext uri="{FF2B5EF4-FFF2-40B4-BE49-F238E27FC236}">
                <a16:creationId xmlns:a16="http://schemas.microsoft.com/office/drawing/2014/main" id="{A9598ED4-962F-172E-4A42-740229B5272B}"/>
              </a:ext>
            </a:extLst>
          </p:cNvPr>
          <p:cNvSpPr>
            <a:spLocks noGrp="1"/>
          </p:cNvSpPr>
          <p:nvPr>
            <p:ph type="sldNum" sz="quarter" idx="8"/>
          </p:nvPr>
        </p:nvSpPr>
        <p:spPr/>
        <p:txBody>
          <a:bodyPr/>
          <a:lstStyle/>
          <a:p>
            <a:pPr lvl="0"/>
            <a:fld id="{54D7E5F9-595B-41CC-8860-862166473562}" type="slidenum">
              <a:rPr lang="en-US" smtClean="0"/>
              <a:t>21</a:t>
            </a:fld>
            <a:endParaRPr lang="en-US"/>
          </a:p>
        </p:txBody>
      </p:sp>
    </p:spTree>
    <p:extLst>
      <p:ext uri="{BB962C8B-B14F-4D97-AF65-F5344CB8AC3E}">
        <p14:creationId xmlns:p14="http://schemas.microsoft.com/office/powerpoint/2010/main" val="198829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D784-2165-21CC-C02E-05EE433621AF}"/>
              </a:ext>
            </a:extLst>
          </p:cNvPr>
          <p:cNvSpPr>
            <a:spLocks noGrp="1"/>
          </p:cNvSpPr>
          <p:nvPr>
            <p:ph type="title"/>
          </p:nvPr>
        </p:nvSpPr>
        <p:spPr/>
        <p:txBody>
          <a:bodyPr/>
          <a:lstStyle/>
          <a:p>
            <a:r>
              <a:rPr lang="en-US"/>
              <a:t>Poly1305</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5B23A1-1BDB-A7AF-0C74-1A0F62AE6257}"/>
                  </a:ext>
                </a:extLst>
              </p:cNvPr>
              <p:cNvSpPr>
                <a:spLocks noGrp="1"/>
              </p:cNvSpPr>
              <p:nvPr>
                <p:ph idx="1"/>
              </p:nvPr>
            </p:nvSpPr>
            <p:spPr>
              <a:xfrm>
                <a:off x="0" y="535326"/>
                <a:ext cx="9143999" cy="4025647"/>
              </a:xfrm>
            </p:spPr>
            <p:txBody>
              <a:bodyPr>
                <a:normAutofit lnSpcReduction="10000"/>
              </a:bodyPr>
              <a:lstStyle/>
              <a:p>
                <a:endParaRPr lang="en-US"/>
              </a:p>
              <a:p>
                <a:endParaRPr lang="en-US"/>
              </a:p>
              <a:p>
                <a:endParaRPr lang="en-US"/>
              </a:p>
              <a:p>
                <a:endParaRPr lang="en-US"/>
              </a:p>
              <a:p>
                <a:endParaRPr lang="en-US"/>
              </a:p>
              <a:p>
                <a:endParaRPr lang="en-US"/>
              </a:p>
              <a:p>
                <a:r>
                  <a:rPr lang="en-US"/>
                  <a:t>The key </a:t>
                </a:r>
                <a14:m>
                  <m:oMath xmlns:m="http://schemas.openxmlformats.org/officeDocument/2006/math">
                    <m:r>
                      <a:rPr lang="en-US" b="0" i="1" smtClean="0">
                        <a:latin typeface="Cambria Math" panose="02040503050406030204" pitchFamily="18" charset="0"/>
                      </a:rPr>
                      <m:t>𝑠</m:t>
                    </m:r>
                  </m:oMath>
                </a14:m>
                <a:r>
                  <a:rPr lang="en-US"/>
                  <a:t> acts as a one-time pad and must be discarded after use</a:t>
                </a:r>
              </a:p>
              <a:p>
                <a:endParaRPr lang="en-US"/>
              </a:p>
              <a:p>
                <a:endParaRPr lang="en-US"/>
              </a:p>
              <a:p>
                <a:endParaRPr lang="en-US"/>
              </a:p>
              <a:p>
                <a:endParaRPr lang="en-US"/>
              </a:p>
              <a:p>
                <a:endParaRPr lang="en-US"/>
              </a:p>
              <a:p>
                <a:endParaRPr lang="en-US"/>
              </a:p>
              <a:p>
                <a:r>
                  <a:rPr lang="en-US"/>
                  <a:t>Secure only if AES is secure, but the key can be reused</a:t>
                </a:r>
              </a:p>
            </p:txBody>
          </p:sp>
        </mc:Choice>
        <mc:Fallback xmlns="">
          <p:sp>
            <p:nvSpPr>
              <p:cNvPr id="3" name="Content Placeholder 2">
                <a:extLst>
                  <a:ext uri="{FF2B5EF4-FFF2-40B4-BE49-F238E27FC236}">
                    <a16:creationId xmlns:a16="http://schemas.microsoft.com/office/drawing/2014/main" id="{975B23A1-1BDB-A7AF-0C74-1A0F62AE6257}"/>
                  </a:ext>
                </a:extLst>
              </p:cNvPr>
              <p:cNvSpPr>
                <a:spLocks noGrp="1" noRot="1" noChangeAspect="1" noMove="1" noResize="1" noEditPoints="1" noAdjustHandles="1" noChangeArrowheads="1" noChangeShapeType="1" noTextEdit="1"/>
              </p:cNvSpPr>
              <p:nvPr>
                <p:ph idx="1"/>
              </p:nvPr>
            </p:nvSpPr>
            <p:spPr>
              <a:xfrm>
                <a:off x="0" y="535326"/>
                <a:ext cx="9143999" cy="4025647"/>
              </a:xfrm>
              <a:blipFill>
                <a:blip r:embed="rId3"/>
                <a:stretch>
                  <a:fillRect b="-45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311F5B-4736-18D7-02B8-48C612DB9D65}"/>
              </a:ext>
            </a:extLst>
          </p:cNvPr>
          <p:cNvSpPr>
            <a:spLocks noGrp="1"/>
          </p:cNvSpPr>
          <p:nvPr>
            <p:ph type="sldNum" sz="quarter" idx="8"/>
          </p:nvPr>
        </p:nvSpPr>
        <p:spPr/>
        <p:txBody>
          <a:bodyPr/>
          <a:lstStyle/>
          <a:p>
            <a:pPr lvl="0"/>
            <a:fld id="{54D7E5F9-595B-41CC-8860-862166473562}" type="slidenum">
              <a:rPr lang="en-US" smtClean="0"/>
              <a:t>22</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BDD98FE-DC04-EC7C-BA90-1FC2BAEF09C6}"/>
                  </a:ext>
                </a:extLst>
              </p:cNvPr>
              <p:cNvGraphicFramePr>
                <a:graphicFrameLocks noGrp="1"/>
              </p:cNvGraphicFramePr>
              <p:nvPr>
                <p:extLst>
                  <p:ext uri="{D42A27DB-BD31-4B8C-83A1-F6EECF244321}">
                    <p14:modId xmlns:p14="http://schemas.microsoft.com/office/powerpoint/2010/main" val="2325693291"/>
                  </p:ext>
                </p:extLst>
              </p:nvPr>
            </p:nvGraphicFramePr>
            <p:xfrm>
              <a:off x="723272" y="2746630"/>
              <a:ext cx="7697449" cy="1286098"/>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22705">
                    <a:tc>
                      <a:txBody>
                        <a:bodyPr/>
                        <a:lstStyle/>
                        <a:p>
                          <a:r>
                            <a:rPr lang="en-US">
                              <a:solidFill>
                                <a:schemeClr val="bg1"/>
                              </a:solidFill>
                            </a:rPr>
                            <a:t>Example: Poly1305-AES</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920338">
                    <a:tc>
                      <a:txBody>
                        <a:bodyPr/>
                        <a:lstStyle/>
                        <a:p>
                          <a:pPr marL="179021" lvl="3" indent="0">
                            <a:buNone/>
                          </a:pPr>
                          <a:r>
                            <a:rPr lang="en-CA" dirty="0"/>
                            <a:t>Given key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CA" dirty="0"/>
                            <a:t> and </a:t>
                          </a:r>
                          <a:r>
                            <a:rPr lang="en-CA" dirty="0">
                              <a:solidFill>
                                <a:srgbClr val="C00000"/>
                              </a:solidFill>
                            </a:rPr>
                            <a:t>nonce</a:t>
                          </a:r>
                          <a:r>
                            <a:rPr lang="en-CA" dirty="0"/>
                            <a:t> </a:t>
                          </a:r>
                          <a14:m>
                            <m:oMath xmlns:m="http://schemas.openxmlformats.org/officeDocument/2006/math">
                              <m:r>
                                <a:rPr lang="en-US" b="0" i="1" smtClean="0">
                                  <a:latin typeface="Cambria Math" panose="02040503050406030204" pitchFamily="18" charset="0"/>
                                </a:rPr>
                                <m:t>𝑛</m:t>
                              </m:r>
                            </m:oMath>
                          </a14:m>
                          <a:r>
                            <a:rPr lang="en-CA" dirty="0"/>
                            <a:t>:</a:t>
                          </a:r>
                        </a:p>
                        <a:p>
                          <a:pPr marL="464771" lvl="3" indent="-285750">
                            <a:buFont typeface="Arial" panose="020B0604020202020204" pitchFamily="34" charset="0"/>
                            <a:buChar char="•"/>
                          </a:pPr>
                          <a:r>
                            <a:rPr lang="en-CA" dirty="0"/>
                            <a:t>compute </a:t>
                          </a:r>
                          <a14:m>
                            <m:oMath xmlns:m="http://schemas.openxmlformats.org/officeDocument/2006/math">
                              <m:r>
                                <a:rPr lang="en-US" b="0" i="1" smtClean="0">
                                  <a:latin typeface="Cambria Math" panose="02040503050406030204" pitchFamily="18" charset="0"/>
                                </a:rPr>
                                <m:t>𝑦</m:t>
                              </m:r>
                            </m:oMath>
                          </a14:m>
                          <a:r>
                            <a:rPr lang="en-CA" dirty="0"/>
                            <a:t> as above</a:t>
                          </a:r>
                        </a:p>
                        <a:p>
                          <a:pPr marL="464771" lvl="3" indent="-285750">
                            <a:buFont typeface="Arial" panose="020B0604020202020204" pitchFamily="34" charset="0"/>
                            <a:buChar char="•"/>
                          </a:pPr>
                          <a:r>
                            <a:rPr lang="en-CA" dirty="0"/>
                            <a:t>encrypt to get the tag: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nor/>
                                    </m:rPr>
                                    <a:rPr lang="en-US" b="0" i="0" smtClean="0">
                                      <a:latin typeface="Cambria Math" panose="02040503050406030204" pitchFamily="18" charset="0"/>
                                    </a:rPr>
                                    <m:t>AES</m:t>
                                  </m:r>
                                </m:e>
                                <m:sub>
                                  <m:r>
                                    <a:rPr lang="en-US" b="0" i="1" smtClean="0">
                                      <a:latin typeface="Cambria Math" panose="02040503050406030204" pitchFamily="18" charset="0"/>
                                    </a:rPr>
                                    <m:t>𝑠</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m:rPr>
                                  <m:nor/>
                                </m:rPr>
                                <a:rPr lang="en-US" b="0" i="0" smtClean="0">
                                  <a:latin typeface="Cambria Math" panose="02040503050406030204" pitchFamily="18" charset="0"/>
                                </a:rPr>
                                <m:t>mod</m:t>
                              </m:r>
                              <m:r>
                                <m:rPr>
                                  <m:nor/>
                                </m:rP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endParaRPr lang="en-CA"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7BDD98FE-DC04-EC7C-BA90-1FC2BAEF09C6}"/>
                  </a:ext>
                </a:extLst>
              </p:cNvPr>
              <p:cNvGraphicFramePr>
                <a:graphicFrameLocks noGrp="1"/>
              </p:cNvGraphicFramePr>
              <p:nvPr>
                <p:extLst>
                  <p:ext uri="{D42A27DB-BD31-4B8C-83A1-F6EECF244321}">
                    <p14:modId xmlns:p14="http://schemas.microsoft.com/office/powerpoint/2010/main" val="2325693291"/>
                  </p:ext>
                </p:extLst>
              </p:nvPr>
            </p:nvGraphicFramePr>
            <p:xfrm>
              <a:off x="723272" y="2746630"/>
              <a:ext cx="7697449" cy="1286098"/>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65760">
                    <a:tc>
                      <a:txBody>
                        <a:bodyPr/>
                        <a:lstStyle/>
                        <a:p>
                          <a:r>
                            <a:rPr lang="en-US">
                              <a:solidFill>
                                <a:schemeClr val="bg1"/>
                              </a:solidFill>
                            </a:rPr>
                            <a:t>Example: Poly1305-AES</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920338">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79" t="-42763" r="-158" b="-9868"/>
                          </a:stretch>
                        </a:blipFill>
                      </a:tcPr>
                    </a:tc>
                    <a:extLst>
                      <a:ext uri="{0D108BD9-81ED-4DB2-BD59-A6C34878D82A}">
                        <a16:rowId xmlns:a16="http://schemas.microsoft.com/office/drawing/2014/main" val="23543413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8EB246F-4FFA-BE52-6160-E51D78500C1B}"/>
                  </a:ext>
                </a:extLst>
              </p:cNvPr>
              <p:cNvGraphicFramePr>
                <a:graphicFrameLocks noGrp="1"/>
              </p:cNvGraphicFramePr>
              <p:nvPr>
                <p:extLst>
                  <p:ext uri="{D42A27DB-BD31-4B8C-83A1-F6EECF244321}">
                    <p14:modId xmlns:p14="http://schemas.microsoft.com/office/powerpoint/2010/main" val="622025854"/>
                  </p:ext>
                </p:extLst>
              </p:nvPr>
            </p:nvGraphicFramePr>
            <p:xfrm>
              <a:off x="723272" y="535326"/>
              <a:ext cx="7697449" cy="1611339"/>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Example: Poly1305 (simplified)</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228187">
                    <a:tc>
                      <a:txBody>
                        <a:bodyPr/>
                        <a:lstStyle/>
                        <a:p>
                          <a:pPr marL="179021" lvl="3" indent="0">
                            <a:buNone/>
                          </a:pPr>
                          <a:r>
                            <a:rPr lang="en-CA" dirty="0"/>
                            <a:t>Given key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CA" dirty="0"/>
                            <a:t>:</a:t>
                          </a:r>
                        </a:p>
                        <a:p>
                          <a:pPr marL="464771" lvl="3" indent="-285750">
                            <a:buFont typeface="Arial" panose="020B0604020202020204" pitchFamily="34" charset="0"/>
                            <a:buChar char="•"/>
                          </a:pPr>
                          <a:r>
                            <a:rPr lang="en-CA" dirty="0"/>
                            <a:t>split the message </a:t>
                          </a:r>
                          <a14:m>
                            <m:oMath xmlns:m="http://schemas.openxmlformats.org/officeDocument/2006/math">
                              <m:r>
                                <a:rPr lang="en-US" b="0" i="1" smtClean="0">
                                  <a:latin typeface="Cambria Math" panose="02040503050406030204" pitchFamily="18" charset="0"/>
                                </a:rPr>
                                <m:t>𝑚</m:t>
                              </m:r>
                            </m:oMath>
                          </a14:m>
                          <a:r>
                            <a:rPr lang="en-CA" dirty="0"/>
                            <a:t> in 128-bit blocks</a:t>
                          </a:r>
                          <a:r>
                            <a:rPr lang="en-CA" baseline="0" dirty="0"/>
                            <a: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a:rPr lang="en-US" b="0" i="1" baseline="0" smtClean="0">
                                      <a:latin typeface="Cambria Math" panose="02040503050406030204" pitchFamily="18" charset="0"/>
                                    </a:rPr>
                                    <m:t>1</m:t>
                                  </m:r>
                                </m:sub>
                              </m:sSub>
                              <m:r>
                                <a:rPr lang="en-US" b="0" i="1" baseline="0" smtClean="0">
                                  <a:latin typeface="Cambria Math" panose="02040503050406030204" pitchFamily="18" charset="0"/>
                                </a:rPr>
                                <m:t>, </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a:rPr lang="en-US" b="0" i="1" baseline="0" smtClean="0">
                                      <a:latin typeface="Cambria Math" panose="02040503050406030204" pitchFamily="18" charset="0"/>
                                    </a:rPr>
                                    <m:t>2</m:t>
                                  </m:r>
                                </m:sub>
                              </m:sSub>
                              <m:r>
                                <a:rPr lang="en-US" b="0" i="1" baseline="0" smtClean="0">
                                  <a:latin typeface="Cambria Math" panose="02040503050406030204" pitchFamily="18" charset="0"/>
                                </a:rPr>
                                <m:t>, …, </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a:rPr lang="en-US" b="0" i="1" baseline="0" smtClean="0">
                                      <a:latin typeface="Cambria Math" panose="02040503050406030204" pitchFamily="18" charset="0"/>
                                    </a:rPr>
                                    <m:t>𝑛</m:t>
                                  </m:r>
                                </m:sub>
                              </m:sSub>
                            </m:oMath>
                          </a14:m>
                          <a:endParaRPr lang="en-US" b="0" baseline="0" dirty="0"/>
                        </a:p>
                        <a:p>
                          <a:pPr marL="464771" lvl="3" indent="-285750">
                            <a:buFont typeface="Arial" panose="020B0604020202020204" pitchFamily="34" charset="0"/>
                            <a:buChar char="•"/>
                          </a:pPr>
                          <a:r>
                            <a:rPr lang="en-CA" dirty="0"/>
                            <a:t>evaluate the polynomial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r>
                                <a:rPr lang="en-US" b="0" i="1" smtClean="0">
                                  <a:latin typeface="Cambria Math" panose="02040503050406030204" pitchFamily="18" charset="0"/>
                                </a:rPr>
                                <m:t>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𝑛</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130</m:t>
                                  </m:r>
                                </m:sup>
                              </m:sSup>
                              <m:r>
                                <a:rPr lang="en-US" b="0" i="1" smtClean="0">
                                  <a:latin typeface="Cambria Math" panose="02040503050406030204" pitchFamily="18" charset="0"/>
                                </a:rPr>
                                <m:t>−5</m:t>
                              </m:r>
                            </m:oMath>
                          </a14:m>
                          <a:endParaRPr lang="en-CA" dirty="0"/>
                        </a:p>
                        <a:p>
                          <a:pPr marL="464771" lvl="3" indent="-285750">
                            <a:buFont typeface="Arial" panose="020B0604020202020204" pitchFamily="34" charset="0"/>
                            <a:buChar char="•"/>
                          </a:pPr>
                          <a:r>
                            <a:rPr lang="en-CA" dirty="0"/>
                            <a:t>encrypt to get the tag: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m:rPr>
                                  <m:nor/>
                                </m:rPr>
                                <a:rPr lang="en-US" b="0" i="0" smtClean="0">
                                  <a:latin typeface="Cambria Math" panose="02040503050406030204" pitchFamily="18" charset="0"/>
                                </a:rPr>
                                <m:t>mod</m:t>
                              </m:r>
                              <m:r>
                                <m:rPr>
                                  <m:nor/>
                                </m:rP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128</m:t>
                                  </m:r>
                                </m:sup>
                              </m:sSup>
                            </m:oMath>
                          </a14:m>
                          <a:endParaRPr lang="en-CA"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6" name="Table 5">
                <a:extLst>
                  <a:ext uri="{FF2B5EF4-FFF2-40B4-BE49-F238E27FC236}">
                    <a16:creationId xmlns:a16="http://schemas.microsoft.com/office/drawing/2014/main" id="{08EB246F-4FFA-BE52-6160-E51D78500C1B}"/>
                  </a:ext>
                </a:extLst>
              </p:cNvPr>
              <p:cNvGraphicFramePr>
                <a:graphicFrameLocks noGrp="1"/>
              </p:cNvGraphicFramePr>
              <p:nvPr>
                <p:extLst>
                  <p:ext uri="{D42A27DB-BD31-4B8C-83A1-F6EECF244321}">
                    <p14:modId xmlns:p14="http://schemas.microsoft.com/office/powerpoint/2010/main" val="622025854"/>
                  </p:ext>
                </p:extLst>
              </p:nvPr>
            </p:nvGraphicFramePr>
            <p:xfrm>
              <a:off x="723272" y="535326"/>
              <a:ext cx="7697449" cy="1611339"/>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Example: Poly1305 (simplified)</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228187">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79" t="-33498" r="-158" b="-4433"/>
                          </a:stretch>
                        </a:blipFill>
                      </a:tcPr>
                    </a:tc>
                    <a:extLst>
                      <a:ext uri="{0D108BD9-81ED-4DB2-BD59-A6C34878D82A}">
                        <a16:rowId xmlns:a16="http://schemas.microsoft.com/office/drawing/2014/main" val="2354341383"/>
                      </a:ext>
                    </a:extLst>
                  </a:tr>
                </a:tbl>
              </a:graphicData>
            </a:graphic>
          </p:graphicFrame>
        </mc:Fallback>
      </mc:AlternateContent>
      <p:sp>
        <p:nvSpPr>
          <p:cNvPr id="8" name="TextBox 7">
            <a:extLst>
              <a:ext uri="{FF2B5EF4-FFF2-40B4-BE49-F238E27FC236}">
                <a16:creationId xmlns:a16="http://schemas.microsoft.com/office/drawing/2014/main" id="{13BD9698-8A7D-ACDD-011E-E289EC2E4C71}"/>
              </a:ext>
            </a:extLst>
          </p:cNvPr>
          <p:cNvSpPr txBox="1"/>
          <p:nvPr/>
        </p:nvSpPr>
        <p:spPr>
          <a:xfrm>
            <a:off x="5655220" y="3133899"/>
            <a:ext cx="2765501" cy="369332"/>
          </a:xfrm>
          <a:prstGeom prst="rect">
            <a:avLst/>
          </a:prstGeom>
          <a:noFill/>
        </p:spPr>
        <p:txBody>
          <a:bodyPr wrap="none" rtlCol="0">
            <a:spAutoFit/>
          </a:bodyPr>
          <a:lstStyle/>
          <a:p>
            <a:r>
              <a:rPr lang="en-US" dirty="0">
                <a:latin typeface="Bradley Hand ITC" panose="03070402050302030203" pitchFamily="66" charset="0"/>
              </a:rPr>
              <a:t>nonce: a </a:t>
            </a:r>
            <a:r>
              <a:rPr lang="en-US" u="sng" dirty="0">
                <a:latin typeface="Bradley Hand ITC" panose="03070402050302030203" pitchFamily="66" charset="0"/>
              </a:rPr>
              <a:t>n</a:t>
            </a:r>
            <a:r>
              <a:rPr lang="en-US" dirty="0">
                <a:latin typeface="Bradley Hand ITC" panose="03070402050302030203" pitchFamily="66" charset="0"/>
              </a:rPr>
              <a:t>umber used </a:t>
            </a:r>
            <a:r>
              <a:rPr lang="en-US" u="sng" dirty="0">
                <a:latin typeface="Bradley Hand ITC" panose="03070402050302030203" pitchFamily="66" charset="0"/>
              </a:rPr>
              <a:t>once</a:t>
            </a:r>
          </a:p>
        </p:txBody>
      </p:sp>
    </p:spTree>
    <p:extLst>
      <p:ext uri="{BB962C8B-B14F-4D97-AF65-F5344CB8AC3E}">
        <p14:creationId xmlns:p14="http://schemas.microsoft.com/office/powerpoint/2010/main" val="328993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Unforgeability (computational)</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0" y="539039"/>
                <a:ext cx="9144000" cy="964968"/>
              </a:xfrm>
            </p:spPr>
            <p:txBody>
              <a:bodyPr>
                <a:normAutofit/>
              </a:bodyPr>
              <a:lstStyle/>
              <a:p>
                <a:pPr marL="285750" indent="-285750">
                  <a:buFont typeface="Arial" panose="020B0604020202020204" pitchFamily="34" charset="0"/>
                  <a:buChar char="•"/>
                </a:pPr>
                <a:r>
                  <a:rPr lang="en-GB" sz="1800" dirty="0"/>
                  <a:t>Eve cannot forge tags for any (other) message</a:t>
                </a:r>
              </a:p>
              <a:p>
                <a:pPr marL="285750" indent="-285750">
                  <a:buFont typeface="Arial" panose="020B0604020202020204" pitchFamily="34" charset="0"/>
                  <a:buChar char="•"/>
                </a:pPr>
                <a14:m>
                  <m:oMath xmlns:m="http://schemas.openxmlformats.org/officeDocument/2006/math">
                    <m:r>
                      <a:rPr lang="en-GB" sz="1800" i="1" dirty="0" smtClean="0">
                        <a:latin typeface="Cambria Math" panose="02040503050406030204" pitchFamily="18" charset="0"/>
                      </a:rPr>
                      <m:t>𝑛</m:t>
                    </m:r>
                  </m:oMath>
                </a14:m>
                <a:r>
                  <a:rPr lang="en-GB" sz="1800" dirty="0"/>
                  <a:t>-bit security: Eve can locally try to find the correct key among </a:t>
                </a:r>
                <a14:m>
                  <m:oMath xmlns:m="http://schemas.openxmlformats.org/officeDocument/2006/math">
                    <m:sSup>
                      <m:sSupPr>
                        <m:ctrlPr>
                          <a:rPr lang="en-GB" sz="1800" i="1" dirty="0" smtClean="0">
                            <a:latin typeface="Cambria Math" panose="02040503050406030204" pitchFamily="18" charset="0"/>
                          </a:rPr>
                        </m:ctrlPr>
                      </m:sSupPr>
                      <m:e>
                        <m:r>
                          <a:rPr lang="en-GB" sz="1800" i="1" dirty="0" smtClean="0">
                            <a:latin typeface="Cambria Math" panose="02040503050406030204" pitchFamily="18" charset="0"/>
                          </a:rPr>
                          <m:t>2</m:t>
                        </m:r>
                      </m:e>
                      <m:sup>
                        <m:r>
                          <a:rPr lang="en-GB" sz="1800" i="1" dirty="0" smtClean="0">
                            <a:latin typeface="Cambria Math" panose="02040503050406030204" pitchFamily="18" charset="0"/>
                          </a:rPr>
                          <m:t>𝑛</m:t>
                        </m:r>
                      </m:sup>
                    </m:sSup>
                  </m:oMath>
                </a14:m>
                <a:r>
                  <a:rPr lang="en-GB" sz="1800" dirty="0"/>
                  <a:t> keys</a:t>
                </a:r>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0" y="539039"/>
                <a:ext cx="9144000" cy="964968"/>
              </a:xfrm>
              <a:blipFill>
                <a:blip r:embed="rId3"/>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93596A52-5930-4840-87B1-09496AC8DECD}"/>
              </a:ext>
            </a:extLst>
          </p:cNvPr>
          <p:cNvSpPr txBox="1"/>
          <p:nvPr/>
        </p:nvSpPr>
        <p:spPr>
          <a:xfrm>
            <a:off x="204834" y="1712401"/>
            <a:ext cx="1417696"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love you, Bob!”</a:t>
            </a:r>
          </a:p>
        </p:txBody>
      </p:sp>
      <p:pic>
        <p:nvPicPr>
          <p:cNvPr id="72" name="Graphic 71" descr="Tag with solid fill">
            <a:extLst>
              <a:ext uri="{FF2B5EF4-FFF2-40B4-BE49-F238E27FC236}">
                <a16:creationId xmlns:a16="http://schemas.microsoft.com/office/drawing/2014/main" id="{B71B8420-71CB-4D98-B567-E00B475D6D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40369" y="1667910"/>
            <a:ext cx="336983" cy="336983"/>
          </a:xfrm>
          <a:prstGeom prst="rect">
            <a:avLst/>
          </a:prstGeom>
        </p:spPr>
      </p:pic>
      <p:pic>
        <p:nvPicPr>
          <p:cNvPr id="73" name="Graphic 72" descr="Key with solid fill">
            <a:extLst>
              <a:ext uri="{FF2B5EF4-FFF2-40B4-BE49-F238E27FC236}">
                <a16:creationId xmlns:a16="http://schemas.microsoft.com/office/drawing/2014/main" id="{60A0BFE1-1F69-4C56-8D34-2AB0BECE955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15354" y="1290037"/>
            <a:ext cx="303497" cy="303497"/>
          </a:xfrm>
          <a:prstGeom prst="rect">
            <a:avLst/>
          </a:prstGeom>
        </p:spPr>
      </p:pic>
      <p:sp>
        <p:nvSpPr>
          <p:cNvPr id="74" name="Rectangle 73">
            <a:extLst>
              <a:ext uri="{FF2B5EF4-FFF2-40B4-BE49-F238E27FC236}">
                <a16:creationId xmlns:a16="http://schemas.microsoft.com/office/drawing/2014/main" id="{45BD6F91-D5E2-4DA9-862A-B927BD6E7FA4}"/>
              </a:ext>
            </a:extLst>
          </p:cNvPr>
          <p:cNvSpPr/>
          <p:nvPr/>
        </p:nvSpPr>
        <p:spPr>
          <a:xfrm>
            <a:off x="1750457" y="1684654"/>
            <a:ext cx="633292" cy="30349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75" name="Straight Arrow Connector 74">
            <a:extLst>
              <a:ext uri="{FF2B5EF4-FFF2-40B4-BE49-F238E27FC236}">
                <a16:creationId xmlns:a16="http://schemas.microsoft.com/office/drawing/2014/main" id="{8851D982-DC12-46D3-81BD-C442A2E8D78F}"/>
              </a:ext>
            </a:extLst>
          </p:cNvPr>
          <p:cNvCxnSpPr>
            <a:cxnSpLocks/>
            <a:endCxn id="74" idx="0"/>
          </p:cNvCxnSpPr>
          <p:nvPr/>
        </p:nvCxnSpPr>
        <p:spPr>
          <a:xfrm>
            <a:off x="2067103" y="1502415"/>
            <a:ext cx="0" cy="18223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76" name="Straight Arrow Connector 75">
            <a:extLst>
              <a:ext uri="{FF2B5EF4-FFF2-40B4-BE49-F238E27FC236}">
                <a16:creationId xmlns:a16="http://schemas.microsoft.com/office/drawing/2014/main" id="{71BDF675-F078-48F3-A567-9A9803C4F912}"/>
              </a:ext>
            </a:extLst>
          </p:cNvPr>
          <p:cNvCxnSpPr>
            <a:cxnSpLocks/>
            <a:stCxn id="71" idx="3"/>
            <a:endCxn id="74" idx="1"/>
          </p:cNvCxnSpPr>
          <p:nvPr/>
        </p:nvCxnSpPr>
        <p:spPr>
          <a:xfrm flipV="1">
            <a:off x="1622530" y="1836403"/>
            <a:ext cx="127927" cy="2603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77" name="Straight Arrow Connector 76">
            <a:extLst>
              <a:ext uri="{FF2B5EF4-FFF2-40B4-BE49-F238E27FC236}">
                <a16:creationId xmlns:a16="http://schemas.microsoft.com/office/drawing/2014/main" id="{07A19340-ECFF-438C-8225-EA2BD101C604}"/>
              </a:ext>
            </a:extLst>
          </p:cNvPr>
          <p:cNvCxnSpPr>
            <a:cxnSpLocks/>
            <a:stCxn id="74" idx="3"/>
            <a:endCxn id="72" idx="1"/>
          </p:cNvCxnSpPr>
          <p:nvPr/>
        </p:nvCxnSpPr>
        <p:spPr>
          <a:xfrm flipV="1">
            <a:off x="2383749" y="1836402"/>
            <a:ext cx="156620" cy="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78" name="Picture 77" descr="A picture containing toy&#10;&#10;Description automatically generated">
            <a:extLst>
              <a:ext uri="{FF2B5EF4-FFF2-40B4-BE49-F238E27FC236}">
                <a16:creationId xmlns:a16="http://schemas.microsoft.com/office/drawing/2014/main" id="{257BDC01-1019-4230-8354-29CA3100B7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47476" y="2066228"/>
            <a:ext cx="461456" cy="831451"/>
          </a:xfrm>
          <a:prstGeom prst="rect">
            <a:avLst/>
          </a:prstGeom>
        </p:spPr>
      </p:pic>
      <p:sp>
        <p:nvSpPr>
          <p:cNvPr id="79" name="TextBox 78">
            <a:extLst>
              <a:ext uri="{FF2B5EF4-FFF2-40B4-BE49-F238E27FC236}">
                <a16:creationId xmlns:a16="http://schemas.microsoft.com/office/drawing/2014/main" id="{C724131F-C8D0-45D5-A2A1-1B07209EB8D7}"/>
              </a:ext>
            </a:extLst>
          </p:cNvPr>
          <p:cNvSpPr txBox="1"/>
          <p:nvPr/>
        </p:nvSpPr>
        <p:spPr>
          <a:xfrm>
            <a:off x="3221641" y="1943930"/>
            <a:ext cx="1192955"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“I love you, Bob!”</a:t>
            </a:r>
          </a:p>
        </p:txBody>
      </p:sp>
      <p:pic>
        <p:nvPicPr>
          <p:cNvPr id="80" name="Graphic 79" descr="Tag with solid fill">
            <a:extLst>
              <a:ext uri="{FF2B5EF4-FFF2-40B4-BE49-F238E27FC236}">
                <a16:creationId xmlns:a16="http://schemas.microsoft.com/office/drawing/2014/main" id="{EB4E479E-DA1D-43D6-BC4B-4DDCD33E161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81579" y="1945069"/>
            <a:ext cx="260472" cy="260472"/>
          </a:xfrm>
          <a:prstGeom prst="rect">
            <a:avLst/>
          </a:prstGeom>
        </p:spPr>
      </p:pic>
      <p:pic>
        <p:nvPicPr>
          <p:cNvPr id="81" name="Graphic 80" descr="Key with solid fill">
            <a:extLst>
              <a:ext uri="{FF2B5EF4-FFF2-40B4-BE49-F238E27FC236}">
                <a16:creationId xmlns:a16="http://schemas.microsoft.com/office/drawing/2014/main" id="{82546253-6EC3-4E18-91D2-3652F42CDB0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5037" y="1573043"/>
            <a:ext cx="230040" cy="230040"/>
          </a:xfrm>
          <a:prstGeom prst="rect">
            <a:avLst/>
          </a:prstGeom>
        </p:spPr>
      </p:pic>
      <p:sp>
        <p:nvSpPr>
          <p:cNvPr id="82" name="Rectangle 81">
            <a:extLst>
              <a:ext uri="{FF2B5EF4-FFF2-40B4-BE49-F238E27FC236}">
                <a16:creationId xmlns:a16="http://schemas.microsoft.com/office/drawing/2014/main" id="{57F33487-A33E-4BEC-AE36-AE0DCF7B4044}"/>
              </a:ext>
            </a:extLst>
          </p:cNvPr>
          <p:cNvSpPr/>
          <p:nvPr/>
        </p:nvSpPr>
        <p:spPr>
          <a:xfrm>
            <a:off x="4553411" y="1923557"/>
            <a:ext cx="633292" cy="30349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83" name="Straight Arrow Connector 82">
            <a:extLst>
              <a:ext uri="{FF2B5EF4-FFF2-40B4-BE49-F238E27FC236}">
                <a16:creationId xmlns:a16="http://schemas.microsoft.com/office/drawing/2014/main" id="{AFE2B4DB-10C3-41D4-A51D-A48ED291846B}"/>
              </a:ext>
            </a:extLst>
          </p:cNvPr>
          <p:cNvCxnSpPr>
            <a:cxnSpLocks/>
            <a:stCxn id="81" idx="2"/>
            <a:endCxn id="82" idx="0"/>
          </p:cNvCxnSpPr>
          <p:nvPr/>
        </p:nvCxnSpPr>
        <p:spPr>
          <a:xfrm>
            <a:off x="4870057" y="1803083"/>
            <a:ext cx="0" cy="120474"/>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4" name="Straight Arrow Connector 83">
            <a:extLst>
              <a:ext uri="{FF2B5EF4-FFF2-40B4-BE49-F238E27FC236}">
                <a16:creationId xmlns:a16="http://schemas.microsoft.com/office/drawing/2014/main" id="{6C50988E-1A1C-4E96-98C9-9B3E4C28350E}"/>
              </a:ext>
            </a:extLst>
          </p:cNvPr>
          <p:cNvCxnSpPr>
            <a:cxnSpLocks/>
            <a:stCxn id="79" idx="3"/>
            <a:endCxn id="82" idx="1"/>
          </p:cNvCxnSpPr>
          <p:nvPr/>
        </p:nvCxnSpPr>
        <p:spPr>
          <a:xfrm>
            <a:off x="4414596" y="2074735"/>
            <a:ext cx="138815" cy="57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5" name="Straight Arrow Connector 84">
            <a:extLst>
              <a:ext uri="{FF2B5EF4-FFF2-40B4-BE49-F238E27FC236}">
                <a16:creationId xmlns:a16="http://schemas.microsoft.com/office/drawing/2014/main" id="{E1093DE9-6A67-4533-BC04-E57A4E291B4B}"/>
              </a:ext>
            </a:extLst>
          </p:cNvPr>
          <p:cNvCxnSpPr>
            <a:cxnSpLocks/>
            <a:stCxn id="82" idx="3"/>
            <a:endCxn id="80" idx="1"/>
          </p:cNvCxnSpPr>
          <p:nvPr/>
        </p:nvCxnSpPr>
        <p:spPr>
          <a:xfrm flipV="1">
            <a:off x="5186703" y="2075305"/>
            <a:ext cx="194876" cy="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73B67FEC-A5B3-4AA1-8C1A-CA13A03858AF}"/>
                  </a:ext>
                </a:extLst>
              </p:cNvPr>
              <p:cNvSpPr txBox="1"/>
              <p:nvPr/>
            </p:nvSpPr>
            <p:spPr>
              <a:xfrm>
                <a:off x="4771220" y="2840585"/>
                <a:ext cx="1024191"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CA"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CA" sz="1100" b="0" i="0" u="none" strike="noStrike" kern="1200" cap="none" spc="0" normalizeH="0" baseline="0" noProof="0">
                    <a:ln>
                      <a:noFill/>
                    </a:ln>
                    <a:solidFill>
                      <a:prstClr val="black"/>
                    </a:solidFill>
                    <a:effectLst/>
                    <a:uLnTx/>
                    <a:uFillTx/>
                    <a:latin typeface="Calibri"/>
                    <a:ea typeface="+mn-ea"/>
                    <a:cs typeface="+mn-cs"/>
                  </a:rPr>
                  <a:t>  try </a:t>
                </a:r>
                <a14:m>
                  <m:oMath xmlns:m="http://schemas.openxmlformats.org/officeDocument/2006/math">
                    <m:r>
                      <a:rPr kumimoji="0" lang="en-CA" sz="11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p>
                      <m:sSupPr>
                        <m:ctrlPr>
                          <a:rPr kumimoji="0" lang="en-CA" sz="11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pPr>
                      <m:e>
                        <m:r>
                          <a:rPr kumimoji="0" lang="en-CA" sz="11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sup>
                        <m:r>
                          <a:rPr kumimoji="0" lang="en-CA" sz="11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𝑛</m:t>
                        </m:r>
                      </m:sup>
                    </m:sSup>
                  </m:oMath>
                </a14:m>
                <a:r>
                  <a:rPr kumimoji="0" lang="en-CA" sz="1100" b="0" i="0" u="none" strike="noStrike" kern="1200" cap="none" spc="0" normalizeH="0" baseline="0" noProof="0">
                    <a:ln>
                      <a:noFill/>
                    </a:ln>
                    <a:solidFill>
                      <a:prstClr val="black"/>
                    </a:solidFill>
                    <a:effectLst/>
                    <a:uLnTx/>
                    <a:uFillTx/>
                    <a:latin typeface="Calibri"/>
                    <a:ea typeface="+mn-ea"/>
                    <a:cs typeface="+mn-cs"/>
                  </a:rPr>
                  <a:t> keys</a:t>
                </a:r>
              </a:p>
            </p:txBody>
          </p:sp>
        </mc:Choice>
        <mc:Fallback xmlns="">
          <p:sp>
            <p:nvSpPr>
              <p:cNvPr id="88" name="TextBox 87">
                <a:extLst>
                  <a:ext uri="{FF2B5EF4-FFF2-40B4-BE49-F238E27FC236}">
                    <a16:creationId xmlns:a16="http://schemas.microsoft.com/office/drawing/2014/main" id="{73B67FEC-A5B3-4AA1-8C1A-CA13A03858AF}"/>
                  </a:ext>
                </a:extLst>
              </p:cNvPr>
              <p:cNvSpPr txBox="1">
                <a:spLocks noRot="1" noChangeAspect="1" noMove="1" noResize="1" noEditPoints="1" noAdjustHandles="1" noChangeArrowheads="1" noChangeShapeType="1" noTextEdit="1"/>
              </p:cNvSpPr>
              <p:nvPr/>
            </p:nvSpPr>
            <p:spPr>
              <a:xfrm>
                <a:off x="4771220" y="2840585"/>
                <a:ext cx="1024191" cy="261610"/>
              </a:xfrm>
              <a:prstGeom prst="rect">
                <a:avLst/>
              </a:prstGeom>
              <a:blipFill>
                <a:blip r:embed="rId13"/>
                <a:stretch>
                  <a:fillRect b="-16279"/>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EED35526-B4CC-49D8-A436-F018EDC7FD22}"/>
              </a:ext>
            </a:extLst>
          </p:cNvPr>
          <p:cNvCxnSpPr>
            <a:cxnSpLocks/>
          </p:cNvCxnSpPr>
          <p:nvPr/>
        </p:nvCxnSpPr>
        <p:spPr>
          <a:xfrm>
            <a:off x="3007788" y="1737183"/>
            <a:ext cx="0" cy="27313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8BA1A56-D01E-4979-A8D7-476317339E68}"/>
              </a:ext>
            </a:extLst>
          </p:cNvPr>
          <p:cNvCxnSpPr>
            <a:cxnSpLocks/>
          </p:cNvCxnSpPr>
          <p:nvPr/>
        </p:nvCxnSpPr>
        <p:spPr>
          <a:xfrm>
            <a:off x="6124350" y="1745570"/>
            <a:ext cx="0" cy="27229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C744492E-24C3-4625-B521-C6CA631C6619}"/>
              </a:ext>
            </a:extLst>
          </p:cNvPr>
          <p:cNvSpPr txBox="1"/>
          <p:nvPr/>
        </p:nvSpPr>
        <p:spPr>
          <a:xfrm>
            <a:off x="3201550" y="3381948"/>
            <a:ext cx="1192955"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“I love you, Bob!”</a:t>
            </a:r>
          </a:p>
        </p:txBody>
      </p:sp>
      <p:pic>
        <p:nvPicPr>
          <p:cNvPr id="91" name="Graphic 90" descr="Tag with solid fill">
            <a:extLst>
              <a:ext uri="{FF2B5EF4-FFF2-40B4-BE49-F238E27FC236}">
                <a16:creationId xmlns:a16="http://schemas.microsoft.com/office/drawing/2014/main" id="{08BCBABF-B431-4FA2-99A0-7E6038ED526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4928" y="3388778"/>
            <a:ext cx="249958" cy="249958"/>
          </a:xfrm>
          <a:prstGeom prst="rect">
            <a:avLst/>
          </a:prstGeom>
        </p:spPr>
      </p:pic>
      <p:pic>
        <p:nvPicPr>
          <p:cNvPr id="92" name="Graphic 91" descr="Key with solid fill">
            <a:extLst>
              <a:ext uri="{FF2B5EF4-FFF2-40B4-BE49-F238E27FC236}">
                <a16:creationId xmlns:a16="http://schemas.microsoft.com/office/drawing/2014/main" id="{2E87C7AF-4524-4ABA-A567-34BDE0E353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71220" y="3034334"/>
            <a:ext cx="213858" cy="213858"/>
          </a:xfrm>
          <a:prstGeom prst="rect">
            <a:avLst/>
          </a:prstGeom>
        </p:spPr>
      </p:pic>
      <p:sp>
        <p:nvSpPr>
          <p:cNvPr id="93" name="Rectangle 92">
            <a:extLst>
              <a:ext uri="{FF2B5EF4-FFF2-40B4-BE49-F238E27FC236}">
                <a16:creationId xmlns:a16="http://schemas.microsoft.com/office/drawing/2014/main" id="{FA9F2F29-0D36-43CD-9FD5-9F74E436ACC5}"/>
              </a:ext>
            </a:extLst>
          </p:cNvPr>
          <p:cNvSpPr/>
          <p:nvPr/>
        </p:nvSpPr>
        <p:spPr>
          <a:xfrm>
            <a:off x="4561503" y="3362009"/>
            <a:ext cx="633292" cy="30349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94" name="Straight Arrow Connector 93">
            <a:extLst>
              <a:ext uri="{FF2B5EF4-FFF2-40B4-BE49-F238E27FC236}">
                <a16:creationId xmlns:a16="http://schemas.microsoft.com/office/drawing/2014/main" id="{8B9F9DF9-EDDA-423F-8E67-F9A355988DC0}"/>
              </a:ext>
            </a:extLst>
          </p:cNvPr>
          <p:cNvCxnSpPr>
            <a:cxnSpLocks/>
            <a:stCxn id="92" idx="2"/>
            <a:endCxn id="93" idx="0"/>
          </p:cNvCxnSpPr>
          <p:nvPr/>
        </p:nvCxnSpPr>
        <p:spPr>
          <a:xfrm>
            <a:off x="4878149" y="3248192"/>
            <a:ext cx="0" cy="113817"/>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5" name="Straight Arrow Connector 94">
            <a:extLst>
              <a:ext uri="{FF2B5EF4-FFF2-40B4-BE49-F238E27FC236}">
                <a16:creationId xmlns:a16="http://schemas.microsoft.com/office/drawing/2014/main" id="{C7FB5BFE-DF09-4F95-BCC7-BB2AD7B953A8}"/>
              </a:ext>
            </a:extLst>
          </p:cNvPr>
          <p:cNvCxnSpPr>
            <a:cxnSpLocks/>
            <a:stCxn id="90" idx="3"/>
            <a:endCxn id="93" idx="1"/>
          </p:cNvCxnSpPr>
          <p:nvPr/>
        </p:nvCxnSpPr>
        <p:spPr>
          <a:xfrm>
            <a:off x="4394505" y="3512753"/>
            <a:ext cx="166998" cy="1005"/>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6" name="Straight Arrow Connector 95">
            <a:extLst>
              <a:ext uri="{FF2B5EF4-FFF2-40B4-BE49-F238E27FC236}">
                <a16:creationId xmlns:a16="http://schemas.microsoft.com/office/drawing/2014/main" id="{94B1C250-BA25-4B03-991F-E669E76DC31E}"/>
              </a:ext>
            </a:extLst>
          </p:cNvPr>
          <p:cNvCxnSpPr>
            <a:cxnSpLocks/>
            <a:stCxn id="93" idx="3"/>
            <a:endCxn id="91" idx="1"/>
          </p:cNvCxnSpPr>
          <p:nvPr/>
        </p:nvCxnSpPr>
        <p:spPr>
          <a:xfrm flipV="1">
            <a:off x="5194795" y="3513757"/>
            <a:ext cx="200133" cy="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7" name="Straight Arrow Connector 96">
            <a:extLst>
              <a:ext uri="{FF2B5EF4-FFF2-40B4-BE49-F238E27FC236}">
                <a16:creationId xmlns:a16="http://schemas.microsoft.com/office/drawing/2014/main" id="{D19B06E3-2570-4229-8BF2-4C348A80B9CF}"/>
              </a:ext>
            </a:extLst>
          </p:cNvPr>
          <p:cNvCxnSpPr>
            <a:cxnSpLocks/>
          </p:cNvCxnSpPr>
          <p:nvPr/>
        </p:nvCxnSpPr>
        <p:spPr>
          <a:xfrm>
            <a:off x="2855739" y="1825791"/>
            <a:ext cx="335454"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8" name="Straight Arrow Connector 97">
            <a:extLst>
              <a:ext uri="{FF2B5EF4-FFF2-40B4-BE49-F238E27FC236}">
                <a16:creationId xmlns:a16="http://schemas.microsoft.com/office/drawing/2014/main" id="{0026A5DC-F052-4025-9F2E-68EFEC78E591}"/>
              </a:ext>
            </a:extLst>
          </p:cNvPr>
          <p:cNvCxnSpPr>
            <a:cxnSpLocks/>
            <a:endCxn id="132" idx="1"/>
          </p:cNvCxnSpPr>
          <p:nvPr/>
        </p:nvCxnSpPr>
        <p:spPr>
          <a:xfrm>
            <a:off x="5795411" y="4342528"/>
            <a:ext cx="2542699" cy="13615"/>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106" name="Picture 105" descr="A picture containing person, person&#10;&#10;Description automatically generated">
            <a:extLst>
              <a:ext uri="{FF2B5EF4-FFF2-40B4-BE49-F238E27FC236}">
                <a16:creationId xmlns:a16="http://schemas.microsoft.com/office/drawing/2014/main" id="{404806AB-F18C-4C39-A797-372A2A91234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44192" y="2584928"/>
            <a:ext cx="961998" cy="989556"/>
          </a:xfrm>
          <a:prstGeom prst="rect">
            <a:avLst/>
          </a:prstGeom>
        </p:spPr>
      </p:pic>
      <p:pic>
        <p:nvPicPr>
          <p:cNvPr id="107" name="Graphic 106" descr="Broken Heart with solid fill">
            <a:extLst>
              <a:ext uri="{FF2B5EF4-FFF2-40B4-BE49-F238E27FC236}">
                <a16:creationId xmlns:a16="http://schemas.microsoft.com/office/drawing/2014/main" id="{6209D065-BF98-4829-B2DC-C894E54554C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51954" y="2503509"/>
            <a:ext cx="512665" cy="512665"/>
          </a:xfrm>
          <a:prstGeom prst="rect">
            <a:avLst/>
          </a:prstGeom>
        </p:spPr>
      </p:pic>
      <p:sp>
        <p:nvSpPr>
          <p:cNvPr id="52" name="TextBox 51">
            <a:extLst>
              <a:ext uri="{FF2B5EF4-FFF2-40B4-BE49-F238E27FC236}">
                <a16:creationId xmlns:a16="http://schemas.microsoft.com/office/drawing/2014/main" id="{1974CF5B-F096-48BB-BD15-9CD6F7162713}"/>
              </a:ext>
            </a:extLst>
          </p:cNvPr>
          <p:cNvSpPr txBox="1"/>
          <p:nvPr/>
        </p:nvSpPr>
        <p:spPr>
          <a:xfrm>
            <a:off x="3210919" y="2579278"/>
            <a:ext cx="1228221"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“I love you, Bob!”</a:t>
            </a:r>
          </a:p>
        </p:txBody>
      </p:sp>
      <p:pic>
        <p:nvPicPr>
          <p:cNvPr id="53" name="Graphic 52" descr="Tag with solid fill">
            <a:extLst>
              <a:ext uri="{FF2B5EF4-FFF2-40B4-BE49-F238E27FC236}">
                <a16:creationId xmlns:a16="http://schemas.microsoft.com/office/drawing/2014/main" id="{34547AE4-34BE-4D21-A7D7-2ED6968F7EC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389789" y="2591972"/>
            <a:ext cx="237362" cy="237362"/>
          </a:xfrm>
          <a:prstGeom prst="rect">
            <a:avLst/>
          </a:prstGeom>
        </p:spPr>
      </p:pic>
      <p:pic>
        <p:nvPicPr>
          <p:cNvPr id="54" name="Graphic 53" descr="Key with solid fill">
            <a:extLst>
              <a:ext uri="{FF2B5EF4-FFF2-40B4-BE49-F238E27FC236}">
                <a16:creationId xmlns:a16="http://schemas.microsoft.com/office/drawing/2014/main" id="{1E9F64F8-7BDD-425C-BD98-71AABEE701F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48346" y="2219793"/>
            <a:ext cx="236732" cy="236732"/>
          </a:xfrm>
          <a:prstGeom prst="rect">
            <a:avLst/>
          </a:prstGeom>
        </p:spPr>
      </p:pic>
      <p:sp>
        <p:nvSpPr>
          <p:cNvPr id="55" name="Rectangle 54">
            <a:extLst>
              <a:ext uri="{FF2B5EF4-FFF2-40B4-BE49-F238E27FC236}">
                <a16:creationId xmlns:a16="http://schemas.microsoft.com/office/drawing/2014/main" id="{9766FECB-51A9-43AE-BA14-658311152AF7}"/>
              </a:ext>
            </a:extLst>
          </p:cNvPr>
          <p:cNvSpPr/>
          <p:nvPr/>
        </p:nvSpPr>
        <p:spPr>
          <a:xfrm>
            <a:off x="4550066" y="2558905"/>
            <a:ext cx="633292" cy="30349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56" name="Straight Arrow Connector 55">
            <a:extLst>
              <a:ext uri="{FF2B5EF4-FFF2-40B4-BE49-F238E27FC236}">
                <a16:creationId xmlns:a16="http://schemas.microsoft.com/office/drawing/2014/main" id="{95A8F129-0039-4A02-8B7F-B3F1027A8EED}"/>
              </a:ext>
            </a:extLst>
          </p:cNvPr>
          <p:cNvCxnSpPr>
            <a:cxnSpLocks/>
            <a:stCxn id="54" idx="2"/>
            <a:endCxn id="55" idx="0"/>
          </p:cNvCxnSpPr>
          <p:nvPr/>
        </p:nvCxnSpPr>
        <p:spPr>
          <a:xfrm>
            <a:off x="4866712" y="2456525"/>
            <a:ext cx="0" cy="10238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7" name="Straight Arrow Connector 56">
            <a:extLst>
              <a:ext uri="{FF2B5EF4-FFF2-40B4-BE49-F238E27FC236}">
                <a16:creationId xmlns:a16="http://schemas.microsoft.com/office/drawing/2014/main" id="{C69643F8-2CFB-482C-9911-7F4056766AEC}"/>
              </a:ext>
            </a:extLst>
          </p:cNvPr>
          <p:cNvCxnSpPr>
            <a:cxnSpLocks/>
            <a:stCxn id="52" idx="3"/>
            <a:endCxn id="55" idx="1"/>
          </p:cNvCxnSpPr>
          <p:nvPr/>
        </p:nvCxnSpPr>
        <p:spPr>
          <a:xfrm>
            <a:off x="4439140" y="2710083"/>
            <a:ext cx="110926" cy="57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8" name="Straight Arrow Connector 57">
            <a:extLst>
              <a:ext uri="{FF2B5EF4-FFF2-40B4-BE49-F238E27FC236}">
                <a16:creationId xmlns:a16="http://schemas.microsoft.com/office/drawing/2014/main" id="{A9F5FB53-3848-470F-980C-5C03E8313951}"/>
              </a:ext>
            </a:extLst>
          </p:cNvPr>
          <p:cNvCxnSpPr>
            <a:cxnSpLocks/>
            <a:stCxn id="55" idx="3"/>
            <a:endCxn id="53" idx="1"/>
          </p:cNvCxnSpPr>
          <p:nvPr/>
        </p:nvCxnSpPr>
        <p:spPr>
          <a:xfrm flipV="1">
            <a:off x="5183358" y="2710653"/>
            <a:ext cx="206431" cy="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69" name="TextBox 68">
            <a:extLst>
              <a:ext uri="{FF2B5EF4-FFF2-40B4-BE49-F238E27FC236}">
                <a16:creationId xmlns:a16="http://schemas.microsoft.com/office/drawing/2014/main" id="{6B88AD18-DEC5-4176-A461-B016FF2B3026}"/>
              </a:ext>
            </a:extLst>
          </p:cNvPr>
          <p:cNvSpPr txBox="1"/>
          <p:nvPr/>
        </p:nvSpPr>
        <p:spPr>
          <a:xfrm>
            <a:off x="3221975" y="4211723"/>
            <a:ext cx="1210588"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“I hate you, Bob!”</a:t>
            </a:r>
          </a:p>
        </p:txBody>
      </p:sp>
      <p:pic>
        <p:nvPicPr>
          <p:cNvPr id="70" name="Graphic 69" descr="Tag with solid fill">
            <a:extLst>
              <a:ext uri="{FF2B5EF4-FFF2-40B4-BE49-F238E27FC236}">
                <a16:creationId xmlns:a16="http://schemas.microsoft.com/office/drawing/2014/main" id="{426468FC-5966-4622-B057-D4B1E3EC1096}"/>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415353" y="4218553"/>
            <a:ext cx="249958" cy="249958"/>
          </a:xfrm>
          <a:prstGeom prst="rect">
            <a:avLst/>
          </a:prstGeom>
        </p:spPr>
      </p:pic>
      <p:pic>
        <p:nvPicPr>
          <p:cNvPr id="108" name="Graphic 107" descr="Key with solid fill">
            <a:extLst>
              <a:ext uri="{FF2B5EF4-FFF2-40B4-BE49-F238E27FC236}">
                <a16:creationId xmlns:a16="http://schemas.microsoft.com/office/drawing/2014/main" id="{06EFCC66-30E9-497D-A803-63272FE1326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91645" y="3864109"/>
            <a:ext cx="213858" cy="213858"/>
          </a:xfrm>
          <a:prstGeom prst="rect">
            <a:avLst/>
          </a:prstGeom>
        </p:spPr>
      </p:pic>
      <p:sp>
        <p:nvSpPr>
          <p:cNvPr id="109" name="Rectangle 108">
            <a:extLst>
              <a:ext uri="{FF2B5EF4-FFF2-40B4-BE49-F238E27FC236}">
                <a16:creationId xmlns:a16="http://schemas.microsoft.com/office/drawing/2014/main" id="{5B58DB30-E287-413B-82D1-480D3AE331B5}"/>
              </a:ext>
            </a:extLst>
          </p:cNvPr>
          <p:cNvSpPr/>
          <p:nvPr/>
        </p:nvSpPr>
        <p:spPr>
          <a:xfrm>
            <a:off x="4581928" y="4191784"/>
            <a:ext cx="633292" cy="30349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110" name="Straight Arrow Connector 109">
            <a:extLst>
              <a:ext uri="{FF2B5EF4-FFF2-40B4-BE49-F238E27FC236}">
                <a16:creationId xmlns:a16="http://schemas.microsoft.com/office/drawing/2014/main" id="{D8D8AF0A-9B47-43E5-B792-7F0B2519AA27}"/>
              </a:ext>
            </a:extLst>
          </p:cNvPr>
          <p:cNvCxnSpPr>
            <a:cxnSpLocks/>
            <a:stCxn id="108" idx="2"/>
            <a:endCxn id="109" idx="0"/>
          </p:cNvCxnSpPr>
          <p:nvPr/>
        </p:nvCxnSpPr>
        <p:spPr>
          <a:xfrm>
            <a:off x="4898574" y="4077967"/>
            <a:ext cx="0" cy="113817"/>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11" name="Straight Arrow Connector 110">
            <a:extLst>
              <a:ext uri="{FF2B5EF4-FFF2-40B4-BE49-F238E27FC236}">
                <a16:creationId xmlns:a16="http://schemas.microsoft.com/office/drawing/2014/main" id="{0D1907B9-2873-444F-9B52-B15B92025047}"/>
              </a:ext>
            </a:extLst>
          </p:cNvPr>
          <p:cNvCxnSpPr>
            <a:cxnSpLocks/>
            <a:stCxn id="69" idx="3"/>
            <a:endCxn id="109" idx="1"/>
          </p:cNvCxnSpPr>
          <p:nvPr/>
        </p:nvCxnSpPr>
        <p:spPr>
          <a:xfrm>
            <a:off x="4432563" y="4342528"/>
            <a:ext cx="149365" cy="1005"/>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12" name="Straight Arrow Connector 111">
            <a:extLst>
              <a:ext uri="{FF2B5EF4-FFF2-40B4-BE49-F238E27FC236}">
                <a16:creationId xmlns:a16="http://schemas.microsoft.com/office/drawing/2014/main" id="{C842F54B-51B3-4447-BEAC-8FB902557F92}"/>
              </a:ext>
            </a:extLst>
          </p:cNvPr>
          <p:cNvCxnSpPr>
            <a:cxnSpLocks/>
            <a:stCxn id="109" idx="3"/>
            <a:endCxn id="70" idx="1"/>
          </p:cNvCxnSpPr>
          <p:nvPr/>
        </p:nvCxnSpPr>
        <p:spPr>
          <a:xfrm flipV="1">
            <a:off x="5215220" y="4343532"/>
            <a:ext cx="200133" cy="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25" name="TextBox 124">
            <a:extLst>
              <a:ext uri="{FF2B5EF4-FFF2-40B4-BE49-F238E27FC236}">
                <a16:creationId xmlns:a16="http://schemas.microsoft.com/office/drawing/2014/main" id="{192A5139-E0A3-48D5-8D30-FCEAB6507E74}"/>
              </a:ext>
            </a:extLst>
          </p:cNvPr>
          <p:cNvSpPr txBox="1"/>
          <p:nvPr/>
        </p:nvSpPr>
        <p:spPr>
          <a:xfrm>
            <a:off x="6212784" y="3790393"/>
            <a:ext cx="1210588"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“I hate you, Bob!”</a:t>
            </a:r>
          </a:p>
        </p:txBody>
      </p:sp>
      <p:pic>
        <p:nvPicPr>
          <p:cNvPr id="126" name="Graphic 125" descr="Tag with solid fill">
            <a:extLst>
              <a:ext uri="{FF2B5EF4-FFF2-40B4-BE49-F238E27FC236}">
                <a16:creationId xmlns:a16="http://schemas.microsoft.com/office/drawing/2014/main" id="{083B0130-4D10-4FE7-984E-92B77FED952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13536" y="3797223"/>
            <a:ext cx="249958" cy="249958"/>
          </a:xfrm>
          <a:prstGeom prst="rect">
            <a:avLst/>
          </a:prstGeom>
        </p:spPr>
      </p:pic>
      <p:pic>
        <p:nvPicPr>
          <p:cNvPr id="127" name="Graphic 126" descr="Key with solid fill">
            <a:extLst>
              <a:ext uri="{FF2B5EF4-FFF2-40B4-BE49-F238E27FC236}">
                <a16:creationId xmlns:a16="http://schemas.microsoft.com/office/drawing/2014/main" id="{1EA03121-237B-4E71-890C-C1BF05ACA3F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82454" y="3442779"/>
            <a:ext cx="213858" cy="213858"/>
          </a:xfrm>
          <a:prstGeom prst="rect">
            <a:avLst/>
          </a:prstGeom>
        </p:spPr>
      </p:pic>
      <p:sp>
        <p:nvSpPr>
          <p:cNvPr id="128" name="Rectangle 127">
            <a:extLst>
              <a:ext uri="{FF2B5EF4-FFF2-40B4-BE49-F238E27FC236}">
                <a16:creationId xmlns:a16="http://schemas.microsoft.com/office/drawing/2014/main" id="{7A27E149-EFF3-4BA5-9E84-C3EDCF0361D4}"/>
              </a:ext>
            </a:extLst>
          </p:cNvPr>
          <p:cNvSpPr/>
          <p:nvPr/>
        </p:nvSpPr>
        <p:spPr>
          <a:xfrm>
            <a:off x="7572737" y="3770454"/>
            <a:ext cx="633292" cy="30349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129" name="Straight Arrow Connector 128">
            <a:extLst>
              <a:ext uri="{FF2B5EF4-FFF2-40B4-BE49-F238E27FC236}">
                <a16:creationId xmlns:a16="http://schemas.microsoft.com/office/drawing/2014/main" id="{EE1BB4D7-78EF-4911-8412-727C55D0D989}"/>
              </a:ext>
            </a:extLst>
          </p:cNvPr>
          <p:cNvCxnSpPr>
            <a:cxnSpLocks/>
            <a:stCxn id="127" idx="2"/>
            <a:endCxn id="128" idx="0"/>
          </p:cNvCxnSpPr>
          <p:nvPr/>
        </p:nvCxnSpPr>
        <p:spPr>
          <a:xfrm>
            <a:off x="7889383" y="3656637"/>
            <a:ext cx="0" cy="113817"/>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30" name="Straight Arrow Connector 129">
            <a:extLst>
              <a:ext uri="{FF2B5EF4-FFF2-40B4-BE49-F238E27FC236}">
                <a16:creationId xmlns:a16="http://schemas.microsoft.com/office/drawing/2014/main" id="{169D69ED-E296-4EA6-93A8-1B282D632E85}"/>
              </a:ext>
            </a:extLst>
          </p:cNvPr>
          <p:cNvCxnSpPr>
            <a:cxnSpLocks/>
            <a:stCxn id="125" idx="3"/>
            <a:endCxn id="128" idx="1"/>
          </p:cNvCxnSpPr>
          <p:nvPr/>
        </p:nvCxnSpPr>
        <p:spPr>
          <a:xfrm>
            <a:off x="7423372" y="3921198"/>
            <a:ext cx="149365" cy="1005"/>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31" name="Straight Arrow Connector 130">
            <a:extLst>
              <a:ext uri="{FF2B5EF4-FFF2-40B4-BE49-F238E27FC236}">
                <a16:creationId xmlns:a16="http://schemas.microsoft.com/office/drawing/2014/main" id="{76AE813E-1125-4B56-8D83-F2D903CDCB26}"/>
              </a:ext>
            </a:extLst>
          </p:cNvPr>
          <p:cNvCxnSpPr>
            <a:cxnSpLocks/>
            <a:stCxn id="128" idx="3"/>
            <a:endCxn id="126" idx="1"/>
          </p:cNvCxnSpPr>
          <p:nvPr/>
        </p:nvCxnSpPr>
        <p:spPr>
          <a:xfrm flipV="1">
            <a:off x="8206029" y="3922202"/>
            <a:ext cx="207507" cy="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32" name="Rectangle 131">
            <a:extLst>
              <a:ext uri="{FF2B5EF4-FFF2-40B4-BE49-F238E27FC236}">
                <a16:creationId xmlns:a16="http://schemas.microsoft.com/office/drawing/2014/main" id="{8EBA6005-7322-4B76-AC02-11909F2EC376}"/>
              </a:ext>
            </a:extLst>
          </p:cNvPr>
          <p:cNvSpPr/>
          <p:nvPr/>
        </p:nvSpPr>
        <p:spPr>
          <a:xfrm>
            <a:off x="8338110" y="4221280"/>
            <a:ext cx="407747" cy="269726"/>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EQ?</a:t>
            </a:r>
          </a:p>
        </p:txBody>
      </p:sp>
      <p:cxnSp>
        <p:nvCxnSpPr>
          <p:cNvPr id="133" name="Straight Arrow Connector 132">
            <a:extLst>
              <a:ext uri="{FF2B5EF4-FFF2-40B4-BE49-F238E27FC236}">
                <a16:creationId xmlns:a16="http://schemas.microsoft.com/office/drawing/2014/main" id="{0D60CFD8-375D-453F-B189-B61277FF7329}"/>
              </a:ext>
            </a:extLst>
          </p:cNvPr>
          <p:cNvCxnSpPr>
            <a:cxnSpLocks/>
            <a:stCxn id="126" idx="2"/>
            <a:endCxn id="132" idx="0"/>
          </p:cNvCxnSpPr>
          <p:nvPr/>
        </p:nvCxnSpPr>
        <p:spPr>
          <a:xfrm>
            <a:off x="8538515" y="4047181"/>
            <a:ext cx="3469" cy="17409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34" name="Straight Arrow Connector 133">
            <a:extLst>
              <a:ext uri="{FF2B5EF4-FFF2-40B4-BE49-F238E27FC236}">
                <a16:creationId xmlns:a16="http://schemas.microsoft.com/office/drawing/2014/main" id="{EEF62323-A08B-4E76-AC64-01CAB79BAA53}"/>
              </a:ext>
            </a:extLst>
          </p:cNvPr>
          <p:cNvCxnSpPr>
            <a:cxnSpLocks/>
            <a:endCxn id="125" idx="2"/>
          </p:cNvCxnSpPr>
          <p:nvPr/>
        </p:nvCxnSpPr>
        <p:spPr>
          <a:xfrm flipV="1">
            <a:off x="6800445" y="4052003"/>
            <a:ext cx="17633" cy="297332"/>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6" name="Slide Number Placeholder 5">
            <a:extLst>
              <a:ext uri="{FF2B5EF4-FFF2-40B4-BE49-F238E27FC236}">
                <a16:creationId xmlns:a16="http://schemas.microsoft.com/office/drawing/2014/main" id="{9A92CA3F-9E65-B902-2D66-D9F38A8F2F11}"/>
              </a:ext>
            </a:extLst>
          </p:cNvPr>
          <p:cNvSpPr>
            <a:spLocks noGrp="1"/>
          </p:cNvSpPr>
          <p:nvPr>
            <p:ph type="sldNum" sz="quarter" idx="8"/>
          </p:nvPr>
        </p:nvSpPr>
        <p:spPr/>
        <p:txBody>
          <a:bodyPr/>
          <a:lstStyle/>
          <a:p>
            <a:pPr lvl="0"/>
            <a:fld id="{54D7E5F9-595B-41CC-8860-862166473562}" type="slidenum">
              <a:rPr lang="en-US" smtClean="0"/>
              <a:t>23</a:t>
            </a:fld>
            <a:endParaRPr lang="en-US"/>
          </a:p>
        </p:txBody>
      </p:sp>
      <p:sp>
        <p:nvSpPr>
          <p:cNvPr id="4" name="Picture 7">
            <a:extLst>
              <a:ext uri="{FF2B5EF4-FFF2-40B4-BE49-F238E27FC236}">
                <a16:creationId xmlns:a16="http://schemas.microsoft.com/office/drawing/2014/main" id="{E988FD1C-C77B-78F3-F3C6-36547BADB876}"/>
              </a:ext>
            </a:extLst>
          </p:cNvPr>
          <p:cNvSpPr/>
          <p:nvPr/>
        </p:nvSpPr>
        <p:spPr>
          <a:xfrm>
            <a:off x="5644852" y="3222197"/>
            <a:ext cx="435582" cy="464716"/>
          </a:xfrm>
          <a:custGeom>
            <a:avLst/>
            <a:gdLst>
              <a:gd name="connsiteX0" fmla="*/ 304973 w 613480"/>
              <a:gd name="connsiteY0" fmla="*/ -40 h 654512"/>
              <a:gd name="connsiteX1" fmla="*/ 269196 w 613480"/>
              <a:gd name="connsiteY1" fmla="*/ 8922 h 654512"/>
              <a:gd name="connsiteX2" fmla="*/ 155986 w 613480"/>
              <a:gd name="connsiteY2" fmla="*/ 199124 h 654512"/>
              <a:gd name="connsiteX3" fmla="*/ 155821 w 613480"/>
              <a:gd name="connsiteY3" fmla="*/ 215314 h 654512"/>
              <a:gd name="connsiteX4" fmla="*/ 164397 w 613480"/>
              <a:gd name="connsiteY4" fmla="*/ 236368 h 654512"/>
              <a:gd name="connsiteX5" fmla="*/ 175437 w 613480"/>
              <a:gd name="connsiteY5" fmla="*/ 265844 h 654512"/>
              <a:gd name="connsiteX6" fmla="*/ 175863 w 613480"/>
              <a:gd name="connsiteY6" fmla="*/ 298886 h 654512"/>
              <a:gd name="connsiteX7" fmla="*/ 173703 w 613480"/>
              <a:gd name="connsiteY7" fmla="*/ 303859 h 654512"/>
              <a:gd name="connsiteX8" fmla="*/ 147195 w 613480"/>
              <a:gd name="connsiteY8" fmla="*/ 312617 h 654512"/>
              <a:gd name="connsiteX9" fmla="*/ 87254 w 613480"/>
              <a:gd name="connsiteY9" fmla="*/ 342253 h 654512"/>
              <a:gd name="connsiteX10" fmla="*/ 6994 w 613480"/>
              <a:gd name="connsiteY10" fmla="*/ 508666 h 654512"/>
              <a:gd name="connsiteX11" fmla="*/ 1220 w 613480"/>
              <a:gd name="connsiteY11" fmla="*/ 552699 h 654512"/>
              <a:gd name="connsiteX12" fmla="*/ 61533 w 613480"/>
              <a:gd name="connsiteY12" fmla="*/ 638850 h 654512"/>
              <a:gd name="connsiteX13" fmla="*/ 76417 w 613480"/>
              <a:gd name="connsiteY13" fmla="*/ 653939 h 654512"/>
              <a:gd name="connsiteX14" fmla="*/ 89076 w 613480"/>
              <a:gd name="connsiteY14" fmla="*/ 653939 h 654512"/>
              <a:gd name="connsiteX15" fmla="*/ 121471 w 613480"/>
              <a:gd name="connsiteY15" fmla="*/ 653939 h 654512"/>
              <a:gd name="connsiteX16" fmla="*/ 110506 w 613480"/>
              <a:gd name="connsiteY16" fmla="*/ 372241 h 654512"/>
              <a:gd name="connsiteX17" fmla="*/ 118597 w 613480"/>
              <a:gd name="connsiteY17" fmla="*/ 364366 h 654512"/>
              <a:gd name="connsiteX18" fmla="*/ 192694 w 613480"/>
              <a:gd name="connsiteY18" fmla="*/ 363054 h 654512"/>
              <a:gd name="connsiteX19" fmla="*/ 277853 w 613480"/>
              <a:gd name="connsiteY19" fmla="*/ 362692 h 654512"/>
              <a:gd name="connsiteX20" fmla="*/ 265941 w 613480"/>
              <a:gd name="connsiteY20" fmla="*/ 354348 h 654512"/>
              <a:gd name="connsiteX21" fmla="*/ 218736 w 613480"/>
              <a:gd name="connsiteY21" fmla="*/ 308653 h 654512"/>
              <a:gd name="connsiteX22" fmla="*/ 191696 w 613480"/>
              <a:gd name="connsiteY22" fmla="*/ 255234 h 654512"/>
              <a:gd name="connsiteX23" fmla="*/ 217801 w 613480"/>
              <a:gd name="connsiteY23" fmla="*/ 159892 h 654512"/>
              <a:gd name="connsiteX24" fmla="*/ 276131 w 613480"/>
              <a:gd name="connsiteY24" fmla="*/ 155705 h 654512"/>
              <a:gd name="connsiteX25" fmla="*/ 337187 w 613480"/>
              <a:gd name="connsiteY25" fmla="*/ 155705 h 654512"/>
              <a:gd name="connsiteX26" fmla="*/ 395612 w 613480"/>
              <a:gd name="connsiteY26" fmla="*/ 159927 h 654512"/>
              <a:gd name="connsiteX27" fmla="*/ 421682 w 613480"/>
              <a:gd name="connsiteY27" fmla="*/ 254998 h 654512"/>
              <a:gd name="connsiteX28" fmla="*/ 394582 w 613480"/>
              <a:gd name="connsiteY28" fmla="*/ 308667 h 654512"/>
              <a:gd name="connsiteX29" fmla="*/ 346343 w 613480"/>
              <a:gd name="connsiteY29" fmla="*/ 355674 h 654512"/>
              <a:gd name="connsiteX30" fmla="*/ 337598 w 613480"/>
              <a:gd name="connsiteY30" fmla="*/ 362341 h 654512"/>
              <a:gd name="connsiteX31" fmla="*/ 421653 w 613480"/>
              <a:gd name="connsiteY31" fmla="*/ 363394 h 654512"/>
              <a:gd name="connsiteX32" fmla="*/ 505766 w 613480"/>
              <a:gd name="connsiteY32" fmla="*/ 363394 h 654512"/>
              <a:gd name="connsiteX33" fmla="*/ 508676 w 613480"/>
              <a:gd name="connsiteY33" fmla="*/ 367092 h 654512"/>
              <a:gd name="connsiteX34" fmla="*/ 511584 w 613480"/>
              <a:gd name="connsiteY34" fmla="*/ 370791 h 654512"/>
              <a:gd name="connsiteX35" fmla="*/ 492158 w 613480"/>
              <a:gd name="connsiteY35" fmla="*/ 653113 h 654512"/>
              <a:gd name="connsiteX36" fmla="*/ 524228 w 613480"/>
              <a:gd name="connsiteY36" fmla="*/ 653939 h 654512"/>
              <a:gd name="connsiteX37" fmla="*/ 536871 w 613480"/>
              <a:gd name="connsiteY37" fmla="*/ 653939 h 654512"/>
              <a:gd name="connsiteX38" fmla="*/ 551745 w 613480"/>
              <a:gd name="connsiteY38" fmla="*/ 638850 h 654512"/>
              <a:gd name="connsiteX39" fmla="*/ 612097 w 613480"/>
              <a:gd name="connsiteY39" fmla="*/ 552699 h 654512"/>
              <a:gd name="connsiteX40" fmla="*/ 606324 w 613480"/>
              <a:gd name="connsiteY40" fmla="*/ 508666 h 654512"/>
              <a:gd name="connsiteX41" fmla="*/ 545402 w 613480"/>
              <a:gd name="connsiteY41" fmla="*/ 365990 h 654512"/>
              <a:gd name="connsiteX42" fmla="*/ 454253 w 613480"/>
              <a:gd name="connsiteY42" fmla="*/ 308599 h 654512"/>
              <a:gd name="connsiteX43" fmla="*/ 439733 w 613480"/>
              <a:gd name="connsiteY43" fmla="*/ 304141 h 654512"/>
              <a:gd name="connsiteX44" fmla="*/ 437918 w 613480"/>
              <a:gd name="connsiteY44" fmla="*/ 299731 h 654512"/>
              <a:gd name="connsiteX45" fmla="*/ 444502 w 613480"/>
              <a:gd name="connsiteY45" fmla="*/ 247597 h 654512"/>
              <a:gd name="connsiteX46" fmla="*/ 457272 w 613480"/>
              <a:gd name="connsiteY46" fmla="*/ 199124 h 654512"/>
              <a:gd name="connsiteX47" fmla="*/ 383649 w 613480"/>
              <a:gd name="connsiteY47" fmla="*/ 36961 h 654512"/>
              <a:gd name="connsiteX48" fmla="*/ 304973 w 613480"/>
              <a:gd name="connsiteY48" fmla="*/ -40 h 654512"/>
              <a:gd name="connsiteX49" fmla="*/ 251171 w 613480"/>
              <a:gd name="connsiteY49" fmla="*/ 170045 h 654512"/>
              <a:gd name="connsiteX50" fmla="*/ 236572 w 613480"/>
              <a:gd name="connsiteY50" fmla="*/ 170966 h 654512"/>
              <a:gd name="connsiteX51" fmla="*/ 209896 w 613480"/>
              <a:gd name="connsiteY51" fmla="*/ 183920 h 654512"/>
              <a:gd name="connsiteX52" fmla="*/ 219754 w 613480"/>
              <a:gd name="connsiteY52" fmla="*/ 282739 h 654512"/>
              <a:gd name="connsiteX53" fmla="*/ 298493 w 613480"/>
              <a:gd name="connsiteY53" fmla="*/ 356370 h 654512"/>
              <a:gd name="connsiteX54" fmla="*/ 319023 w 613480"/>
              <a:gd name="connsiteY54" fmla="*/ 354408 h 654512"/>
              <a:gd name="connsiteX55" fmla="*/ 364963 w 613480"/>
              <a:gd name="connsiteY55" fmla="*/ 319336 h 654512"/>
              <a:gd name="connsiteX56" fmla="*/ 410553 w 613480"/>
              <a:gd name="connsiteY56" fmla="*/ 230797 h 654512"/>
              <a:gd name="connsiteX57" fmla="*/ 393216 w 613480"/>
              <a:gd name="connsiteY57" fmla="*/ 175570 h 654512"/>
              <a:gd name="connsiteX58" fmla="*/ 337708 w 613480"/>
              <a:gd name="connsiteY58" fmla="*/ 171109 h 654512"/>
              <a:gd name="connsiteX59" fmla="*/ 277353 w 613480"/>
              <a:gd name="connsiteY59" fmla="*/ 171133 h 654512"/>
              <a:gd name="connsiteX60" fmla="*/ 251171 w 613480"/>
              <a:gd name="connsiteY60" fmla="*/ 170045 h 654512"/>
              <a:gd name="connsiteX61" fmla="*/ 265799 w 613480"/>
              <a:gd name="connsiteY61" fmla="*/ 311041 h 654512"/>
              <a:gd name="connsiteX62" fmla="*/ 345584 w 613480"/>
              <a:gd name="connsiteY62" fmla="*/ 311041 h 654512"/>
              <a:gd name="connsiteX63" fmla="*/ 306366 w 613480"/>
              <a:gd name="connsiteY63" fmla="*/ 332635 h 654512"/>
              <a:gd name="connsiteX64" fmla="*/ 265799 w 613480"/>
              <a:gd name="connsiteY64" fmla="*/ 311041 h 654512"/>
              <a:gd name="connsiteX65" fmla="*/ 134005 w 613480"/>
              <a:gd name="connsiteY65" fmla="*/ 623060 h 654512"/>
              <a:gd name="connsiteX66" fmla="*/ 136199 w 613480"/>
              <a:gd name="connsiteY66" fmla="*/ 653939 h 654512"/>
              <a:gd name="connsiteX67" fmla="*/ 479293 w 613480"/>
              <a:gd name="connsiteY67" fmla="*/ 654445 h 654512"/>
              <a:gd name="connsiteX68" fmla="*/ 482243 w 613480"/>
              <a:gd name="connsiteY68" fmla="*/ 623805 h 65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3480" h="654512">
                <a:moveTo>
                  <a:pt x="304973" y="-40"/>
                </a:moveTo>
                <a:cubicBezTo>
                  <a:pt x="293095" y="273"/>
                  <a:pt x="281189" y="3266"/>
                  <a:pt x="269196" y="8922"/>
                </a:cubicBezTo>
                <a:cubicBezTo>
                  <a:pt x="208935" y="37340"/>
                  <a:pt x="156737" y="125036"/>
                  <a:pt x="155986" y="199124"/>
                </a:cubicBezTo>
                <a:lnTo>
                  <a:pt x="155821" y="215314"/>
                </a:lnTo>
                <a:lnTo>
                  <a:pt x="164397" y="236368"/>
                </a:lnTo>
                <a:cubicBezTo>
                  <a:pt x="169112" y="247948"/>
                  <a:pt x="174081" y="261212"/>
                  <a:pt x="175437" y="265844"/>
                </a:cubicBezTo>
                <a:cubicBezTo>
                  <a:pt x="178540" y="276442"/>
                  <a:pt x="178745" y="292251"/>
                  <a:pt x="175863" y="298886"/>
                </a:cubicBezTo>
                <a:lnTo>
                  <a:pt x="173703" y="303859"/>
                </a:lnTo>
                <a:lnTo>
                  <a:pt x="147195" y="312617"/>
                </a:lnTo>
                <a:cubicBezTo>
                  <a:pt x="112991" y="323919"/>
                  <a:pt x="99745" y="330468"/>
                  <a:pt x="87254" y="342253"/>
                </a:cubicBezTo>
                <a:cubicBezTo>
                  <a:pt x="60927" y="367087"/>
                  <a:pt x="27138" y="437146"/>
                  <a:pt x="6994" y="508666"/>
                </a:cubicBezTo>
                <a:cubicBezTo>
                  <a:pt x="-380" y="534845"/>
                  <a:pt x="-1385" y="542528"/>
                  <a:pt x="1220" y="552699"/>
                </a:cubicBezTo>
                <a:cubicBezTo>
                  <a:pt x="6962" y="575110"/>
                  <a:pt x="27262" y="604105"/>
                  <a:pt x="61533" y="638850"/>
                </a:cubicBezTo>
                <a:lnTo>
                  <a:pt x="76417" y="653939"/>
                </a:lnTo>
                <a:lnTo>
                  <a:pt x="89076" y="653939"/>
                </a:lnTo>
                <a:lnTo>
                  <a:pt x="121471" y="653939"/>
                </a:lnTo>
                <a:cubicBezTo>
                  <a:pt x="121471" y="653939"/>
                  <a:pt x="106847" y="389845"/>
                  <a:pt x="110506" y="372241"/>
                </a:cubicBezTo>
                <a:lnTo>
                  <a:pt x="118597" y="364366"/>
                </a:lnTo>
                <a:cubicBezTo>
                  <a:pt x="134191" y="360884"/>
                  <a:pt x="192694" y="363054"/>
                  <a:pt x="192694" y="363054"/>
                </a:cubicBezTo>
                <a:lnTo>
                  <a:pt x="277853" y="362692"/>
                </a:lnTo>
                <a:lnTo>
                  <a:pt x="265941" y="354348"/>
                </a:lnTo>
                <a:cubicBezTo>
                  <a:pt x="250625" y="343614"/>
                  <a:pt x="230176" y="323821"/>
                  <a:pt x="218736" y="308653"/>
                </a:cubicBezTo>
                <a:cubicBezTo>
                  <a:pt x="207745" y="294080"/>
                  <a:pt x="195314" y="269522"/>
                  <a:pt x="191696" y="255234"/>
                </a:cubicBezTo>
                <a:cubicBezTo>
                  <a:pt x="179264" y="206149"/>
                  <a:pt x="188979" y="170675"/>
                  <a:pt x="217801" y="159892"/>
                </a:cubicBezTo>
                <a:cubicBezTo>
                  <a:pt x="232188" y="154509"/>
                  <a:pt x="243020" y="153731"/>
                  <a:pt x="276131" y="155705"/>
                </a:cubicBezTo>
                <a:cubicBezTo>
                  <a:pt x="301141" y="157197"/>
                  <a:pt x="312176" y="157197"/>
                  <a:pt x="337187" y="155705"/>
                </a:cubicBezTo>
                <a:cubicBezTo>
                  <a:pt x="370349" y="153727"/>
                  <a:pt x="381127" y="154507"/>
                  <a:pt x="395612" y="159927"/>
                </a:cubicBezTo>
                <a:cubicBezTo>
                  <a:pt x="424199" y="170623"/>
                  <a:pt x="434002" y="206366"/>
                  <a:pt x="421682" y="254998"/>
                </a:cubicBezTo>
                <a:cubicBezTo>
                  <a:pt x="418011" y="269493"/>
                  <a:pt x="405645" y="293984"/>
                  <a:pt x="394582" y="308667"/>
                </a:cubicBezTo>
                <a:cubicBezTo>
                  <a:pt x="383603" y="323238"/>
                  <a:pt x="358146" y="348044"/>
                  <a:pt x="346343" y="355674"/>
                </a:cubicBezTo>
                <a:cubicBezTo>
                  <a:pt x="341568" y="358762"/>
                  <a:pt x="337632" y="361761"/>
                  <a:pt x="337598" y="362341"/>
                </a:cubicBezTo>
                <a:cubicBezTo>
                  <a:pt x="337565" y="362921"/>
                  <a:pt x="375390" y="363394"/>
                  <a:pt x="421653" y="363394"/>
                </a:cubicBezTo>
                <a:lnTo>
                  <a:pt x="505766" y="363394"/>
                </a:lnTo>
                <a:lnTo>
                  <a:pt x="508676" y="367092"/>
                </a:lnTo>
                <a:lnTo>
                  <a:pt x="511584" y="370791"/>
                </a:lnTo>
                <a:lnTo>
                  <a:pt x="492158" y="653113"/>
                </a:lnTo>
                <a:lnTo>
                  <a:pt x="524228" y="653939"/>
                </a:lnTo>
                <a:lnTo>
                  <a:pt x="536871" y="653939"/>
                </a:lnTo>
                <a:lnTo>
                  <a:pt x="551745" y="638850"/>
                </a:lnTo>
                <a:cubicBezTo>
                  <a:pt x="586185" y="603916"/>
                  <a:pt x="606351" y="575128"/>
                  <a:pt x="612097" y="552699"/>
                </a:cubicBezTo>
                <a:cubicBezTo>
                  <a:pt x="614704" y="542528"/>
                  <a:pt x="613697" y="534845"/>
                  <a:pt x="606324" y="508666"/>
                </a:cubicBezTo>
                <a:cubicBezTo>
                  <a:pt x="591676" y="456659"/>
                  <a:pt x="566786" y="398369"/>
                  <a:pt x="545402" y="365990"/>
                </a:cubicBezTo>
                <a:cubicBezTo>
                  <a:pt x="525393" y="335694"/>
                  <a:pt x="509076" y="325422"/>
                  <a:pt x="454253" y="308599"/>
                </a:cubicBezTo>
                <a:lnTo>
                  <a:pt x="439733" y="304141"/>
                </a:lnTo>
                <a:lnTo>
                  <a:pt x="437918" y="299731"/>
                </a:lnTo>
                <a:cubicBezTo>
                  <a:pt x="432790" y="287264"/>
                  <a:pt x="434782" y="271495"/>
                  <a:pt x="444502" y="247597"/>
                </a:cubicBezTo>
                <a:cubicBezTo>
                  <a:pt x="457982" y="214451"/>
                  <a:pt x="457383" y="216737"/>
                  <a:pt x="457272" y="199124"/>
                </a:cubicBezTo>
                <a:cubicBezTo>
                  <a:pt x="456921" y="143780"/>
                  <a:pt x="427475" y="78925"/>
                  <a:pt x="383649" y="36961"/>
                </a:cubicBezTo>
                <a:cubicBezTo>
                  <a:pt x="357111" y="11552"/>
                  <a:pt x="331107" y="-728"/>
                  <a:pt x="304973" y="-40"/>
                </a:cubicBezTo>
                <a:close/>
                <a:moveTo>
                  <a:pt x="251171" y="170045"/>
                </a:moveTo>
                <a:cubicBezTo>
                  <a:pt x="244930" y="170020"/>
                  <a:pt x="240620" y="170329"/>
                  <a:pt x="236572" y="170966"/>
                </a:cubicBezTo>
                <a:cubicBezTo>
                  <a:pt x="224721" y="172831"/>
                  <a:pt x="214379" y="177855"/>
                  <a:pt x="209896" y="183920"/>
                </a:cubicBezTo>
                <a:cubicBezTo>
                  <a:pt x="195978" y="202745"/>
                  <a:pt x="200620" y="249284"/>
                  <a:pt x="219754" y="282739"/>
                </a:cubicBezTo>
                <a:cubicBezTo>
                  <a:pt x="235854" y="310892"/>
                  <a:pt x="271288" y="344024"/>
                  <a:pt x="298493" y="356370"/>
                </a:cubicBezTo>
                <a:cubicBezTo>
                  <a:pt x="306645" y="360070"/>
                  <a:pt x="308041" y="359938"/>
                  <a:pt x="319023" y="354408"/>
                </a:cubicBezTo>
                <a:cubicBezTo>
                  <a:pt x="332735" y="347502"/>
                  <a:pt x="350405" y="334011"/>
                  <a:pt x="364963" y="319336"/>
                </a:cubicBezTo>
                <a:cubicBezTo>
                  <a:pt x="392255" y="291828"/>
                  <a:pt x="406688" y="263800"/>
                  <a:pt x="410553" y="230797"/>
                </a:cubicBezTo>
                <a:cubicBezTo>
                  <a:pt x="413999" y="201372"/>
                  <a:pt x="408094" y="182562"/>
                  <a:pt x="393216" y="175570"/>
                </a:cubicBezTo>
                <a:cubicBezTo>
                  <a:pt x="381291" y="169964"/>
                  <a:pt x="370534" y="169101"/>
                  <a:pt x="337708" y="171109"/>
                </a:cubicBezTo>
                <a:cubicBezTo>
                  <a:pt x="313111" y="172614"/>
                  <a:pt x="302231" y="172617"/>
                  <a:pt x="277353" y="171133"/>
                </a:cubicBezTo>
                <a:cubicBezTo>
                  <a:pt x="265581" y="170431"/>
                  <a:pt x="257411" y="170070"/>
                  <a:pt x="251171" y="170045"/>
                </a:cubicBezTo>
                <a:close/>
                <a:moveTo>
                  <a:pt x="265799" y="311041"/>
                </a:moveTo>
                <a:lnTo>
                  <a:pt x="345584" y="311041"/>
                </a:lnTo>
                <a:cubicBezTo>
                  <a:pt x="345584" y="311041"/>
                  <a:pt x="321014" y="332527"/>
                  <a:pt x="306366" y="332635"/>
                </a:cubicBezTo>
                <a:cubicBezTo>
                  <a:pt x="291315" y="332746"/>
                  <a:pt x="265799" y="311041"/>
                  <a:pt x="265799" y="311041"/>
                </a:cubicBezTo>
                <a:close/>
                <a:moveTo>
                  <a:pt x="134005" y="623060"/>
                </a:moveTo>
                <a:lnTo>
                  <a:pt x="136199" y="653939"/>
                </a:lnTo>
                <a:lnTo>
                  <a:pt x="479293" y="654445"/>
                </a:lnTo>
                <a:lnTo>
                  <a:pt x="482243" y="623805"/>
                </a:lnTo>
                <a:close/>
              </a:path>
            </a:pathLst>
          </a:custGeom>
          <a:solidFill>
            <a:srgbClr val="7030A0"/>
          </a:solidFill>
          <a:ln w="139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3000CEB4-A4DF-8F0D-86CE-62959C0953DB}"/>
              </a:ext>
            </a:extLst>
          </p:cNvPr>
          <p:cNvGrpSpPr/>
          <p:nvPr/>
        </p:nvGrpSpPr>
        <p:grpSpPr>
          <a:xfrm>
            <a:off x="5642051" y="2420817"/>
            <a:ext cx="465421" cy="510008"/>
            <a:chOff x="6174248" y="2860371"/>
            <a:chExt cx="747155" cy="818733"/>
          </a:xfrm>
        </p:grpSpPr>
        <p:sp>
          <p:nvSpPr>
            <p:cNvPr id="7" name="TextBox 6">
              <a:extLst>
                <a:ext uri="{FF2B5EF4-FFF2-40B4-BE49-F238E27FC236}">
                  <a16:creationId xmlns:a16="http://schemas.microsoft.com/office/drawing/2014/main" id="{37C9BE8F-D271-96B6-B0E8-CFB3C92FAA5A}"/>
                </a:ext>
              </a:extLst>
            </p:cNvPr>
            <p:cNvSpPr txBox="1"/>
            <p:nvPr/>
          </p:nvSpPr>
          <p:spPr>
            <a:xfrm>
              <a:off x="6317400" y="3182939"/>
              <a:ext cx="324234" cy="4961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Calibri"/>
                  <a:ea typeface="+mn-ea"/>
                  <a:cs typeface="+mn-cs"/>
                </a:rPr>
                <a:t>?</a:t>
              </a:r>
            </a:p>
          </p:txBody>
        </p:sp>
        <p:sp>
          <p:nvSpPr>
            <p:cNvPr id="8" name="Picture 78">
              <a:extLst>
                <a:ext uri="{FF2B5EF4-FFF2-40B4-BE49-F238E27FC236}">
                  <a16:creationId xmlns:a16="http://schemas.microsoft.com/office/drawing/2014/main" id="{80EEB2C4-D31D-B6E9-755B-FBC2574E7B45}"/>
                </a:ext>
              </a:extLst>
            </p:cNvPr>
            <p:cNvSpPr/>
            <p:nvPr/>
          </p:nvSpPr>
          <p:spPr>
            <a:xfrm>
              <a:off x="6174248" y="2860371"/>
              <a:ext cx="747155" cy="797128"/>
            </a:xfrm>
            <a:custGeom>
              <a:avLst/>
              <a:gdLst>
                <a:gd name="connsiteX0" fmla="*/ 436496 w 877979"/>
                <a:gd name="connsiteY0" fmla="*/ -28 h 936702"/>
                <a:gd name="connsiteX1" fmla="*/ 385293 w 877979"/>
                <a:gd name="connsiteY1" fmla="*/ 12798 h 936702"/>
                <a:gd name="connsiteX2" fmla="*/ 223273 w 877979"/>
                <a:gd name="connsiteY2" fmla="*/ 285004 h 936702"/>
                <a:gd name="connsiteX3" fmla="*/ 223038 w 877979"/>
                <a:gd name="connsiteY3" fmla="*/ 308175 h 936702"/>
                <a:gd name="connsiteX4" fmla="*/ 235311 w 877979"/>
                <a:gd name="connsiteY4" fmla="*/ 338306 h 936702"/>
                <a:gd name="connsiteX5" fmla="*/ 251110 w 877979"/>
                <a:gd name="connsiteY5" fmla="*/ 380490 h 936702"/>
                <a:gd name="connsiteX6" fmla="*/ 251721 w 877979"/>
                <a:gd name="connsiteY6" fmla="*/ 427778 h 936702"/>
                <a:gd name="connsiteX7" fmla="*/ 248629 w 877979"/>
                <a:gd name="connsiteY7" fmla="*/ 434895 h 936702"/>
                <a:gd name="connsiteX8" fmla="*/ 210692 w 877979"/>
                <a:gd name="connsiteY8" fmla="*/ 447429 h 936702"/>
                <a:gd name="connsiteX9" fmla="*/ 124909 w 877979"/>
                <a:gd name="connsiteY9" fmla="*/ 489842 h 936702"/>
                <a:gd name="connsiteX10" fmla="*/ 10044 w 877979"/>
                <a:gd name="connsiteY10" fmla="*/ 728004 h 936702"/>
                <a:gd name="connsiteX11" fmla="*/ 1782 w 877979"/>
                <a:gd name="connsiteY11" fmla="*/ 791021 h 936702"/>
                <a:gd name="connsiteX12" fmla="*/ 88098 w 877979"/>
                <a:gd name="connsiteY12" fmla="*/ 914316 h 936702"/>
                <a:gd name="connsiteX13" fmla="*/ 109399 w 877979"/>
                <a:gd name="connsiteY13" fmla="*/ 935910 h 936702"/>
                <a:gd name="connsiteX14" fmla="*/ 127516 w 877979"/>
                <a:gd name="connsiteY14" fmla="*/ 935910 h 936702"/>
                <a:gd name="connsiteX15" fmla="*/ 173878 w 877979"/>
                <a:gd name="connsiteY15" fmla="*/ 935910 h 936702"/>
                <a:gd name="connsiteX16" fmla="*/ 158186 w 877979"/>
                <a:gd name="connsiteY16" fmla="*/ 532759 h 936702"/>
                <a:gd name="connsiteX17" fmla="*/ 169764 w 877979"/>
                <a:gd name="connsiteY17" fmla="*/ 521490 h 936702"/>
                <a:gd name="connsiteX18" fmla="*/ 275808 w 877979"/>
                <a:gd name="connsiteY18" fmla="*/ 519612 h 936702"/>
                <a:gd name="connsiteX19" fmla="*/ 397683 w 877979"/>
                <a:gd name="connsiteY19" fmla="*/ 519094 h 936702"/>
                <a:gd name="connsiteX20" fmla="*/ 380635 w 877979"/>
                <a:gd name="connsiteY20" fmla="*/ 507152 h 936702"/>
                <a:gd name="connsiteX21" fmla="*/ 313078 w 877979"/>
                <a:gd name="connsiteY21" fmla="*/ 441757 h 936702"/>
                <a:gd name="connsiteX22" fmla="*/ 274380 w 877979"/>
                <a:gd name="connsiteY22" fmla="*/ 365305 h 936702"/>
                <a:gd name="connsiteX23" fmla="*/ 311740 w 877979"/>
                <a:gd name="connsiteY23" fmla="*/ 228857 h 936702"/>
                <a:gd name="connsiteX24" fmla="*/ 395218 w 877979"/>
                <a:gd name="connsiteY24" fmla="*/ 222865 h 936702"/>
                <a:gd name="connsiteX25" fmla="*/ 482599 w 877979"/>
                <a:gd name="connsiteY25" fmla="*/ 222865 h 936702"/>
                <a:gd name="connsiteX26" fmla="*/ 566213 w 877979"/>
                <a:gd name="connsiteY26" fmla="*/ 228907 h 936702"/>
                <a:gd name="connsiteX27" fmla="*/ 603524 w 877979"/>
                <a:gd name="connsiteY27" fmla="*/ 364968 h 936702"/>
                <a:gd name="connsiteX28" fmla="*/ 564739 w 877979"/>
                <a:gd name="connsiteY28" fmla="*/ 441777 h 936702"/>
                <a:gd name="connsiteX29" fmla="*/ 495702 w 877979"/>
                <a:gd name="connsiteY29" fmla="*/ 509050 h 936702"/>
                <a:gd name="connsiteX30" fmla="*/ 483187 w 877979"/>
                <a:gd name="connsiteY30" fmla="*/ 518591 h 936702"/>
                <a:gd name="connsiteX31" fmla="*/ 603481 w 877979"/>
                <a:gd name="connsiteY31" fmla="*/ 520098 h 936702"/>
                <a:gd name="connsiteX32" fmla="*/ 723860 w 877979"/>
                <a:gd name="connsiteY32" fmla="*/ 520098 h 936702"/>
                <a:gd name="connsiteX33" fmla="*/ 728024 w 877979"/>
                <a:gd name="connsiteY33" fmla="*/ 525391 h 936702"/>
                <a:gd name="connsiteX34" fmla="*/ 732186 w 877979"/>
                <a:gd name="connsiteY34" fmla="*/ 530684 h 936702"/>
                <a:gd name="connsiteX35" fmla="*/ 704385 w 877979"/>
                <a:gd name="connsiteY35" fmla="*/ 934729 h 936702"/>
                <a:gd name="connsiteX36" fmla="*/ 750281 w 877979"/>
                <a:gd name="connsiteY36" fmla="*/ 935910 h 936702"/>
                <a:gd name="connsiteX37" fmla="*/ 768376 w 877979"/>
                <a:gd name="connsiteY37" fmla="*/ 935910 h 936702"/>
                <a:gd name="connsiteX38" fmla="*/ 789662 w 877979"/>
                <a:gd name="connsiteY38" fmla="*/ 914316 h 936702"/>
                <a:gd name="connsiteX39" fmla="*/ 876035 w 877979"/>
                <a:gd name="connsiteY39" fmla="*/ 791021 h 936702"/>
                <a:gd name="connsiteX40" fmla="*/ 867773 w 877979"/>
                <a:gd name="connsiteY40" fmla="*/ 728004 h 936702"/>
                <a:gd name="connsiteX41" fmla="*/ 780585 w 877979"/>
                <a:gd name="connsiteY41" fmla="*/ 523814 h 936702"/>
                <a:gd name="connsiteX42" fmla="*/ 650137 w 877979"/>
                <a:gd name="connsiteY42" fmla="*/ 441678 h 936702"/>
                <a:gd name="connsiteX43" fmla="*/ 629356 w 877979"/>
                <a:gd name="connsiteY43" fmla="*/ 435298 h 936702"/>
                <a:gd name="connsiteX44" fmla="*/ 626759 w 877979"/>
                <a:gd name="connsiteY44" fmla="*/ 428987 h 936702"/>
                <a:gd name="connsiteX45" fmla="*/ 636182 w 877979"/>
                <a:gd name="connsiteY45" fmla="*/ 354376 h 936702"/>
                <a:gd name="connsiteX46" fmla="*/ 654457 w 877979"/>
                <a:gd name="connsiteY46" fmla="*/ 285004 h 936702"/>
                <a:gd name="connsiteX47" fmla="*/ 549092 w 877979"/>
                <a:gd name="connsiteY47" fmla="*/ 52925 h 936702"/>
                <a:gd name="connsiteX48" fmla="*/ 436496 w 877979"/>
                <a:gd name="connsiteY48" fmla="*/ -28 h 936702"/>
                <a:gd name="connsiteX49" fmla="*/ 359496 w 877979"/>
                <a:gd name="connsiteY49" fmla="*/ 243388 h 936702"/>
                <a:gd name="connsiteX50" fmla="*/ 338603 w 877979"/>
                <a:gd name="connsiteY50" fmla="*/ 244706 h 936702"/>
                <a:gd name="connsiteX51" fmla="*/ 300427 w 877979"/>
                <a:gd name="connsiteY51" fmla="*/ 263245 h 936702"/>
                <a:gd name="connsiteX52" fmla="*/ 314535 w 877979"/>
                <a:gd name="connsiteY52" fmla="*/ 404669 h 936702"/>
                <a:gd name="connsiteX53" fmla="*/ 427222 w 877979"/>
                <a:gd name="connsiteY53" fmla="*/ 510046 h 936702"/>
                <a:gd name="connsiteX54" fmla="*/ 456603 w 877979"/>
                <a:gd name="connsiteY54" fmla="*/ 507238 h 936702"/>
                <a:gd name="connsiteX55" fmla="*/ 522350 w 877979"/>
                <a:gd name="connsiteY55" fmla="*/ 457045 h 936702"/>
                <a:gd name="connsiteX56" fmla="*/ 587596 w 877979"/>
                <a:gd name="connsiteY56" fmla="*/ 330333 h 936702"/>
                <a:gd name="connsiteX57" fmla="*/ 562784 w 877979"/>
                <a:gd name="connsiteY57" fmla="*/ 251295 h 936702"/>
                <a:gd name="connsiteX58" fmla="*/ 483344 w 877979"/>
                <a:gd name="connsiteY58" fmla="*/ 244911 h 936702"/>
                <a:gd name="connsiteX59" fmla="*/ 396968 w 877979"/>
                <a:gd name="connsiteY59" fmla="*/ 244945 h 936702"/>
                <a:gd name="connsiteX60" fmla="*/ 359496 w 877979"/>
                <a:gd name="connsiteY60" fmla="*/ 243388 h 936702"/>
                <a:gd name="connsiteX61" fmla="*/ 438489 w 877979"/>
                <a:gd name="connsiteY61" fmla="*/ 421068 h 936702"/>
                <a:gd name="connsiteX62" fmla="*/ 494615 w 877979"/>
                <a:gd name="connsiteY62" fmla="*/ 451973 h 936702"/>
                <a:gd name="connsiteX63" fmla="*/ 380432 w 877979"/>
                <a:gd name="connsiteY63" fmla="*/ 451973 h 936702"/>
                <a:gd name="connsiteX64" fmla="*/ 438489 w 877979"/>
                <a:gd name="connsiteY64" fmla="*/ 421068 h 936702"/>
                <a:gd name="connsiteX65" fmla="*/ 191816 w 877979"/>
                <a:gd name="connsiteY65" fmla="*/ 891717 h 936702"/>
                <a:gd name="connsiteX66" fmla="*/ 194956 w 877979"/>
                <a:gd name="connsiteY66" fmla="*/ 935910 h 936702"/>
                <a:gd name="connsiteX67" fmla="*/ 685973 w 877979"/>
                <a:gd name="connsiteY67" fmla="*/ 936635 h 936702"/>
                <a:gd name="connsiteX68" fmla="*/ 690195 w 877979"/>
                <a:gd name="connsiteY68" fmla="*/ 892784 h 93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77979" h="936702">
                  <a:moveTo>
                    <a:pt x="436496" y="-28"/>
                  </a:moveTo>
                  <a:cubicBezTo>
                    <a:pt x="419496" y="420"/>
                    <a:pt x="402458" y="4703"/>
                    <a:pt x="385293" y="12798"/>
                  </a:cubicBezTo>
                  <a:cubicBezTo>
                    <a:pt x="299051" y="53467"/>
                    <a:pt x="224348" y="178974"/>
                    <a:pt x="223273" y="285004"/>
                  </a:cubicBezTo>
                  <a:lnTo>
                    <a:pt x="223038" y="308175"/>
                  </a:lnTo>
                  <a:lnTo>
                    <a:pt x="235311" y="338306"/>
                  </a:lnTo>
                  <a:cubicBezTo>
                    <a:pt x="242059" y="354878"/>
                    <a:pt x="249170" y="373861"/>
                    <a:pt x="251110" y="380490"/>
                  </a:cubicBezTo>
                  <a:cubicBezTo>
                    <a:pt x="255552" y="395658"/>
                    <a:pt x="255845" y="418282"/>
                    <a:pt x="251721" y="427778"/>
                  </a:cubicBezTo>
                  <a:lnTo>
                    <a:pt x="248629" y="434895"/>
                  </a:lnTo>
                  <a:lnTo>
                    <a:pt x="210692" y="447429"/>
                  </a:lnTo>
                  <a:cubicBezTo>
                    <a:pt x="161741" y="463604"/>
                    <a:pt x="142784" y="472977"/>
                    <a:pt x="124909" y="489842"/>
                  </a:cubicBezTo>
                  <a:cubicBezTo>
                    <a:pt x="87230" y="525383"/>
                    <a:pt x="38874" y="625648"/>
                    <a:pt x="10044" y="728004"/>
                  </a:cubicBezTo>
                  <a:cubicBezTo>
                    <a:pt x="-508" y="765469"/>
                    <a:pt x="-1948" y="776465"/>
                    <a:pt x="1782" y="791021"/>
                  </a:cubicBezTo>
                  <a:cubicBezTo>
                    <a:pt x="9998" y="823094"/>
                    <a:pt x="39051" y="864591"/>
                    <a:pt x="88098" y="914316"/>
                  </a:cubicBezTo>
                  <a:lnTo>
                    <a:pt x="109399" y="935910"/>
                  </a:lnTo>
                  <a:lnTo>
                    <a:pt x="127516" y="935910"/>
                  </a:lnTo>
                  <a:lnTo>
                    <a:pt x="173878" y="935910"/>
                  </a:lnTo>
                  <a:cubicBezTo>
                    <a:pt x="173878" y="935910"/>
                    <a:pt x="152949" y="557953"/>
                    <a:pt x="158186" y="532759"/>
                  </a:cubicBezTo>
                  <a:lnTo>
                    <a:pt x="169764" y="521490"/>
                  </a:lnTo>
                  <a:cubicBezTo>
                    <a:pt x="192081" y="516506"/>
                    <a:pt x="275808" y="519612"/>
                    <a:pt x="275808" y="519612"/>
                  </a:cubicBezTo>
                  <a:lnTo>
                    <a:pt x="397683" y="519094"/>
                  </a:lnTo>
                  <a:lnTo>
                    <a:pt x="380635" y="507152"/>
                  </a:lnTo>
                  <a:cubicBezTo>
                    <a:pt x="358715" y="491791"/>
                    <a:pt x="329450" y="463463"/>
                    <a:pt x="313078" y="441757"/>
                  </a:cubicBezTo>
                  <a:cubicBezTo>
                    <a:pt x="297348" y="420900"/>
                    <a:pt x="279558" y="385755"/>
                    <a:pt x="274380" y="365305"/>
                  </a:cubicBezTo>
                  <a:cubicBezTo>
                    <a:pt x="256588" y="295057"/>
                    <a:pt x="270491" y="244290"/>
                    <a:pt x="311740" y="228857"/>
                  </a:cubicBezTo>
                  <a:cubicBezTo>
                    <a:pt x="332330" y="221153"/>
                    <a:pt x="347832" y="220040"/>
                    <a:pt x="395218" y="222865"/>
                  </a:cubicBezTo>
                  <a:cubicBezTo>
                    <a:pt x="431012" y="225000"/>
                    <a:pt x="446805" y="225000"/>
                    <a:pt x="482599" y="222865"/>
                  </a:cubicBezTo>
                  <a:cubicBezTo>
                    <a:pt x="530058" y="220034"/>
                    <a:pt x="545483" y="221151"/>
                    <a:pt x="566213" y="228907"/>
                  </a:cubicBezTo>
                  <a:cubicBezTo>
                    <a:pt x="607125" y="244216"/>
                    <a:pt x="621154" y="295369"/>
                    <a:pt x="603524" y="364968"/>
                  </a:cubicBezTo>
                  <a:cubicBezTo>
                    <a:pt x="598269" y="385712"/>
                    <a:pt x="580572" y="420763"/>
                    <a:pt x="564739" y="441777"/>
                  </a:cubicBezTo>
                  <a:cubicBezTo>
                    <a:pt x="549026" y="462630"/>
                    <a:pt x="512593" y="498130"/>
                    <a:pt x="495702" y="509050"/>
                  </a:cubicBezTo>
                  <a:cubicBezTo>
                    <a:pt x="488868" y="513469"/>
                    <a:pt x="483235" y="517762"/>
                    <a:pt x="483187" y="518591"/>
                  </a:cubicBezTo>
                  <a:cubicBezTo>
                    <a:pt x="483139" y="519421"/>
                    <a:pt x="537273" y="520098"/>
                    <a:pt x="603481" y="520098"/>
                  </a:cubicBezTo>
                  <a:lnTo>
                    <a:pt x="723860" y="520098"/>
                  </a:lnTo>
                  <a:lnTo>
                    <a:pt x="728024" y="525391"/>
                  </a:lnTo>
                  <a:lnTo>
                    <a:pt x="732186" y="530684"/>
                  </a:lnTo>
                  <a:lnTo>
                    <a:pt x="704385" y="934729"/>
                  </a:lnTo>
                  <a:lnTo>
                    <a:pt x="750281" y="935910"/>
                  </a:lnTo>
                  <a:lnTo>
                    <a:pt x="768376" y="935910"/>
                  </a:lnTo>
                  <a:lnTo>
                    <a:pt x="789662" y="914316"/>
                  </a:lnTo>
                  <a:cubicBezTo>
                    <a:pt x="838951" y="864320"/>
                    <a:pt x="867811" y="823120"/>
                    <a:pt x="876035" y="791021"/>
                  </a:cubicBezTo>
                  <a:cubicBezTo>
                    <a:pt x="879765" y="776465"/>
                    <a:pt x="878325" y="765469"/>
                    <a:pt x="867773" y="728004"/>
                  </a:cubicBezTo>
                  <a:cubicBezTo>
                    <a:pt x="846809" y="653574"/>
                    <a:pt x="811188" y="570152"/>
                    <a:pt x="780585" y="523814"/>
                  </a:cubicBezTo>
                  <a:cubicBezTo>
                    <a:pt x="751948" y="480455"/>
                    <a:pt x="728596" y="465755"/>
                    <a:pt x="650137" y="441678"/>
                  </a:cubicBezTo>
                  <a:lnTo>
                    <a:pt x="629356" y="435298"/>
                  </a:lnTo>
                  <a:lnTo>
                    <a:pt x="626759" y="428987"/>
                  </a:lnTo>
                  <a:cubicBezTo>
                    <a:pt x="619421" y="411145"/>
                    <a:pt x="622271" y="388577"/>
                    <a:pt x="636182" y="354376"/>
                  </a:cubicBezTo>
                  <a:cubicBezTo>
                    <a:pt x="655474" y="306939"/>
                    <a:pt x="654616" y="310211"/>
                    <a:pt x="654457" y="285004"/>
                  </a:cubicBezTo>
                  <a:cubicBezTo>
                    <a:pt x="653955" y="205798"/>
                    <a:pt x="611814" y="112982"/>
                    <a:pt x="549092" y="52925"/>
                  </a:cubicBezTo>
                  <a:cubicBezTo>
                    <a:pt x="511113" y="16562"/>
                    <a:pt x="473897" y="-1012"/>
                    <a:pt x="436496" y="-28"/>
                  </a:cubicBezTo>
                  <a:close/>
                  <a:moveTo>
                    <a:pt x="359496" y="243388"/>
                  </a:moveTo>
                  <a:cubicBezTo>
                    <a:pt x="350566" y="243352"/>
                    <a:pt x="344397" y="243794"/>
                    <a:pt x="338603" y="244706"/>
                  </a:cubicBezTo>
                  <a:cubicBezTo>
                    <a:pt x="321644" y="247376"/>
                    <a:pt x="306843" y="254565"/>
                    <a:pt x="300427" y="263245"/>
                  </a:cubicBezTo>
                  <a:cubicBezTo>
                    <a:pt x="280508" y="290186"/>
                    <a:pt x="287151" y="356790"/>
                    <a:pt x="314535" y="404669"/>
                  </a:cubicBezTo>
                  <a:cubicBezTo>
                    <a:pt x="337577" y="444961"/>
                    <a:pt x="388288" y="492377"/>
                    <a:pt x="427222" y="510046"/>
                  </a:cubicBezTo>
                  <a:cubicBezTo>
                    <a:pt x="438888" y="515341"/>
                    <a:pt x="440887" y="515152"/>
                    <a:pt x="456603" y="507238"/>
                  </a:cubicBezTo>
                  <a:cubicBezTo>
                    <a:pt x="476227" y="497355"/>
                    <a:pt x="501515" y="478047"/>
                    <a:pt x="522350" y="457045"/>
                  </a:cubicBezTo>
                  <a:cubicBezTo>
                    <a:pt x="561408" y="417678"/>
                    <a:pt x="582064" y="377565"/>
                    <a:pt x="587596" y="330333"/>
                  </a:cubicBezTo>
                  <a:cubicBezTo>
                    <a:pt x="592528" y="288222"/>
                    <a:pt x="584077" y="261302"/>
                    <a:pt x="562784" y="251295"/>
                  </a:cubicBezTo>
                  <a:cubicBezTo>
                    <a:pt x="545718" y="243272"/>
                    <a:pt x="530323" y="242036"/>
                    <a:pt x="483344" y="244911"/>
                  </a:cubicBezTo>
                  <a:cubicBezTo>
                    <a:pt x="448143" y="247064"/>
                    <a:pt x="432571" y="247068"/>
                    <a:pt x="396968" y="244945"/>
                  </a:cubicBezTo>
                  <a:cubicBezTo>
                    <a:pt x="380120" y="243941"/>
                    <a:pt x="368427" y="243424"/>
                    <a:pt x="359496" y="243388"/>
                  </a:cubicBezTo>
                  <a:close/>
                  <a:moveTo>
                    <a:pt x="438489" y="421068"/>
                  </a:moveTo>
                  <a:cubicBezTo>
                    <a:pt x="459452" y="421223"/>
                    <a:pt x="494615" y="451973"/>
                    <a:pt x="494615" y="451973"/>
                  </a:cubicBezTo>
                  <a:lnTo>
                    <a:pt x="380432" y="451973"/>
                  </a:lnTo>
                  <a:cubicBezTo>
                    <a:pt x="380432" y="451973"/>
                    <a:pt x="416949" y="420910"/>
                    <a:pt x="438489" y="421068"/>
                  </a:cubicBezTo>
                  <a:close/>
                  <a:moveTo>
                    <a:pt x="191816" y="891717"/>
                  </a:moveTo>
                  <a:lnTo>
                    <a:pt x="194956" y="935910"/>
                  </a:lnTo>
                  <a:lnTo>
                    <a:pt x="685973" y="936635"/>
                  </a:lnTo>
                  <a:lnTo>
                    <a:pt x="690195" y="892784"/>
                  </a:lnTo>
                  <a:close/>
                </a:path>
              </a:pathLst>
            </a:custGeom>
            <a:solidFill>
              <a:srgbClr val="7030A0"/>
            </a:solidFill>
            <a:ln w="200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74B32475-BF9C-8A3A-1512-D1FDC859B1DB}"/>
              </a:ext>
            </a:extLst>
          </p:cNvPr>
          <p:cNvGrpSpPr/>
          <p:nvPr/>
        </p:nvGrpSpPr>
        <p:grpSpPr>
          <a:xfrm>
            <a:off x="5634243" y="1775430"/>
            <a:ext cx="465421" cy="510008"/>
            <a:chOff x="6174248" y="2860371"/>
            <a:chExt cx="747155" cy="818733"/>
          </a:xfrm>
        </p:grpSpPr>
        <p:sp>
          <p:nvSpPr>
            <p:cNvPr id="11" name="TextBox 10">
              <a:extLst>
                <a:ext uri="{FF2B5EF4-FFF2-40B4-BE49-F238E27FC236}">
                  <a16:creationId xmlns:a16="http://schemas.microsoft.com/office/drawing/2014/main" id="{965644E0-FF1B-204A-1F98-E87D4A769D90}"/>
                </a:ext>
              </a:extLst>
            </p:cNvPr>
            <p:cNvSpPr txBox="1"/>
            <p:nvPr/>
          </p:nvSpPr>
          <p:spPr>
            <a:xfrm>
              <a:off x="6317400" y="3182939"/>
              <a:ext cx="324234" cy="4961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7030A0"/>
                  </a:solidFill>
                  <a:effectLst/>
                  <a:uLnTx/>
                  <a:uFillTx/>
                  <a:latin typeface="Calibri"/>
                  <a:ea typeface="+mn-ea"/>
                  <a:cs typeface="+mn-cs"/>
                </a:rPr>
                <a:t>?</a:t>
              </a:r>
            </a:p>
          </p:txBody>
        </p:sp>
        <p:sp>
          <p:nvSpPr>
            <p:cNvPr id="12" name="Picture 78">
              <a:extLst>
                <a:ext uri="{FF2B5EF4-FFF2-40B4-BE49-F238E27FC236}">
                  <a16:creationId xmlns:a16="http://schemas.microsoft.com/office/drawing/2014/main" id="{23694B99-C869-017C-C603-6626DD9DCADC}"/>
                </a:ext>
              </a:extLst>
            </p:cNvPr>
            <p:cNvSpPr/>
            <p:nvPr/>
          </p:nvSpPr>
          <p:spPr>
            <a:xfrm>
              <a:off x="6174248" y="2860371"/>
              <a:ext cx="747155" cy="797128"/>
            </a:xfrm>
            <a:custGeom>
              <a:avLst/>
              <a:gdLst>
                <a:gd name="connsiteX0" fmla="*/ 436496 w 877979"/>
                <a:gd name="connsiteY0" fmla="*/ -28 h 936702"/>
                <a:gd name="connsiteX1" fmla="*/ 385293 w 877979"/>
                <a:gd name="connsiteY1" fmla="*/ 12798 h 936702"/>
                <a:gd name="connsiteX2" fmla="*/ 223273 w 877979"/>
                <a:gd name="connsiteY2" fmla="*/ 285004 h 936702"/>
                <a:gd name="connsiteX3" fmla="*/ 223038 w 877979"/>
                <a:gd name="connsiteY3" fmla="*/ 308175 h 936702"/>
                <a:gd name="connsiteX4" fmla="*/ 235311 w 877979"/>
                <a:gd name="connsiteY4" fmla="*/ 338306 h 936702"/>
                <a:gd name="connsiteX5" fmla="*/ 251110 w 877979"/>
                <a:gd name="connsiteY5" fmla="*/ 380490 h 936702"/>
                <a:gd name="connsiteX6" fmla="*/ 251721 w 877979"/>
                <a:gd name="connsiteY6" fmla="*/ 427778 h 936702"/>
                <a:gd name="connsiteX7" fmla="*/ 248629 w 877979"/>
                <a:gd name="connsiteY7" fmla="*/ 434895 h 936702"/>
                <a:gd name="connsiteX8" fmla="*/ 210692 w 877979"/>
                <a:gd name="connsiteY8" fmla="*/ 447429 h 936702"/>
                <a:gd name="connsiteX9" fmla="*/ 124909 w 877979"/>
                <a:gd name="connsiteY9" fmla="*/ 489842 h 936702"/>
                <a:gd name="connsiteX10" fmla="*/ 10044 w 877979"/>
                <a:gd name="connsiteY10" fmla="*/ 728004 h 936702"/>
                <a:gd name="connsiteX11" fmla="*/ 1782 w 877979"/>
                <a:gd name="connsiteY11" fmla="*/ 791021 h 936702"/>
                <a:gd name="connsiteX12" fmla="*/ 88098 w 877979"/>
                <a:gd name="connsiteY12" fmla="*/ 914316 h 936702"/>
                <a:gd name="connsiteX13" fmla="*/ 109399 w 877979"/>
                <a:gd name="connsiteY13" fmla="*/ 935910 h 936702"/>
                <a:gd name="connsiteX14" fmla="*/ 127516 w 877979"/>
                <a:gd name="connsiteY14" fmla="*/ 935910 h 936702"/>
                <a:gd name="connsiteX15" fmla="*/ 173878 w 877979"/>
                <a:gd name="connsiteY15" fmla="*/ 935910 h 936702"/>
                <a:gd name="connsiteX16" fmla="*/ 158186 w 877979"/>
                <a:gd name="connsiteY16" fmla="*/ 532759 h 936702"/>
                <a:gd name="connsiteX17" fmla="*/ 169764 w 877979"/>
                <a:gd name="connsiteY17" fmla="*/ 521490 h 936702"/>
                <a:gd name="connsiteX18" fmla="*/ 275808 w 877979"/>
                <a:gd name="connsiteY18" fmla="*/ 519612 h 936702"/>
                <a:gd name="connsiteX19" fmla="*/ 397683 w 877979"/>
                <a:gd name="connsiteY19" fmla="*/ 519094 h 936702"/>
                <a:gd name="connsiteX20" fmla="*/ 380635 w 877979"/>
                <a:gd name="connsiteY20" fmla="*/ 507152 h 936702"/>
                <a:gd name="connsiteX21" fmla="*/ 313078 w 877979"/>
                <a:gd name="connsiteY21" fmla="*/ 441757 h 936702"/>
                <a:gd name="connsiteX22" fmla="*/ 274380 w 877979"/>
                <a:gd name="connsiteY22" fmla="*/ 365305 h 936702"/>
                <a:gd name="connsiteX23" fmla="*/ 311740 w 877979"/>
                <a:gd name="connsiteY23" fmla="*/ 228857 h 936702"/>
                <a:gd name="connsiteX24" fmla="*/ 395218 w 877979"/>
                <a:gd name="connsiteY24" fmla="*/ 222865 h 936702"/>
                <a:gd name="connsiteX25" fmla="*/ 482599 w 877979"/>
                <a:gd name="connsiteY25" fmla="*/ 222865 h 936702"/>
                <a:gd name="connsiteX26" fmla="*/ 566213 w 877979"/>
                <a:gd name="connsiteY26" fmla="*/ 228907 h 936702"/>
                <a:gd name="connsiteX27" fmla="*/ 603524 w 877979"/>
                <a:gd name="connsiteY27" fmla="*/ 364968 h 936702"/>
                <a:gd name="connsiteX28" fmla="*/ 564739 w 877979"/>
                <a:gd name="connsiteY28" fmla="*/ 441777 h 936702"/>
                <a:gd name="connsiteX29" fmla="*/ 495702 w 877979"/>
                <a:gd name="connsiteY29" fmla="*/ 509050 h 936702"/>
                <a:gd name="connsiteX30" fmla="*/ 483187 w 877979"/>
                <a:gd name="connsiteY30" fmla="*/ 518591 h 936702"/>
                <a:gd name="connsiteX31" fmla="*/ 603481 w 877979"/>
                <a:gd name="connsiteY31" fmla="*/ 520098 h 936702"/>
                <a:gd name="connsiteX32" fmla="*/ 723860 w 877979"/>
                <a:gd name="connsiteY32" fmla="*/ 520098 h 936702"/>
                <a:gd name="connsiteX33" fmla="*/ 728024 w 877979"/>
                <a:gd name="connsiteY33" fmla="*/ 525391 h 936702"/>
                <a:gd name="connsiteX34" fmla="*/ 732186 w 877979"/>
                <a:gd name="connsiteY34" fmla="*/ 530684 h 936702"/>
                <a:gd name="connsiteX35" fmla="*/ 704385 w 877979"/>
                <a:gd name="connsiteY35" fmla="*/ 934729 h 936702"/>
                <a:gd name="connsiteX36" fmla="*/ 750281 w 877979"/>
                <a:gd name="connsiteY36" fmla="*/ 935910 h 936702"/>
                <a:gd name="connsiteX37" fmla="*/ 768376 w 877979"/>
                <a:gd name="connsiteY37" fmla="*/ 935910 h 936702"/>
                <a:gd name="connsiteX38" fmla="*/ 789662 w 877979"/>
                <a:gd name="connsiteY38" fmla="*/ 914316 h 936702"/>
                <a:gd name="connsiteX39" fmla="*/ 876035 w 877979"/>
                <a:gd name="connsiteY39" fmla="*/ 791021 h 936702"/>
                <a:gd name="connsiteX40" fmla="*/ 867773 w 877979"/>
                <a:gd name="connsiteY40" fmla="*/ 728004 h 936702"/>
                <a:gd name="connsiteX41" fmla="*/ 780585 w 877979"/>
                <a:gd name="connsiteY41" fmla="*/ 523814 h 936702"/>
                <a:gd name="connsiteX42" fmla="*/ 650137 w 877979"/>
                <a:gd name="connsiteY42" fmla="*/ 441678 h 936702"/>
                <a:gd name="connsiteX43" fmla="*/ 629356 w 877979"/>
                <a:gd name="connsiteY43" fmla="*/ 435298 h 936702"/>
                <a:gd name="connsiteX44" fmla="*/ 626759 w 877979"/>
                <a:gd name="connsiteY44" fmla="*/ 428987 h 936702"/>
                <a:gd name="connsiteX45" fmla="*/ 636182 w 877979"/>
                <a:gd name="connsiteY45" fmla="*/ 354376 h 936702"/>
                <a:gd name="connsiteX46" fmla="*/ 654457 w 877979"/>
                <a:gd name="connsiteY46" fmla="*/ 285004 h 936702"/>
                <a:gd name="connsiteX47" fmla="*/ 549092 w 877979"/>
                <a:gd name="connsiteY47" fmla="*/ 52925 h 936702"/>
                <a:gd name="connsiteX48" fmla="*/ 436496 w 877979"/>
                <a:gd name="connsiteY48" fmla="*/ -28 h 936702"/>
                <a:gd name="connsiteX49" fmla="*/ 359496 w 877979"/>
                <a:gd name="connsiteY49" fmla="*/ 243388 h 936702"/>
                <a:gd name="connsiteX50" fmla="*/ 338603 w 877979"/>
                <a:gd name="connsiteY50" fmla="*/ 244706 h 936702"/>
                <a:gd name="connsiteX51" fmla="*/ 300427 w 877979"/>
                <a:gd name="connsiteY51" fmla="*/ 263245 h 936702"/>
                <a:gd name="connsiteX52" fmla="*/ 314535 w 877979"/>
                <a:gd name="connsiteY52" fmla="*/ 404669 h 936702"/>
                <a:gd name="connsiteX53" fmla="*/ 427222 w 877979"/>
                <a:gd name="connsiteY53" fmla="*/ 510046 h 936702"/>
                <a:gd name="connsiteX54" fmla="*/ 456603 w 877979"/>
                <a:gd name="connsiteY54" fmla="*/ 507238 h 936702"/>
                <a:gd name="connsiteX55" fmla="*/ 522350 w 877979"/>
                <a:gd name="connsiteY55" fmla="*/ 457045 h 936702"/>
                <a:gd name="connsiteX56" fmla="*/ 587596 w 877979"/>
                <a:gd name="connsiteY56" fmla="*/ 330333 h 936702"/>
                <a:gd name="connsiteX57" fmla="*/ 562784 w 877979"/>
                <a:gd name="connsiteY57" fmla="*/ 251295 h 936702"/>
                <a:gd name="connsiteX58" fmla="*/ 483344 w 877979"/>
                <a:gd name="connsiteY58" fmla="*/ 244911 h 936702"/>
                <a:gd name="connsiteX59" fmla="*/ 396968 w 877979"/>
                <a:gd name="connsiteY59" fmla="*/ 244945 h 936702"/>
                <a:gd name="connsiteX60" fmla="*/ 359496 w 877979"/>
                <a:gd name="connsiteY60" fmla="*/ 243388 h 936702"/>
                <a:gd name="connsiteX61" fmla="*/ 438489 w 877979"/>
                <a:gd name="connsiteY61" fmla="*/ 421068 h 936702"/>
                <a:gd name="connsiteX62" fmla="*/ 494615 w 877979"/>
                <a:gd name="connsiteY62" fmla="*/ 451973 h 936702"/>
                <a:gd name="connsiteX63" fmla="*/ 380432 w 877979"/>
                <a:gd name="connsiteY63" fmla="*/ 451973 h 936702"/>
                <a:gd name="connsiteX64" fmla="*/ 438489 w 877979"/>
                <a:gd name="connsiteY64" fmla="*/ 421068 h 936702"/>
                <a:gd name="connsiteX65" fmla="*/ 191816 w 877979"/>
                <a:gd name="connsiteY65" fmla="*/ 891717 h 936702"/>
                <a:gd name="connsiteX66" fmla="*/ 194956 w 877979"/>
                <a:gd name="connsiteY66" fmla="*/ 935910 h 936702"/>
                <a:gd name="connsiteX67" fmla="*/ 685973 w 877979"/>
                <a:gd name="connsiteY67" fmla="*/ 936635 h 936702"/>
                <a:gd name="connsiteX68" fmla="*/ 690195 w 877979"/>
                <a:gd name="connsiteY68" fmla="*/ 892784 h 93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77979" h="936702">
                  <a:moveTo>
                    <a:pt x="436496" y="-28"/>
                  </a:moveTo>
                  <a:cubicBezTo>
                    <a:pt x="419496" y="420"/>
                    <a:pt x="402458" y="4703"/>
                    <a:pt x="385293" y="12798"/>
                  </a:cubicBezTo>
                  <a:cubicBezTo>
                    <a:pt x="299051" y="53467"/>
                    <a:pt x="224348" y="178974"/>
                    <a:pt x="223273" y="285004"/>
                  </a:cubicBezTo>
                  <a:lnTo>
                    <a:pt x="223038" y="308175"/>
                  </a:lnTo>
                  <a:lnTo>
                    <a:pt x="235311" y="338306"/>
                  </a:lnTo>
                  <a:cubicBezTo>
                    <a:pt x="242059" y="354878"/>
                    <a:pt x="249170" y="373861"/>
                    <a:pt x="251110" y="380490"/>
                  </a:cubicBezTo>
                  <a:cubicBezTo>
                    <a:pt x="255552" y="395658"/>
                    <a:pt x="255845" y="418282"/>
                    <a:pt x="251721" y="427778"/>
                  </a:cubicBezTo>
                  <a:lnTo>
                    <a:pt x="248629" y="434895"/>
                  </a:lnTo>
                  <a:lnTo>
                    <a:pt x="210692" y="447429"/>
                  </a:lnTo>
                  <a:cubicBezTo>
                    <a:pt x="161741" y="463604"/>
                    <a:pt x="142784" y="472977"/>
                    <a:pt x="124909" y="489842"/>
                  </a:cubicBezTo>
                  <a:cubicBezTo>
                    <a:pt x="87230" y="525383"/>
                    <a:pt x="38874" y="625648"/>
                    <a:pt x="10044" y="728004"/>
                  </a:cubicBezTo>
                  <a:cubicBezTo>
                    <a:pt x="-508" y="765469"/>
                    <a:pt x="-1948" y="776465"/>
                    <a:pt x="1782" y="791021"/>
                  </a:cubicBezTo>
                  <a:cubicBezTo>
                    <a:pt x="9998" y="823094"/>
                    <a:pt x="39051" y="864591"/>
                    <a:pt x="88098" y="914316"/>
                  </a:cubicBezTo>
                  <a:lnTo>
                    <a:pt x="109399" y="935910"/>
                  </a:lnTo>
                  <a:lnTo>
                    <a:pt x="127516" y="935910"/>
                  </a:lnTo>
                  <a:lnTo>
                    <a:pt x="173878" y="935910"/>
                  </a:lnTo>
                  <a:cubicBezTo>
                    <a:pt x="173878" y="935910"/>
                    <a:pt x="152949" y="557953"/>
                    <a:pt x="158186" y="532759"/>
                  </a:cubicBezTo>
                  <a:lnTo>
                    <a:pt x="169764" y="521490"/>
                  </a:lnTo>
                  <a:cubicBezTo>
                    <a:pt x="192081" y="516506"/>
                    <a:pt x="275808" y="519612"/>
                    <a:pt x="275808" y="519612"/>
                  </a:cubicBezTo>
                  <a:lnTo>
                    <a:pt x="397683" y="519094"/>
                  </a:lnTo>
                  <a:lnTo>
                    <a:pt x="380635" y="507152"/>
                  </a:lnTo>
                  <a:cubicBezTo>
                    <a:pt x="358715" y="491791"/>
                    <a:pt x="329450" y="463463"/>
                    <a:pt x="313078" y="441757"/>
                  </a:cubicBezTo>
                  <a:cubicBezTo>
                    <a:pt x="297348" y="420900"/>
                    <a:pt x="279558" y="385755"/>
                    <a:pt x="274380" y="365305"/>
                  </a:cubicBezTo>
                  <a:cubicBezTo>
                    <a:pt x="256588" y="295057"/>
                    <a:pt x="270491" y="244290"/>
                    <a:pt x="311740" y="228857"/>
                  </a:cubicBezTo>
                  <a:cubicBezTo>
                    <a:pt x="332330" y="221153"/>
                    <a:pt x="347832" y="220040"/>
                    <a:pt x="395218" y="222865"/>
                  </a:cubicBezTo>
                  <a:cubicBezTo>
                    <a:pt x="431012" y="225000"/>
                    <a:pt x="446805" y="225000"/>
                    <a:pt x="482599" y="222865"/>
                  </a:cubicBezTo>
                  <a:cubicBezTo>
                    <a:pt x="530058" y="220034"/>
                    <a:pt x="545483" y="221151"/>
                    <a:pt x="566213" y="228907"/>
                  </a:cubicBezTo>
                  <a:cubicBezTo>
                    <a:pt x="607125" y="244216"/>
                    <a:pt x="621154" y="295369"/>
                    <a:pt x="603524" y="364968"/>
                  </a:cubicBezTo>
                  <a:cubicBezTo>
                    <a:pt x="598269" y="385712"/>
                    <a:pt x="580572" y="420763"/>
                    <a:pt x="564739" y="441777"/>
                  </a:cubicBezTo>
                  <a:cubicBezTo>
                    <a:pt x="549026" y="462630"/>
                    <a:pt x="512593" y="498130"/>
                    <a:pt x="495702" y="509050"/>
                  </a:cubicBezTo>
                  <a:cubicBezTo>
                    <a:pt x="488868" y="513469"/>
                    <a:pt x="483235" y="517762"/>
                    <a:pt x="483187" y="518591"/>
                  </a:cubicBezTo>
                  <a:cubicBezTo>
                    <a:pt x="483139" y="519421"/>
                    <a:pt x="537273" y="520098"/>
                    <a:pt x="603481" y="520098"/>
                  </a:cubicBezTo>
                  <a:lnTo>
                    <a:pt x="723860" y="520098"/>
                  </a:lnTo>
                  <a:lnTo>
                    <a:pt x="728024" y="525391"/>
                  </a:lnTo>
                  <a:lnTo>
                    <a:pt x="732186" y="530684"/>
                  </a:lnTo>
                  <a:lnTo>
                    <a:pt x="704385" y="934729"/>
                  </a:lnTo>
                  <a:lnTo>
                    <a:pt x="750281" y="935910"/>
                  </a:lnTo>
                  <a:lnTo>
                    <a:pt x="768376" y="935910"/>
                  </a:lnTo>
                  <a:lnTo>
                    <a:pt x="789662" y="914316"/>
                  </a:lnTo>
                  <a:cubicBezTo>
                    <a:pt x="838951" y="864320"/>
                    <a:pt x="867811" y="823120"/>
                    <a:pt x="876035" y="791021"/>
                  </a:cubicBezTo>
                  <a:cubicBezTo>
                    <a:pt x="879765" y="776465"/>
                    <a:pt x="878325" y="765469"/>
                    <a:pt x="867773" y="728004"/>
                  </a:cubicBezTo>
                  <a:cubicBezTo>
                    <a:pt x="846809" y="653574"/>
                    <a:pt x="811188" y="570152"/>
                    <a:pt x="780585" y="523814"/>
                  </a:cubicBezTo>
                  <a:cubicBezTo>
                    <a:pt x="751948" y="480455"/>
                    <a:pt x="728596" y="465755"/>
                    <a:pt x="650137" y="441678"/>
                  </a:cubicBezTo>
                  <a:lnTo>
                    <a:pt x="629356" y="435298"/>
                  </a:lnTo>
                  <a:lnTo>
                    <a:pt x="626759" y="428987"/>
                  </a:lnTo>
                  <a:cubicBezTo>
                    <a:pt x="619421" y="411145"/>
                    <a:pt x="622271" y="388577"/>
                    <a:pt x="636182" y="354376"/>
                  </a:cubicBezTo>
                  <a:cubicBezTo>
                    <a:pt x="655474" y="306939"/>
                    <a:pt x="654616" y="310211"/>
                    <a:pt x="654457" y="285004"/>
                  </a:cubicBezTo>
                  <a:cubicBezTo>
                    <a:pt x="653955" y="205798"/>
                    <a:pt x="611814" y="112982"/>
                    <a:pt x="549092" y="52925"/>
                  </a:cubicBezTo>
                  <a:cubicBezTo>
                    <a:pt x="511113" y="16562"/>
                    <a:pt x="473897" y="-1012"/>
                    <a:pt x="436496" y="-28"/>
                  </a:cubicBezTo>
                  <a:close/>
                  <a:moveTo>
                    <a:pt x="359496" y="243388"/>
                  </a:moveTo>
                  <a:cubicBezTo>
                    <a:pt x="350566" y="243352"/>
                    <a:pt x="344397" y="243794"/>
                    <a:pt x="338603" y="244706"/>
                  </a:cubicBezTo>
                  <a:cubicBezTo>
                    <a:pt x="321644" y="247376"/>
                    <a:pt x="306843" y="254565"/>
                    <a:pt x="300427" y="263245"/>
                  </a:cubicBezTo>
                  <a:cubicBezTo>
                    <a:pt x="280508" y="290186"/>
                    <a:pt x="287151" y="356790"/>
                    <a:pt x="314535" y="404669"/>
                  </a:cubicBezTo>
                  <a:cubicBezTo>
                    <a:pt x="337577" y="444961"/>
                    <a:pt x="388288" y="492377"/>
                    <a:pt x="427222" y="510046"/>
                  </a:cubicBezTo>
                  <a:cubicBezTo>
                    <a:pt x="438888" y="515341"/>
                    <a:pt x="440887" y="515152"/>
                    <a:pt x="456603" y="507238"/>
                  </a:cubicBezTo>
                  <a:cubicBezTo>
                    <a:pt x="476227" y="497355"/>
                    <a:pt x="501515" y="478047"/>
                    <a:pt x="522350" y="457045"/>
                  </a:cubicBezTo>
                  <a:cubicBezTo>
                    <a:pt x="561408" y="417678"/>
                    <a:pt x="582064" y="377565"/>
                    <a:pt x="587596" y="330333"/>
                  </a:cubicBezTo>
                  <a:cubicBezTo>
                    <a:pt x="592528" y="288222"/>
                    <a:pt x="584077" y="261302"/>
                    <a:pt x="562784" y="251295"/>
                  </a:cubicBezTo>
                  <a:cubicBezTo>
                    <a:pt x="545718" y="243272"/>
                    <a:pt x="530323" y="242036"/>
                    <a:pt x="483344" y="244911"/>
                  </a:cubicBezTo>
                  <a:cubicBezTo>
                    <a:pt x="448143" y="247064"/>
                    <a:pt x="432571" y="247068"/>
                    <a:pt x="396968" y="244945"/>
                  </a:cubicBezTo>
                  <a:cubicBezTo>
                    <a:pt x="380120" y="243941"/>
                    <a:pt x="368427" y="243424"/>
                    <a:pt x="359496" y="243388"/>
                  </a:cubicBezTo>
                  <a:close/>
                  <a:moveTo>
                    <a:pt x="438489" y="421068"/>
                  </a:moveTo>
                  <a:cubicBezTo>
                    <a:pt x="459452" y="421223"/>
                    <a:pt x="494615" y="451973"/>
                    <a:pt x="494615" y="451973"/>
                  </a:cubicBezTo>
                  <a:lnTo>
                    <a:pt x="380432" y="451973"/>
                  </a:lnTo>
                  <a:cubicBezTo>
                    <a:pt x="380432" y="451973"/>
                    <a:pt x="416949" y="420910"/>
                    <a:pt x="438489" y="421068"/>
                  </a:cubicBezTo>
                  <a:close/>
                  <a:moveTo>
                    <a:pt x="191816" y="891717"/>
                  </a:moveTo>
                  <a:lnTo>
                    <a:pt x="194956" y="935910"/>
                  </a:lnTo>
                  <a:lnTo>
                    <a:pt x="685973" y="936635"/>
                  </a:lnTo>
                  <a:lnTo>
                    <a:pt x="690195" y="892784"/>
                  </a:lnTo>
                  <a:close/>
                </a:path>
              </a:pathLst>
            </a:custGeom>
            <a:solidFill>
              <a:srgbClr val="7030A0"/>
            </a:solidFill>
            <a:ln w="2005" cap="flat">
              <a:noFill/>
              <a:prstDash val="solid"/>
              <a:miter/>
            </a:ln>
          </p:spPr>
          <p:txBody>
            <a:bodyPr rtlCol="0" anchor="ctr"/>
            <a:lstStyle/>
            <a:p>
              <a:endParaRPr lang="en-US"/>
            </a:p>
          </p:txBody>
        </p:sp>
      </p:grpSp>
    </p:spTree>
    <p:extLst>
      <p:ext uri="{BB962C8B-B14F-4D97-AF65-F5344CB8AC3E}">
        <p14:creationId xmlns:p14="http://schemas.microsoft.com/office/powerpoint/2010/main" val="1155056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0B6E318-121C-8333-C5ED-8A46FF9EB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11369-63A2-EEA1-5C6D-851C81900BDC}"/>
              </a:ext>
            </a:extLst>
          </p:cNvPr>
          <p:cNvSpPr>
            <a:spLocks noGrp="1"/>
          </p:cNvSpPr>
          <p:nvPr>
            <p:ph type="title"/>
          </p:nvPr>
        </p:nvSpPr>
        <p:spPr/>
        <p:txBody>
          <a:bodyPr/>
          <a:lstStyle/>
          <a:p>
            <a:r>
              <a:rPr lang="en-US"/>
              <a:t>Security of authentication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DEA146-8AA8-8916-2733-2170D07D2830}"/>
                  </a:ext>
                </a:extLst>
              </p:cNvPr>
              <p:cNvSpPr>
                <a:spLocks noGrp="1"/>
              </p:cNvSpPr>
              <p:nvPr>
                <p:ph idx="1"/>
              </p:nvPr>
            </p:nvSpPr>
            <p:spPr/>
            <p:txBody>
              <a:bodyPr anchor="ctr" anchorCtr="0"/>
              <a:lstStyle/>
              <a:p>
                <a:pPr marL="342900" indent="-342900">
                  <a:buFont typeface="Arial" panose="020B0604020202020204" pitchFamily="34" charset="0"/>
                  <a:buChar char="•"/>
                </a:pPr>
                <a:r>
                  <a:rPr lang="en-CA" dirty="0"/>
                  <a:t>Existential </a:t>
                </a:r>
                <a:r>
                  <a:rPr lang="en-CA" dirty="0" err="1"/>
                  <a:t>UnForgeability</a:t>
                </a:r>
                <a:r>
                  <a:rPr lang="en-CA" dirty="0"/>
                  <a:t> under Chosen Message Attack (EUF-CMA)</a:t>
                </a:r>
              </a:p>
              <a:p>
                <a:pPr marL="522900" lvl="1" indent="-342900">
                  <a:buFont typeface="+mj-lt"/>
                  <a:buAutoNum type="arabicPeriod"/>
                </a:pPr>
                <a:r>
                  <a:rPr lang="en-CA" dirty="0"/>
                  <a:t>Challenger generates </a:t>
                </a:r>
                <a14:m>
                  <m:oMath xmlns:m="http://schemas.openxmlformats.org/officeDocument/2006/math">
                    <m:r>
                      <a:rPr lang="en-CA" i="1" dirty="0" smtClean="0">
                        <a:latin typeface="Cambria Math" panose="02040503050406030204" pitchFamily="18" charset="0"/>
                      </a:rPr>
                      <m:t>𝑘</m:t>
                    </m:r>
                  </m:oMath>
                </a14:m>
                <a:endParaRPr lang="en-CA" dirty="0"/>
              </a:p>
              <a:p>
                <a:pPr marL="522900" lvl="1" indent="-342900">
                  <a:buFont typeface="+mj-lt"/>
                  <a:buAutoNum type="arabicPeriod"/>
                </a:pPr>
                <a:r>
                  <a:rPr lang="en-CA" dirty="0"/>
                  <a:t>Adversary sends many messages </a:t>
                </a:r>
                <a14:m>
                  <m:oMath xmlns:m="http://schemas.openxmlformats.org/officeDocument/2006/math">
                    <m:r>
                      <a:rPr lang="en-CA" i="1" dirty="0" smtClean="0">
                        <a:latin typeface="Cambria Math" panose="02040503050406030204" pitchFamily="18" charset="0"/>
                      </a:rPr>
                      <m:t>𝑚</m:t>
                    </m:r>
                  </m:oMath>
                </a14:m>
                <a:endParaRPr lang="en-CA" dirty="0"/>
              </a:p>
              <a:p>
                <a:pPr marL="522900" lvl="1" indent="-342900">
                  <a:buFont typeface="+mj-lt"/>
                  <a:buAutoNum type="arabicPeriod"/>
                </a:pPr>
                <a:r>
                  <a:rPr lang="en-CA" dirty="0"/>
                  <a:t>Challenger replies with </a:t>
                </a:r>
                <a14:m>
                  <m:oMath xmlns:m="http://schemas.openxmlformats.org/officeDocument/2006/math">
                    <m:r>
                      <a:rPr lang="en-CA" i="1" dirty="0" smtClean="0">
                        <a:latin typeface="Cambria Math" panose="02040503050406030204" pitchFamily="18" charset="0"/>
                      </a:rPr>
                      <m:t>𝑡</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nor/>
                          </m:rPr>
                          <a:rPr lang="en-US" b="0" i="0" dirty="0" smtClean="0">
                            <a:latin typeface="Cambria Math" panose="02040503050406030204" pitchFamily="18" charset="0"/>
                          </a:rPr>
                          <m:t>MAC</m:t>
                        </m:r>
                      </m:e>
                      <m:sub>
                        <m:r>
                          <a:rPr lang="en-US" b="0" i="1" dirty="0" smtClean="0">
                            <a:latin typeface="Cambria Math" panose="02040503050406030204" pitchFamily="18" charset="0"/>
                          </a:rPr>
                          <m:t>𝑘</m:t>
                        </m:r>
                      </m:sub>
                    </m:sSub>
                    <m:d>
                      <m:dPr>
                        <m:ctrlPr>
                          <a:rPr lang="en-CA" b="0" i="1" dirty="0" smtClean="0">
                            <a:latin typeface="Cambria Math" panose="02040503050406030204" pitchFamily="18" charset="0"/>
                          </a:rPr>
                        </m:ctrlPr>
                      </m:dPr>
                      <m:e>
                        <m:r>
                          <a:rPr lang="en-CA" i="1" dirty="0" smtClean="0">
                            <a:latin typeface="Cambria Math" panose="02040503050406030204" pitchFamily="18" charset="0"/>
                          </a:rPr>
                          <m:t>𝑚</m:t>
                        </m:r>
                      </m:e>
                    </m:d>
                  </m:oMath>
                </a14:m>
                <a:endParaRPr lang="en-US" dirty="0"/>
              </a:p>
              <a:p>
                <a:pPr marL="522900" lvl="1" indent="-342900">
                  <a:buFont typeface="+mj-lt"/>
                  <a:buAutoNum type="arabicPeriod"/>
                </a:pPr>
                <a:r>
                  <a:rPr lang="en-US" dirty="0"/>
                  <a:t>Adversary outputs </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e>
                    </m:d>
                  </m:oMath>
                </a14:m>
                <a:endParaRPr lang="en-US" b="0" dirty="0"/>
              </a:p>
              <a:p>
                <a:pPr marL="522900" lvl="1" indent="-342900"/>
                <a:r>
                  <a:rPr lang="en-CA" dirty="0"/>
                  <a:t>Adversary wins if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a14:m>
                <a:r>
                  <a:rPr lang="en-CA" dirty="0"/>
                  <a:t> was not sent in step 2 and </a:t>
                </a:r>
                <a14:m>
                  <m:oMath xmlns:m="http://schemas.openxmlformats.org/officeDocument/2006/math">
                    <m:sSub>
                      <m:sSubPr>
                        <m:ctrlPr>
                          <a:rPr lang="en-US" b="0" i="1" smtClean="0">
                            <a:latin typeface="Cambria Math" panose="02040503050406030204" pitchFamily="18" charset="0"/>
                          </a:rPr>
                        </m:ctrlPr>
                      </m:sSubPr>
                      <m:e>
                        <m:r>
                          <m:rPr>
                            <m:nor/>
                          </m:rPr>
                          <a:rPr lang="en-US" b="0" i="0" smtClean="0">
                            <a:latin typeface="Cambria Math" panose="02040503050406030204" pitchFamily="18" charset="0"/>
                          </a:rPr>
                          <m:t>MAC</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a:p>
                <a:pPr marL="522900" lvl="1" indent="-342900"/>
                <a:r>
                  <a:rPr lang="en-US" dirty="0"/>
                  <a:t>The security parameter </a:t>
                </a:r>
                <a14:m>
                  <m:oMath xmlns:m="http://schemas.openxmlformats.org/officeDocument/2006/math">
                    <m:r>
                      <a:rPr lang="en-US" b="0" i="1" smtClean="0">
                        <a:latin typeface="Cambria Math" panose="02040503050406030204" pitchFamily="18" charset="0"/>
                      </a:rPr>
                      <m:t>𝜀</m:t>
                    </m:r>
                  </m:oMath>
                </a14:m>
                <a:r>
                  <a:rPr lang="en-US" dirty="0"/>
                  <a:t> is the probability that the adversary wins this game</a:t>
                </a:r>
              </a:p>
              <a:p>
                <a:pPr marL="342900" indent="-342900">
                  <a:buFont typeface="Arial" panose="020B0604020202020204" pitchFamily="34" charset="0"/>
                  <a:buChar char="•"/>
                </a:pPr>
                <a:r>
                  <a:rPr lang="en-CA" dirty="0"/>
                  <a:t>Strong EUF-CMA (</a:t>
                </a:r>
                <a:r>
                  <a:rPr lang="en-CA" dirty="0" err="1"/>
                  <a:t>sEUF</a:t>
                </a:r>
                <a:r>
                  <a:rPr lang="en-CA" dirty="0"/>
                  <a:t>-CMA)</a:t>
                </a:r>
              </a:p>
              <a:p>
                <a:pPr marL="522900" lvl="1" indent="-342900"/>
                <a:r>
                  <a:rPr lang="en-CA" dirty="0"/>
                  <a:t>EUF-CMA game, but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a14:m>
                <a:r>
                  <a:rPr lang="en-CA" dirty="0"/>
                  <a:t> may have been sent in step 2 (but the reply in step 3 was not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oMath>
                </a14:m>
                <a:r>
                  <a:rPr lang="en-CA" dirty="0"/>
                  <a:t>)</a:t>
                </a:r>
              </a:p>
              <a:p>
                <a:pPr marL="522900" lvl="1" indent="-342900"/>
                <a:r>
                  <a:rPr lang="en-CA" dirty="0"/>
                  <a:t>If MAC is deterministic, then EUF-CMA </a:t>
                </a:r>
                <a14:m>
                  <m:oMath xmlns:m="http://schemas.openxmlformats.org/officeDocument/2006/math">
                    <m:r>
                      <a:rPr lang="en-US" b="0" i="1" smtClean="0">
                        <a:latin typeface="Cambria Math" panose="02040503050406030204" pitchFamily="18" charset="0"/>
                      </a:rPr>
                      <m:t>≡</m:t>
                    </m:r>
                  </m:oMath>
                </a14:m>
                <a:r>
                  <a:rPr lang="en-CA" dirty="0"/>
                  <a:t> </a:t>
                </a:r>
                <a:r>
                  <a:rPr lang="en-CA" dirty="0" err="1"/>
                  <a:t>sEUF</a:t>
                </a:r>
                <a:r>
                  <a:rPr lang="en-CA" dirty="0"/>
                  <a:t>-CMA</a:t>
                </a:r>
              </a:p>
            </p:txBody>
          </p:sp>
        </mc:Choice>
        <mc:Fallback xmlns="">
          <p:sp>
            <p:nvSpPr>
              <p:cNvPr id="3" name="Content Placeholder 2">
                <a:extLst>
                  <a:ext uri="{FF2B5EF4-FFF2-40B4-BE49-F238E27FC236}">
                    <a16:creationId xmlns:a16="http://schemas.microsoft.com/office/drawing/2014/main" id="{A3DEA146-8AA8-8916-2733-2170D07D283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DF01700-8924-7854-7CAF-BA01619D26CD}"/>
              </a:ext>
            </a:extLst>
          </p:cNvPr>
          <p:cNvSpPr>
            <a:spLocks noGrp="1"/>
          </p:cNvSpPr>
          <p:nvPr>
            <p:ph type="sldNum" sz="quarter" idx="8"/>
          </p:nvPr>
        </p:nvSpPr>
        <p:spPr/>
        <p:txBody>
          <a:bodyPr/>
          <a:lstStyle/>
          <a:p>
            <a:pPr lvl="0"/>
            <a:fld id="{54D7E5F9-595B-41CC-8860-862166473562}" type="slidenum">
              <a:rPr lang="en-US" smtClean="0"/>
              <a:t>24</a:t>
            </a:fld>
            <a:endParaRPr lang="en-US"/>
          </a:p>
        </p:txBody>
      </p:sp>
    </p:spTree>
    <p:extLst>
      <p:ext uri="{BB962C8B-B14F-4D97-AF65-F5344CB8AC3E}">
        <p14:creationId xmlns:p14="http://schemas.microsoft.com/office/powerpoint/2010/main" val="2907976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Authentication (information theoretical)</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idx="1"/>
              </p:nvPr>
            </p:nvSpPr>
            <p:spPr>
              <a:xfrm>
                <a:off x="0" y="539038"/>
                <a:ext cx="9144000" cy="1750552"/>
              </a:xfrm>
            </p:spPr>
            <p:txBody>
              <a:bodyPr>
                <a:normAutofit/>
              </a:bodyPr>
              <a:lstStyle/>
              <a:p>
                <a:pPr marL="285750" indent="-285750">
                  <a:buFont typeface="Arial" panose="020B0604020202020204" pitchFamily="34" charset="0"/>
                  <a:buChar char="•"/>
                </a:pPr>
                <a:r>
                  <a:rPr lang="en-GB" sz="1800" dirty="0"/>
                  <a:t>Eve cannot verify forgeries locally</a:t>
                </a:r>
              </a:p>
              <a:p>
                <a:pPr marL="285750" indent="-285750">
                  <a:buFont typeface="Arial" panose="020B0604020202020204" pitchFamily="34" charset="0"/>
                  <a:buChar char="•"/>
                </a:pPr>
                <a:r>
                  <a:rPr lang="en-GB" sz="1800" i="1" dirty="0"/>
                  <a:t>n</a:t>
                </a:r>
                <a:r>
                  <a:rPr lang="en-GB" sz="1800" dirty="0"/>
                  <a:t>-bit statistical security: each forgery succeeds with probability </a:t>
                </a:r>
                <a14:m>
                  <m:oMath xmlns:m="http://schemas.openxmlformats.org/officeDocument/2006/math">
                    <m:sSup>
                      <m:sSupPr>
                        <m:ctrlPr>
                          <a:rPr lang="en-GB" sz="1800" i="1" dirty="0" smtClean="0">
                            <a:latin typeface="Cambria Math" panose="02040503050406030204" pitchFamily="18" charset="0"/>
                          </a:rPr>
                        </m:ctrlPr>
                      </m:sSupPr>
                      <m:e>
                        <m:r>
                          <a:rPr lang="en-GB" sz="1800" i="1" dirty="0" smtClean="0">
                            <a:latin typeface="Cambria Math" panose="02040503050406030204" pitchFamily="18" charset="0"/>
                          </a:rPr>
                          <m:t>2</m:t>
                        </m:r>
                      </m:e>
                      <m:sup>
                        <m:r>
                          <a:rPr lang="en-GB" sz="1800" i="1" dirty="0" smtClean="0">
                            <a:latin typeface="Cambria Math" panose="02040503050406030204" pitchFamily="18" charset="0"/>
                          </a:rPr>
                          <m:t>−</m:t>
                        </m:r>
                        <m:r>
                          <a:rPr lang="en-GB" sz="1800" i="1" dirty="0" smtClean="0">
                            <a:latin typeface="Cambria Math" panose="02040503050406030204" pitchFamily="18" charset="0"/>
                          </a:rPr>
                          <m:t>𝑛</m:t>
                        </m:r>
                      </m:sup>
                    </m:sSup>
                  </m:oMath>
                </a14:m>
                <a:endParaRPr lang="en-GB" sz="1800" dirty="0"/>
              </a:p>
              <a:p>
                <a:pPr marL="285750" indent="-285750">
                  <a:buFont typeface="Arial" panose="020B0604020202020204" pitchFamily="34" charset="0"/>
                  <a:buChar char="•"/>
                </a:pPr>
                <a:r>
                  <a:rPr lang="en-GB" sz="1800" dirty="0"/>
                  <a:t>Requires discarding the authentication key </a:t>
                </a:r>
                <a:r>
                  <a:rPr lang="en-GB" sz="1800" dirty="0">
                    <a:solidFill>
                      <a:schemeClr val="bg1">
                        <a:lumMod val="75000"/>
                      </a:schemeClr>
                    </a:solidFill>
                  </a:rPr>
                  <a:t>(or at least some part of it)</a:t>
                </a:r>
              </a:p>
            </p:txBody>
          </p:sp>
        </mc:Choice>
        <mc:Fallback xmlns="">
          <p:sp>
            <p:nvSpPr>
              <p:cNvPr id="3" name="Tijdelijke aanduiding voor inhoud 2"/>
              <p:cNvSpPr>
                <a:spLocks noGrp="1" noRot="1" noChangeAspect="1" noMove="1" noResize="1" noEditPoints="1" noAdjustHandles="1" noChangeArrowheads="1" noChangeShapeType="1" noTextEdit="1"/>
              </p:cNvSpPr>
              <p:nvPr>
                <p:ph idx="1"/>
              </p:nvPr>
            </p:nvSpPr>
            <p:spPr>
              <a:xfrm>
                <a:off x="0" y="539038"/>
                <a:ext cx="9144000" cy="1750552"/>
              </a:xfrm>
              <a:blipFill>
                <a:blip r:embed="rId3"/>
                <a:stretch>
                  <a:fillRect/>
                </a:stretch>
              </a:blipFill>
            </p:spPr>
            <p:txBody>
              <a:bodyPr/>
              <a:lstStyle/>
              <a:p>
                <a:r>
                  <a:rPr lang="en-US">
                    <a:noFill/>
                  </a:rPr>
                  <a:t> </a:t>
                </a:r>
              </a:p>
            </p:txBody>
          </p:sp>
        </mc:Fallback>
      </mc:AlternateContent>
      <p:sp>
        <p:nvSpPr>
          <p:cNvPr id="79" name="TextBox 78">
            <a:extLst>
              <a:ext uri="{FF2B5EF4-FFF2-40B4-BE49-F238E27FC236}">
                <a16:creationId xmlns:a16="http://schemas.microsoft.com/office/drawing/2014/main" id="{C724131F-C8D0-45D5-A2A1-1B07209EB8D7}"/>
              </a:ext>
            </a:extLst>
          </p:cNvPr>
          <p:cNvSpPr txBox="1"/>
          <p:nvPr/>
        </p:nvSpPr>
        <p:spPr>
          <a:xfrm>
            <a:off x="1656418" y="2951396"/>
            <a:ext cx="143911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hate you, Bob!”</a:t>
            </a:r>
          </a:p>
        </p:txBody>
      </p:sp>
      <p:pic>
        <p:nvPicPr>
          <p:cNvPr id="80" name="Graphic 79" descr="Tag with solid fill">
            <a:extLst>
              <a:ext uri="{FF2B5EF4-FFF2-40B4-BE49-F238E27FC236}">
                <a16:creationId xmlns:a16="http://schemas.microsoft.com/office/drawing/2014/main" id="{EB4E479E-DA1D-43D6-BC4B-4DDCD33E16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91953" y="2923089"/>
            <a:ext cx="336983" cy="336983"/>
          </a:xfrm>
          <a:prstGeom prst="rect">
            <a:avLst/>
          </a:prstGeom>
        </p:spPr>
      </p:pic>
      <p:pic>
        <p:nvPicPr>
          <p:cNvPr id="81" name="Graphic 80" descr="Key with solid fill">
            <a:extLst>
              <a:ext uri="{FF2B5EF4-FFF2-40B4-BE49-F238E27FC236}">
                <a16:creationId xmlns:a16="http://schemas.microsoft.com/office/drawing/2014/main" id="{82546253-6EC3-4E18-91D2-3652F42CDB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6938" y="2545216"/>
            <a:ext cx="303497" cy="303497"/>
          </a:xfrm>
          <a:prstGeom prst="rect">
            <a:avLst/>
          </a:prstGeom>
        </p:spPr>
      </p:pic>
      <p:sp>
        <p:nvSpPr>
          <p:cNvPr id="82" name="Rectangle 81">
            <a:extLst>
              <a:ext uri="{FF2B5EF4-FFF2-40B4-BE49-F238E27FC236}">
                <a16:creationId xmlns:a16="http://schemas.microsoft.com/office/drawing/2014/main" id="{57F33487-A33E-4BEC-AE36-AE0DCF7B4044}"/>
              </a:ext>
            </a:extLst>
          </p:cNvPr>
          <p:cNvSpPr/>
          <p:nvPr/>
        </p:nvSpPr>
        <p:spPr>
          <a:xfrm>
            <a:off x="3202041" y="2939833"/>
            <a:ext cx="633292" cy="30349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83" name="Straight Arrow Connector 82">
            <a:extLst>
              <a:ext uri="{FF2B5EF4-FFF2-40B4-BE49-F238E27FC236}">
                <a16:creationId xmlns:a16="http://schemas.microsoft.com/office/drawing/2014/main" id="{AFE2B4DB-10C3-41D4-A51D-A48ED291846B}"/>
              </a:ext>
            </a:extLst>
          </p:cNvPr>
          <p:cNvCxnSpPr>
            <a:cxnSpLocks/>
            <a:endCxn id="82" idx="0"/>
          </p:cNvCxnSpPr>
          <p:nvPr/>
        </p:nvCxnSpPr>
        <p:spPr>
          <a:xfrm>
            <a:off x="3518687" y="2757594"/>
            <a:ext cx="0" cy="18223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4" name="Straight Arrow Connector 83">
            <a:extLst>
              <a:ext uri="{FF2B5EF4-FFF2-40B4-BE49-F238E27FC236}">
                <a16:creationId xmlns:a16="http://schemas.microsoft.com/office/drawing/2014/main" id="{6C50988E-1A1C-4E96-98C9-9B3E4C28350E}"/>
              </a:ext>
            </a:extLst>
          </p:cNvPr>
          <p:cNvCxnSpPr>
            <a:cxnSpLocks/>
            <a:stCxn id="79" idx="3"/>
            <a:endCxn id="82" idx="1"/>
          </p:cNvCxnSpPr>
          <p:nvPr/>
        </p:nvCxnSpPr>
        <p:spPr>
          <a:xfrm flipV="1">
            <a:off x="3095530" y="3091582"/>
            <a:ext cx="106511" cy="9855"/>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5" name="Straight Arrow Connector 84">
            <a:extLst>
              <a:ext uri="{FF2B5EF4-FFF2-40B4-BE49-F238E27FC236}">
                <a16:creationId xmlns:a16="http://schemas.microsoft.com/office/drawing/2014/main" id="{E1093DE9-6A67-4533-BC04-E57A4E291B4B}"/>
              </a:ext>
            </a:extLst>
          </p:cNvPr>
          <p:cNvCxnSpPr>
            <a:cxnSpLocks/>
            <a:stCxn id="82" idx="3"/>
            <a:endCxn id="80" idx="1"/>
          </p:cNvCxnSpPr>
          <p:nvPr/>
        </p:nvCxnSpPr>
        <p:spPr>
          <a:xfrm flipV="1">
            <a:off x="3835333" y="3091581"/>
            <a:ext cx="156620" cy="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9" name="Straight Connector 88">
            <a:extLst>
              <a:ext uri="{FF2B5EF4-FFF2-40B4-BE49-F238E27FC236}">
                <a16:creationId xmlns:a16="http://schemas.microsoft.com/office/drawing/2014/main" id="{58BA1A56-D01E-4979-A8D7-476317339E68}"/>
              </a:ext>
            </a:extLst>
          </p:cNvPr>
          <p:cNvCxnSpPr>
            <a:cxnSpLocks/>
          </p:cNvCxnSpPr>
          <p:nvPr/>
        </p:nvCxnSpPr>
        <p:spPr>
          <a:xfrm>
            <a:off x="4584386" y="2310282"/>
            <a:ext cx="0" cy="21565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C744492E-24C3-4625-B521-C6CA631C6619}"/>
              </a:ext>
            </a:extLst>
          </p:cNvPr>
          <p:cNvSpPr txBox="1"/>
          <p:nvPr/>
        </p:nvSpPr>
        <p:spPr>
          <a:xfrm>
            <a:off x="1664510" y="4034400"/>
            <a:ext cx="143911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“I hate you, Bob!”</a:t>
            </a:r>
          </a:p>
        </p:txBody>
      </p:sp>
      <p:pic>
        <p:nvPicPr>
          <p:cNvPr id="91" name="Graphic 90" descr="Tag with solid fill">
            <a:extLst>
              <a:ext uri="{FF2B5EF4-FFF2-40B4-BE49-F238E27FC236}">
                <a16:creationId xmlns:a16="http://schemas.microsoft.com/office/drawing/2014/main" id="{08BCBABF-B431-4FA2-99A0-7E6038ED526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00045" y="4006093"/>
            <a:ext cx="336983" cy="336983"/>
          </a:xfrm>
          <a:prstGeom prst="rect">
            <a:avLst/>
          </a:prstGeom>
        </p:spPr>
      </p:pic>
      <p:pic>
        <p:nvPicPr>
          <p:cNvPr id="92" name="Graphic 91" descr="Key with solid fill">
            <a:extLst>
              <a:ext uri="{FF2B5EF4-FFF2-40B4-BE49-F238E27FC236}">
                <a16:creationId xmlns:a16="http://schemas.microsoft.com/office/drawing/2014/main" id="{2E87C7AF-4524-4ABA-A567-34BDE0E353B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75030" y="3628220"/>
            <a:ext cx="303497" cy="303497"/>
          </a:xfrm>
          <a:prstGeom prst="rect">
            <a:avLst/>
          </a:prstGeom>
        </p:spPr>
      </p:pic>
      <p:sp>
        <p:nvSpPr>
          <p:cNvPr id="93" name="Rectangle 92">
            <a:extLst>
              <a:ext uri="{FF2B5EF4-FFF2-40B4-BE49-F238E27FC236}">
                <a16:creationId xmlns:a16="http://schemas.microsoft.com/office/drawing/2014/main" id="{FA9F2F29-0D36-43CD-9FD5-9F74E436ACC5}"/>
              </a:ext>
            </a:extLst>
          </p:cNvPr>
          <p:cNvSpPr/>
          <p:nvPr/>
        </p:nvSpPr>
        <p:spPr>
          <a:xfrm>
            <a:off x="3210133" y="4022837"/>
            <a:ext cx="633292" cy="303497"/>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MAC</a:t>
            </a:r>
          </a:p>
        </p:txBody>
      </p:sp>
      <p:cxnSp>
        <p:nvCxnSpPr>
          <p:cNvPr id="94" name="Straight Arrow Connector 93">
            <a:extLst>
              <a:ext uri="{FF2B5EF4-FFF2-40B4-BE49-F238E27FC236}">
                <a16:creationId xmlns:a16="http://schemas.microsoft.com/office/drawing/2014/main" id="{8B9F9DF9-EDDA-423F-8E67-F9A355988DC0}"/>
              </a:ext>
            </a:extLst>
          </p:cNvPr>
          <p:cNvCxnSpPr>
            <a:cxnSpLocks/>
            <a:endCxn id="93" idx="0"/>
          </p:cNvCxnSpPr>
          <p:nvPr/>
        </p:nvCxnSpPr>
        <p:spPr>
          <a:xfrm>
            <a:off x="3526779" y="3840598"/>
            <a:ext cx="0" cy="18223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5" name="Straight Arrow Connector 94">
            <a:extLst>
              <a:ext uri="{FF2B5EF4-FFF2-40B4-BE49-F238E27FC236}">
                <a16:creationId xmlns:a16="http://schemas.microsoft.com/office/drawing/2014/main" id="{C7FB5BFE-DF09-4F95-BCC7-BB2AD7B953A8}"/>
              </a:ext>
            </a:extLst>
          </p:cNvPr>
          <p:cNvCxnSpPr>
            <a:cxnSpLocks/>
            <a:stCxn id="90" idx="3"/>
            <a:endCxn id="93" idx="1"/>
          </p:cNvCxnSpPr>
          <p:nvPr/>
        </p:nvCxnSpPr>
        <p:spPr>
          <a:xfrm flipV="1">
            <a:off x="3103622" y="4174586"/>
            <a:ext cx="106511" cy="9855"/>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6" name="Straight Arrow Connector 95">
            <a:extLst>
              <a:ext uri="{FF2B5EF4-FFF2-40B4-BE49-F238E27FC236}">
                <a16:creationId xmlns:a16="http://schemas.microsoft.com/office/drawing/2014/main" id="{94B1C250-BA25-4B03-991F-E669E76DC31E}"/>
              </a:ext>
            </a:extLst>
          </p:cNvPr>
          <p:cNvCxnSpPr>
            <a:cxnSpLocks/>
            <a:stCxn id="93" idx="3"/>
            <a:endCxn id="91" idx="1"/>
          </p:cNvCxnSpPr>
          <p:nvPr/>
        </p:nvCxnSpPr>
        <p:spPr>
          <a:xfrm flipV="1">
            <a:off x="3843425" y="4174585"/>
            <a:ext cx="156620" cy="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8" name="Straight Arrow Connector 97">
            <a:extLst>
              <a:ext uri="{FF2B5EF4-FFF2-40B4-BE49-F238E27FC236}">
                <a16:creationId xmlns:a16="http://schemas.microsoft.com/office/drawing/2014/main" id="{0026A5DC-F052-4025-9F2E-68EFEC78E591}"/>
              </a:ext>
            </a:extLst>
          </p:cNvPr>
          <p:cNvCxnSpPr>
            <a:cxnSpLocks/>
          </p:cNvCxnSpPr>
          <p:nvPr/>
        </p:nvCxnSpPr>
        <p:spPr>
          <a:xfrm>
            <a:off x="4416659" y="4238634"/>
            <a:ext cx="335454"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106" name="Picture 105" descr="A picture containing person, person&#10;&#10;Description automatically generated">
            <a:extLst>
              <a:ext uri="{FF2B5EF4-FFF2-40B4-BE49-F238E27FC236}">
                <a16:creationId xmlns:a16="http://schemas.microsoft.com/office/drawing/2014/main" id="{404806AB-F18C-4C39-A797-372A2A91234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28087" y="3177099"/>
            <a:ext cx="1170421" cy="1203950"/>
          </a:xfrm>
          <a:prstGeom prst="rect">
            <a:avLst/>
          </a:prstGeom>
        </p:spPr>
      </p:pic>
      <p:cxnSp>
        <p:nvCxnSpPr>
          <p:cNvPr id="45" name="Straight Arrow Connector 44">
            <a:extLst>
              <a:ext uri="{FF2B5EF4-FFF2-40B4-BE49-F238E27FC236}">
                <a16:creationId xmlns:a16="http://schemas.microsoft.com/office/drawing/2014/main" id="{11851DD4-4109-4584-997C-868E475C0500}"/>
              </a:ext>
            </a:extLst>
          </p:cNvPr>
          <p:cNvCxnSpPr>
            <a:cxnSpLocks/>
          </p:cNvCxnSpPr>
          <p:nvPr/>
        </p:nvCxnSpPr>
        <p:spPr>
          <a:xfrm>
            <a:off x="4416659" y="3102909"/>
            <a:ext cx="335454"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pic>
        <p:nvPicPr>
          <p:cNvPr id="46" name="Graphic 45" descr="Key with solid fill">
            <a:extLst>
              <a:ext uri="{FF2B5EF4-FFF2-40B4-BE49-F238E27FC236}">
                <a16:creationId xmlns:a16="http://schemas.microsoft.com/office/drawing/2014/main" id="{AA9F0747-8830-43DB-9FE6-107883671DB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14969" y="3481986"/>
            <a:ext cx="367232" cy="367232"/>
          </a:xfrm>
          <a:prstGeom prst="rect">
            <a:avLst/>
          </a:prstGeom>
        </p:spPr>
      </p:pic>
      <p:sp>
        <p:nvSpPr>
          <p:cNvPr id="47" name="Thought Bubble: Cloud 46">
            <a:extLst>
              <a:ext uri="{FF2B5EF4-FFF2-40B4-BE49-F238E27FC236}">
                <a16:creationId xmlns:a16="http://schemas.microsoft.com/office/drawing/2014/main" id="{CFDA9211-B16E-4B3A-8190-5C221C3DEE57}"/>
              </a:ext>
            </a:extLst>
          </p:cNvPr>
          <p:cNvSpPr/>
          <p:nvPr/>
        </p:nvSpPr>
        <p:spPr>
          <a:xfrm>
            <a:off x="5065743" y="2728317"/>
            <a:ext cx="1284601" cy="683413"/>
          </a:xfrm>
          <a:prstGeom prst="cloudCallout">
            <a:avLst>
              <a:gd name="adj1" fmla="val 56904"/>
              <a:gd name="adj2" fmla="val 296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E56B310-8FDC-B030-B26E-13B76FA69A10}"/>
              </a:ext>
            </a:extLst>
          </p:cNvPr>
          <p:cNvSpPr>
            <a:spLocks noGrp="1"/>
          </p:cNvSpPr>
          <p:nvPr>
            <p:ph type="sldNum" sz="quarter" idx="8"/>
          </p:nvPr>
        </p:nvSpPr>
        <p:spPr/>
        <p:txBody>
          <a:bodyPr/>
          <a:lstStyle/>
          <a:p>
            <a:pPr lvl="0"/>
            <a:fld id="{54D7E5F9-595B-41CC-8860-862166473562}" type="slidenum">
              <a:rPr lang="en-US" smtClean="0"/>
              <a:t>25</a:t>
            </a:fld>
            <a:endParaRPr lang="en-US"/>
          </a:p>
        </p:txBody>
      </p:sp>
      <p:sp>
        <p:nvSpPr>
          <p:cNvPr id="4" name="TextBox 3">
            <a:extLst>
              <a:ext uri="{FF2B5EF4-FFF2-40B4-BE49-F238E27FC236}">
                <a16:creationId xmlns:a16="http://schemas.microsoft.com/office/drawing/2014/main" id="{1A3B3196-4B40-F11D-6A26-70CC30987FE4}"/>
              </a:ext>
            </a:extLst>
          </p:cNvPr>
          <p:cNvSpPr txBox="1"/>
          <p:nvPr/>
        </p:nvSpPr>
        <p:spPr>
          <a:xfrm>
            <a:off x="3735707" y="3345220"/>
            <a:ext cx="615034" cy="656171"/>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
        <p:nvSpPr>
          <p:cNvPr id="5" name="TextBox 4">
            <a:extLst>
              <a:ext uri="{FF2B5EF4-FFF2-40B4-BE49-F238E27FC236}">
                <a16:creationId xmlns:a16="http://schemas.microsoft.com/office/drawing/2014/main" id="{43E46A65-C420-9AD1-7FFE-3B8E09CC882D}"/>
              </a:ext>
            </a:extLst>
          </p:cNvPr>
          <p:cNvSpPr txBox="1"/>
          <p:nvPr/>
        </p:nvSpPr>
        <p:spPr>
          <a:xfrm>
            <a:off x="3728674" y="2238102"/>
            <a:ext cx="615034" cy="656171"/>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
        <p:nvSpPr>
          <p:cNvPr id="7" name="TextBox 6">
            <a:extLst>
              <a:ext uri="{FF2B5EF4-FFF2-40B4-BE49-F238E27FC236}">
                <a16:creationId xmlns:a16="http://schemas.microsoft.com/office/drawing/2014/main" id="{D86686C1-84AC-B161-5FAB-97F21E136D08}"/>
              </a:ext>
            </a:extLst>
          </p:cNvPr>
          <p:cNvSpPr txBox="1"/>
          <p:nvPr/>
        </p:nvSpPr>
        <p:spPr>
          <a:xfrm>
            <a:off x="5485834" y="2809532"/>
            <a:ext cx="461043" cy="491880"/>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Tree>
    <p:extLst>
      <p:ext uri="{BB962C8B-B14F-4D97-AF65-F5344CB8AC3E}">
        <p14:creationId xmlns:p14="http://schemas.microsoft.com/office/powerpoint/2010/main" val="3877996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Authenticated Encryption</a:t>
            </a:r>
          </a:p>
        </p:txBody>
      </p:sp>
      <p:sp>
        <p:nvSpPr>
          <p:cNvPr id="3" name="Tijdelijke aanduiding voor inhoud 2"/>
          <p:cNvSpPr>
            <a:spLocks noGrp="1"/>
          </p:cNvSpPr>
          <p:nvPr>
            <p:ph idx="1"/>
          </p:nvPr>
        </p:nvSpPr>
        <p:spPr>
          <a:xfrm>
            <a:off x="0" y="539039"/>
            <a:ext cx="9144000" cy="1541937"/>
          </a:xfrm>
        </p:spPr>
        <p:txBody>
          <a:bodyPr/>
          <a:lstStyle/>
          <a:p>
            <a:pPr marL="342900" indent="-342900">
              <a:buFont typeface="Arial" panose="020B0604020202020204" pitchFamily="34" charset="0"/>
              <a:buChar char="•"/>
            </a:pPr>
            <a:r>
              <a:rPr lang="en-GB"/>
              <a:t>Combined encryption and authentication</a:t>
            </a:r>
          </a:p>
          <a:p>
            <a:pPr marL="523875" lvl="2" indent="-342900"/>
            <a:r>
              <a:rPr lang="en-GB"/>
              <a:t>required for confidentiality against active attackers!</a:t>
            </a:r>
          </a:p>
        </p:txBody>
      </p:sp>
      <p:pic>
        <p:nvPicPr>
          <p:cNvPr id="6" name="Picture 5" descr="A picture containing person, person&#10;&#10;Description automatically generated">
            <a:extLst>
              <a:ext uri="{FF2B5EF4-FFF2-40B4-BE49-F238E27FC236}">
                <a16:creationId xmlns:a16="http://schemas.microsoft.com/office/drawing/2014/main" id="{6E7BAB71-8BD6-49B2-B14A-5BAB011A6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575" y="2307030"/>
            <a:ext cx="1267835" cy="1304154"/>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0351B4DF-73EF-49FA-AB4B-77F7A85FB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0379" y="2139627"/>
            <a:ext cx="969681" cy="1747172"/>
          </a:xfrm>
          <a:prstGeom prst="rect">
            <a:avLst/>
          </a:prstGeom>
        </p:spPr>
      </p:pic>
      <p:cxnSp>
        <p:nvCxnSpPr>
          <p:cNvPr id="9" name="Straight Arrow Connector 8">
            <a:extLst>
              <a:ext uri="{FF2B5EF4-FFF2-40B4-BE49-F238E27FC236}">
                <a16:creationId xmlns:a16="http://schemas.microsoft.com/office/drawing/2014/main" id="{B2C3899C-9962-4C69-906E-2BA6D0D7417A}"/>
              </a:ext>
            </a:extLst>
          </p:cNvPr>
          <p:cNvCxnSpPr>
            <a:cxnSpLocks/>
            <a:stCxn id="28" idx="3"/>
            <a:endCxn id="50" idx="1"/>
          </p:cNvCxnSpPr>
          <p:nvPr/>
        </p:nvCxnSpPr>
        <p:spPr>
          <a:xfrm flipV="1">
            <a:off x="2989034" y="4078333"/>
            <a:ext cx="2758321" cy="1003"/>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8" name="Graphic 17" descr="Key with solid fill">
            <a:extLst>
              <a:ext uri="{FF2B5EF4-FFF2-40B4-BE49-F238E27FC236}">
                <a16:creationId xmlns:a16="http://schemas.microsoft.com/office/drawing/2014/main" id="{8C654074-172A-4D18-A2C5-AF2863F8BB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1837" y="3311374"/>
            <a:ext cx="367232" cy="367232"/>
          </a:xfrm>
          <a:prstGeom prst="rect">
            <a:avLst/>
          </a:prstGeom>
        </p:spPr>
      </p:pic>
      <p:sp>
        <p:nvSpPr>
          <p:cNvPr id="28" name="Rectangle 27">
            <a:extLst>
              <a:ext uri="{FF2B5EF4-FFF2-40B4-BE49-F238E27FC236}">
                <a16:creationId xmlns:a16="http://schemas.microsoft.com/office/drawing/2014/main" id="{5A7A3A47-D703-46E4-BA95-ACE11593A079}"/>
              </a:ext>
            </a:extLst>
          </p:cNvPr>
          <p:cNvSpPr/>
          <p:nvPr/>
        </p:nvSpPr>
        <p:spPr>
          <a:xfrm>
            <a:off x="2241873" y="3886799"/>
            <a:ext cx="747161" cy="3850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Auth-Encrypt</a:t>
            </a:r>
          </a:p>
        </p:txBody>
      </p:sp>
      <p:cxnSp>
        <p:nvCxnSpPr>
          <p:cNvPr id="30" name="Straight Arrow Connector 29">
            <a:extLst>
              <a:ext uri="{FF2B5EF4-FFF2-40B4-BE49-F238E27FC236}">
                <a16:creationId xmlns:a16="http://schemas.microsoft.com/office/drawing/2014/main" id="{5B1B7D2B-4575-4177-B856-FFA4CD323A0F}"/>
              </a:ext>
            </a:extLst>
          </p:cNvPr>
          <p:cNvCxnSpPr>
            <a:cxnSpLocks/>
            <a:stCxn id="18" idx="2"/>
            <a:endCxn id="28" idx="0"/>
          </p:cNvCxnSpPr>
          <p:nvPr/>
        </p:nvCxnSpPr>
        <p:spPr>
          <a:xfrm>
            <a:off x="2615453" y="3678606"/>
            <a:ext cx="1" cy="208193"/>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84AFE47C-8C9A-4BED-AFF4-28CEE9E8EAC3}"/>
              </a:ext>
            </a:extLst>
          </p:cNvPr>
          <p:cNvCxnSpPr>
            <a:cxnSpLocks/>
            <a:stCxn id="43" idx="3"/>
            <a:endCxn id="28" idx="1"/>
          </p:cNvCxnSpPr>
          <p:nvPr/>
        </p:nvCxnSpPr>
        <p:spPr>
          <a:xfrm>
            <a:off x="1894993" y="4078332"/>
            <a:ext cx="346880" cy="1004"/>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807494B0-253C-49B7-83EB-E096EF78C300}"/>
              </a:ext>
            </a:extLst>
          </p:cNvPr>
          <p:cNvSpPr txBox="1"/>
          <p:nvPr/>
        </p:nvSpPr>
        <p:spPr>
          <a:xfrm>
            <a:off x="828675" y="3928291"/>
            <a:ext cx="106631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p:txBody>
      </p:sp>
      <p:sp>
        <p:nvSpPr>
          <p:cNvPr id="44" name="TextBox 43">
            <a:extLst>
              <a:ext uri="{FF2B5EF4-FFF2-40B4-BE49-F238E27FC236}">
                <a16:creationId xmlns:a16="http://schemas.microsoft.com/office/drawing/2014/main" id="{27B15B04-FBCF-43BE-B6EF-651B2FDAC554}"/>
              </a:ext>
            </a:extLst>
          </p:cNvPr>
          <p:cNvSpPr txBox="1"/>
          <p:nvPr/>
        </p:nvSpPr>
        <p:spPr>
          <a:xfrm>
            <a:off x="3361339" y="3828933"/>
            <a:ext cx="1879297"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&lt;+EV:2F!J+*.@)*K0@#6</a:t>
            </a:r>
          </a:p>
        </p:txBody>
      </p:sp>
      <p:pic>
        <p:nvPicPr>
          <p:cNvPr id="49" name="Graphic 48" descr="Key with solid fill">
            <a:extLst>
              <a:ext uri="{FF2B5EF4-FFF2-40B4-BE49-F238E27FC236}">
                <a16:creationId xmlns:a16="http://schemas.microsoft.com/office/drawing/2014/main" id="{DE0819F9-C64D-4DE8-ABBA-46234629AD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37317" y="3286415"/>
            <a:ext cx="367232" cy="367232"/>
          </a:xfrm>
          <a:prstGeom prst="rect">
            <a:avLst/>
          </a:prstGeom>
        </p:spPr>
      </p:pic>
      <p:sp>
        <p:nvSpPr>
          <p:cNvPr id="50" name="Rectangle 49">
            <a:extLst>
              <a:ext uri="{FF2B5EF4-FFF2-40B4-BE49-F238E27FC236}">
                <a16:creationId xmlns:a16="http://schemas.microsoft.com/office/drawing/2014/main" id="{E8C4DBC4-D46D-4AB7-9F68-EE86E7FCDB21}"/>
              </a:ext>
            </a:extLst>
          </p:cNvPr>
          <p:cNvSpPr/>
          <p:nvPr/>
        </p:nvSpPr>
        <p:spPr>
          <a:xfrm>
            <a:off x="5747355" y="3885283"/>
            <a:ext cx="747155" cy="386099"/>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Verify-Decrypt</a:t>
            </a:r>
          </a:p>
        </p:txBody>
      </p:sp>
      <p:cxnSp>
        <p:nvCxnSpPr>
          <p:cNvPr id="51" name="Straight Arrow Connector 50">
            <a:extLst>
              <a:ext uri="{FF2B5EF4-FFF2-40B4-BE49-F238E27FC236}">
                <a16:creationId xmlns:a16="http://schemas.microsoft.com/office/drawing/2014/main" id="{F0B80F81-F606-4804-A5EC-4577B2C5A049}"/>
              </a:ext>
            </a:extLst>
          </p:cNvPr>
          <p:cNvCxnSpPr>
            <a:cxnSpLocks/>
            <a:stCxn id="49" idx="2"/>
            <a:endCxn id="50" idx="0"/>
          </p:cNvCxnSpPr>
          <p:nvPr/>
        </p:nvCxnSpPr>
        <p:spPr>
          <a:xfrm>
            <a:off x="6120933" y="3653647"/>
            <a:ext cx="0" cy="231636"/>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2" name="Straight Arrow Connector 51">
            <a:extLst>
              <a:ext uri="{FF2B5EF4-FFF2-40B4-BE49-F238E27FC236}">
                <a16:creationId xmlns:a16="http://schemas.microsoft.com/office/drawing/2014/main" id="{B0778D0C-9A35-4C51-8FFF-BAD86E1EA90B}"/>
              </a:ext>
            </a:extLst>
          </p:cNvPr>
          <p:cNvCxnSpPr>
            <a:cxnSpLocks/>
            <a:stCxn id="50" idx="3"/>
            <a:endCxn id="53" idx="1"/>
          </p:cNvCxnSpPr>
          <p:nvPr/>
        </p:nvCxnSpPr>
        <p:spPr>
          <a:xfrm>
            <a:off x="6494510" y="4078333"/>
            <a:ext cx="221338" cy="4551"/>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53" name="TextBox 52">
            <a:extLst>
              <a:ext uri="{FF2B5EF4-FFF2-40B4-BE49-F238E27FC236}">
                <a16:creationId xmlns:a16="http://schemas.microsoft.com/office/drawing/2014/main" id="{D8BE2ED2-C7D0-4AF7-AE09-A146EF35EC94}"/>
              </a:ext>
            </a:extLst>
          </p:cNvPr>
          <p:cNvSpPr txBox="1"/>
          <p:nvPr/>
        </p:nvSpPr>
        <p:spPr>
          <a:xfrm>
            <a:off x="6715848" y="3932843"/>
            <a:ext cx="106631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p:txBody>
      </p:sp>
      <p:sp>
        <p:nvSpPr>
          <p:cNvPr id="75" name="Rectangle 74">
            <a:extLst>
              <a:ext uri="{FF2B5EF4-FFF2-40B4-BE49-F238E27FC236}">
                <a16:creationId xmlns:a16="http://schemas.microsoft.com/office/drawing/2014/main" id="{C3C818DE-773B-4575-B29F-41DF6D257A64}"/>
              </a:ext>
            </a:extLst>
          </p:cNvPr>
          <p:cNvSpPr/>
          <p:nvPr/>
        </p:nvSpPr>
        <p:spPr>
          <a:xfrm>
            <a:off x="758824" y="2075942"/>
            <a:ext cx="2397626"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4CDA77FD-D702-4E13-B907-575AA1CCA788}"/>
              </a:ext>
            </a:extLst>
          </p:cNvPr>
          <p:cNvSpPr/>
          <p:nvPr/>
        </p:nvSpPr>
        <p:spPr>
          <a:xfrm>
            <a:off x="5595922" y="2075942"/>
            <a:ext cx="2397626"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32" name="Graphic 31" descr="Tag with solid fill">
            <a:extLst>
              <a:ext uri="{FF2B5EF4-FFF2-40B4-BE49-F238E27FC236}">
                <a16:creationId xmlns:a16="http://schemas.microsoft.com/office/drawing/2014/main" id="{D14D5E07-70AF-435B-87EE-5D7E2532D8B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9232" y="3799307"/>
            <a:ext cx="338680" cy="338680"/>
          </a:xfrm>
          <a:prstGeom prst="rect">
            <a:avLst/>
          </a:prstGeom>
        </p:spPr>
      </p:pic>
      <p:sp>
        <p:nvSpPr>
          <p:cNvPr id="8" name="Slide Number Placeholder 7">
            <a:extLst>
              <a:ext uri="{FF2B5EF4-FFF2-40B4-BE49-F238E27FC236}">
                <a16:creationId xmlns:a16="http://schemas.microsoft.com/office/drawing/2014/main" id="{FEB7B4AF-E7EA-6E74-C47F-C4E26B0D57F6}"/>
              </a:ext>
            </a:extLst>
          </p:cNvPr>
          <p:cNvSpPr>
            <a:spLocks noGrp="1"/>
          </p:cNvSpPr>
          <p:nvPr>
            <p:ph type="sldNum" sz="quarter" idx="8"/>
          </p:nvPr>
        </p:nvSpPr>
        <p:spPr/>
        <p:txBody>
          <a:bodyPr/>
          <a:lstStyle/>
          <a:p>
            <a:pPr lvl="0"/>
            <a:fld id="{54D7E5F9-595B-41CC-8860-862166473562}" type="slidenum">
              <a:rPr lang="en-US" smtClean="0"/>
              <a:t>26</a:t>
            </a:fld>
            <a:endParaRPr lang="en-US"/>
          </a:p>
        </p:txBody>
      </p:sp>
      <p:sp>
        <p:nvSpPr>
          <p:cNvPr id="4" name="TextBox 3">
            <a:extLst>
              <a:ext uri="{FF2B5EF4-FFF2-40B4-BE49-F238E27FC236}">
                <a16:creationId xmlns:a16="http://schemas.microsoft.com/office/drawing/2014/main" id="{20E16389-C259-B8E3-E144-FC1FE5E1214C}"/>
              </a:ext>
            </a:extLst>
          </p:cNvPr>
          <p:cNvSpPr txBox="1"/>
          <p:nvPr/>
        </p:nvSpPr>
        <p:spPr>
          <a:xfrm>
            <a:off x="3984775" y="3047561"/>
            <a:ext cx="782821" cy="835181"/>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Tree>
    <p:extLst>
      <p:ext uri="{BB962C8B-B14F-4D97-AF65-F5344CB8AC3E}">
        <p14:creationId xmlns:p14="http://schemas.microsoft.com/office/powerpoint/2010/main" val="3097798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A803B83-AC5E-077C-E559-EE4723272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C731C-D8F9-72DB-4C69-109863148CC3}"/>
              </a:ext>
            </a:extLst>
          </p:cNvPr>
          <p:cNvSpPr>
            <a:spLocks noGrp="1"/>
          </p:cNvSpPr>
          <p:nvPr>
            <p:ph type="title"/>
          </p:nvPr>
        </p:nvSpPr>
        <p:spPr/>
        <p:txBody>
          <a:bodyPr/>
          <a:lstStyle/>
          <a:p>
            <a:r>
              <a:rPr lang="en-US"/>
              <a:t>Authenticated encryption</a:t>
            </a:r>
          </a:p>
        </p:txBody>
      </p:sp>
      <p:sp>
        <p:nvSpPr>
          <p:cNvPr id="3" name="Content Placeholder 2">
            <a:extLst>
              <a:ext uri="{FF2B5EF4-FFF2-40B4-BE49-F238E27FC236}">
                <a16:creationId xmlns:a16="http://schemas.microsoft.com/office/drawing/2014/main" id="{90822FEA-8033-2D6F-6E3F-ADD5C82365AC}"/>
              </a:ext>
            </a:extLst>
          </p:cNvPr>
          <p:cNvSpPr>
            <a:spLocks noGrp="1"/>
          </p:cNvSpPr>
          <p:nvPr>
            <p:ph idx="1"/>
          </p:nvPr>
        </p:nvSpPr>
        <p:spPr/>
        <p:txBody>
          <a:bodyPr/>
          <a:lstStyle/>
          <a:p>
            <a:pPr marL="342900" indent="-342900">
              <a:buFont typeface="Arial" panose="020B0604020202020204" pitchFamily="34" charset="0"/>
              <a:buChar char="•"/>
            </a:pPr>
            <a:r>
              <a:rPr lang="en-CA"/>
              <a:t>Almost always we require both confidentiality and authentication.</a:t>
            </a:r>
          </a:p>
          <a:p>
            <a:pPr marL="342900" indent="-342900">
              <a:buFont typeface="Arial" panose="020B0604020202020204" pitchFamily="34" charset="0"/>
              <a:buChar char="•"/>
            </a:pPr>
            <a:r>
              <a:rPr lang="en-CA"/>
              <a:t>There are too many combinations of encryption + MAC</a:t>
            </a:r>
          </a:p>
          <a:p>
            <a:pPr marL="342900" indent="-342900">
              <a:buFont typeface="Arial" panose="020B0604020202020204" pitchFamily="34" charset="0"/>
              <a:buChar char="•"/>
            </a:pPr>
            <a:r>
              <a:rPr lang="en-CA"/>
              <a:t>Some vulnerabilities stem from insecure combinations</a:t>
            </a:r>
          </a:p>
          <a:p>
            <a:pPr marL="522900" lvl="1" indent="-342900"/>
            <a:r>
              <a:rPr lang="en-CA"/>
              <a:t>the cryptographic doom principle: “never do cryptographic operations on unauthenticated data”</a:t>
            </a:r>
          </a:p>
          <a:p>
            <a:pPr marL="342900" indent="-342900">
              <a:buFont typeface="Arial" panose="020B0604020202020204" pitchFamily="34" charset="0"/>
              <a:buChar char="•"/>
            </a:pPr>
            <a:r>
              <a:rPr lang="en-CA"/>
              <a:t>Modern solution provides a combined primitive</a:t>
            </a:r>
          </a:p>
          <a:p>
            <a:pPr marL="522900" lvl="1" indent="-342900"/>
            <a:r>
              <a:rPr lang="en-CA"/>
              <a:t>authenticated encryption with additional data (AEAD)</a:t>
            </a:r>
          </a:p>
          <a:p>
            <a:pPr marL="522900" lvl="1" indent="-342900"/>
            <a:r>
              <a:rPr lang="en-CA"/>
              <a:t>can be built by using different block modes (e.g. GCM)</a:t>
            </a:r>
          </a:p>
        </p:txBody>
      </p:sp>
      <p:sp>
        <p:nvSpPr>
          <p:cNvPr id="5" name="Slide Number Placeholder 4">
            <a:extLst>
              <a:ext uri="{FF2B5EF4-FFF2-40B4-BE49-F238E27FC236}">
                <a16:creationId xmlns:a16="http://schemas.microsoft.com/office/drawing/2014/main" id="{132F8C32-1D7F-3FD0-B275-D412D45AE548}"/>
              </a:ext>
            </a:extLst>
          </p:cNvPr>
          <p:cNvSpPr>
            <a:spLocks noGrp="1"/>
          </p:cNvSpPr>
          <p:nvPr>
            <p:ph type="sldNum" sz="quarter" idx="8"/>
          </p:nvPr>
        </p:nvSpPr>
        <p:spPr/>
        <p:txBody>
          <a:bodyPr/>
          <a:lstStyle/>
          <a:p>
            <a:pPr lvl="0"/>
            <a:fld id="{54D7E5F9-595B-41CC-8860-862166473562}" type="slidenum">
              <a:rPr lang="en-US" smtClean="0"/>
              <a:t>27</a:t>
            </a:fld>
            <a:endParaRPr lang="en-US"/>
          </a:p>
        </p:txBody>
      </p:sp>
    </p:spTree>
    <p:extLst>
      <p:ext uri="{BB962C8B-B14F-4D97-AF65-F5344CB8AC3E}">
        <p14:creationId xmlns:p14="http://schemas.microsoft.com/office/powerpoint/2010/main" val="1191309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EB65-370B-4AD9-B553-F272DD100869}"/>
              </a:ext>
            </a:extLst>
          </p:cNvPr>
          <p:cNvSpPr>
            <a:spLocks noGrp="1"/>
          </p:cNvSpPr>
          <p:nvPr>
            <p:ph type="title"/>
          </p:nvPr>
        </p:nvSpPr>
        <p:spPr/>
        <p:txBody>
          <a:bodyPr/>
          <a:lstStyle/>
          <a:p>
            <a:r>
              <a:rPr lang="en-CA"/>
              <a:t>Cryptographic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5B01BA-B60C-4AAE-8376-845B97F60FBF}"/>
                  </a:ext>
                </a:extLst>
              </p:cNvPr>
              <p:cNvSpPr>
                <a:spLocks noGrp="1"/>
              </p:cNvSpPr>
              <p:nvPr>
                <p:ph idx="1"/>
              </p:nvPr>
            </p:nvSpPr>
            <p:spPr>
              <a:xfrm>
                <a:off x="0" y="539037"/>
                <a:ext cx="9144000" cy="4029359"/>
              </a:xfrm>
            </p:spPr>
            <p:txBody>
              <a:bodyPr>
                <a:normAutofit/>
              </a:bodyPr>
              <a:lstStyle/>
              <a:p>
                <a:r>
                  <a:rPr lang="en-CA" sz="1700" dirty="0"/>
                  <a:t>Given a long message </a:t>
                </a:r>
                <a:r>
                  <a:rPr lang="en-CA" sz="1700" i="1" dirty="0"/>
                  <a:t>M</a:t>
                </a:r>
                <a:r>
                  <a:rPr lang="en-CA" sz="1700" dirty="0"/>
                  <a:t>, a </a:t>
                </a:r>
                <a:r>
                  <a:rPr lang="en-CA" sz="1700" dirty="0">
                    <a:solidFill>
                      <a:srgbClr val="C00000"/>
                    </a:solidFill>
                  </a:rPr>
                  <a:t>hash function</a:t>
                </a:r>
                <a:r>
                  <a:rPr lang="en-CA" sz="1700" dirty="0"/>
                  <a:t> computes a </a:t>
                </a:r>
                <a:r>
                  <a:rPr lang="en-CA" sz="1700" i="1" dirty="0"/>
                  <a:t>small</a:t>
                </a:r>
                <a:r>
                  <a:rPr lang="en-CA" sz="1700" dirty="0"/>
                  <a:t> message </a:t>
                </a:r>
                <a:r>
                  <a:rPr lang="en-CA" sz="1700" dirty="0">
                    <a:solidFill>
                      <a:srgbClr val="C00000"/>
                    </a:solidFill>
                  </a:rPr>
                  <a:t>digest</a:t>
                </a:r>
              </a:p>
              <a:p>
                <a:endParaRPr lang="en-CA" sz="1700" dirty="0"/>
              </a:p>
              <a:p>
                <a:endParaRPr lang="en-CA" sz="1700" dirty="0"/>
              </a:p>
              <a:p>
                <a:endParaRPr lang="en-CA" sz="1700" dirty="0"/>
              </a:p>
              <a:p>
                <a:r>
                  <a:rPr lang="en-CA" sz="1700" dirty="0"/>
                  <a:t>Note there is no key involved.</a:t>
                </a:r>
              </a:p>
              <a:p>
                <a:endParaRPr lang="en-CA" sz="1700" dirty="0"/>
              </a:p>
              <a:p>
                <a:r>
                  <a:rPr lang="en-CA" sz="1700" dirty="0"/>
                  <a:t>The digest is sometimes called the fingerprint, or simply “the hash of M”.</a:t>
                </a:r>
              </a:p>
              <a:p>
                <a:endParaRPr lang="en-CA" sz="1700" dirty="0"/>
              </a:p>
              <a:p>
                <a:r>
                  <a:rPr lang="en-CA" sz="1700" dirty="0"/>
                  <a:t>Hash should behave as a random function:</a:t>
                </a:r>
              </a:p>
              <a:p>
                <a:pPr marL="285750" indent="-285750">
                  <a:buFont typeface="Arial" panose="020B0604020202020204" pitchFamily="34" charset="0"/>
                  <a:buChar char="•"/>
                </a:pPr>
                <a:r>
                  <a:rPr lang="en-CA" sz="1700" dirty="0"/>
                  <a:t>given     , it should be hard to compute </a:t>
                </a:r>
                <a:r>
                  <a:rPr lang="en-CA" sz="1700" i="1" dirty="0"/>
                  <a:t>M</a:t>
                </a:r>
              </a:p>
              <a:p>
                <a:pPr marL="285750" indent="-285750">
                  <a:buFont typeface="Arial" panose="020B0604020202020204" pitchFamily="34" charset="0"/>
                  <a:buChar char="•"/>
                </a:pPr>
                <a:r>
                  <a:rPr lang="en-CA" sz="1700" dirty="0"/>
                  <a:t>it is hard to find any </a:t>
                </a:r>
                <a14:m>
                  <m:oMath xmlns:m="http://schemas.openxmlformats.org/officeDocument/2006/math">
                    <m:sSub>
                      <m:sSubPr>
                        <m:ctrlPr>
                          <a:rPr lang="en-CA" sz="1700" i="1" dirty="0" smtClean="0">
                            <a:latin typeface="Cambria Math" panose="02040503050406030204" pitchFamily="18" charset="0"/>
                          </a:rPr>
                        </m:ctrlPr>
                      </m:sSubPr>
                      <m:e>
                        <m:r>
                          <a:rPr lang="en-CA" sz="1700" i="1" dirty="0" smtClean="0">
                            <a:latin typeface="Cambria Math" panose="02040503050406030204" pitchFamily="18" charset="0"/>
                          </a:rPr>
                          <m:t>𝑀</m:t>
                        </m:r>
                      </m:e>
                      <m:sub>
                        <m:r>
                          <a:rPr lang="en-CA" sz="1700" i="1" dirty="0" smtClean="0">
                            <a:latin typeface="Cambria Math" panose="02040503050406030204" pitchFamily="18" charset="0"/>
                          </a:rPr>
                          <m:t>0</m:t>
                        </m:r>
                      </m:sub>
                    </m:sSub>
                    <m:r>
                      <a:rPr lang="en-CA" sz="1700" i="1" dirty="0" smtClean="0">
                        <a:latin typeface="Cambria Math" panose="02040503050406030204" pitchFamily="18" charset="0"/>
                      </a:rPr>
                      <m:t>, </m:t>
                    </m:r>
                    <m:sSub>
                      <m:sSubPr>
                        <m:ctrlPr>
                          <a:rPr lang="en-CA" sz="1700" i="1" dirty="0" smtClean="0">
                            <a:latin typeface="Cambria Math" panose="02040503050406030204" pitchFamily="18" charset="0"/>
                          </a:rPr>
                        </m:ctrlPr>
                      </m:sSubPr>
                      <m:e>
                        <m:r>
                          <a:rPr lang="en-CA" sz="1700" i="1" dirty="0" smtClean="0">
                            <a:latin typeface="Cambria Math" panose="02040503050406030204" pitchFamily="18" charset="0"/>
                          </a:rPr>
                          <m:t>𝑀</m:t>
                        </m:r>
                      </m:e>
                      <m:sub>
                        <m:r>
                          <a:rPr lang="en-CA" sz="1700" i="1" dirty="0" smtClean="0">
                            <a:latin typeface="Cambria Math" panose="02040503050406030204" pitchFamily="18" charset="0"/>
                          </a:rPr>
                          <m:t>1</m:t>
                        </m:r>
                      </m:sub>
                    </m:sSub>
                  </m:oMath>
                </a14:m>
                <a:r>
                  <a:rPr lang="en-CA" sz="1700" dirty="0"/>
                  <a:t> such that </a:t>
                </a:r>
                <a14:m>
                  <m:oMath xmlns:m="http://schemas.openxmlformats.org/officeDocument/2006/math">
                    <m:r>
                      <m:rPr>
                        <m:nor/>
                      </m:rPr>
                      <a:rPr lang="en-CA" sz="1700" i="0" dirty="0" smtClean="0">
                        <a:latin typeface="Cambria Math" panose="02040503050406030204" pitchFamily="18" charset="0"/>
                      </a:rPr>
                      <m:t>Hash</m:t>
                    </m:r>
                    <m:d>
                      <m:dPr>
                        <m:ctrlPr>
                          <a:rPr lang="en-CA" sz="1700" i="1" dirty="0" smtClean="0">
                            <a:latin typeface="Cambria Math" panose="02040503050406030204" pitchFamily="18" charset="0"/>
                          </a:rPr>
                        </m:ctrlPr>
                      </m:dPr>
                      <m:e>
                        <m:sSub>
                          <m:sSubPr>
                            <m:ctrlPr>
                              <a:rPr lang="en-CA" sz="1700" i="1" dirty="0" smtClean="0">
                                <a:latin typeface="Cambria Math" panose="02040503050406030204" pitchFamily="18" charset="0"/>
                              </a:rPr>
                            </m:ctrlPr>
                          </m:sSubPr>
                          <m:e>
                            <m:r>
                              <a:rPr lang="en-CA" sz="1700" i="1" dirty="0" smtClean="0">
                                <a:latin typeface="Cambria Math" panose="02040503050406030204" pitchFamily="18" charset="0"/>
                              </a:rPr>
                              <m:t>𝑀</m:t>
                            </m:r>
                          </m:e>
                          <m:sub>
                            <m:r>
                              <a:rPr lang="en-CA" sz="1700" i="1" dirty="0" smtClean="0">
                                <a:latin typeface="Cambria Math" panose="02040503050406030204" pitchFamily="18" charset="0"/>
                              </a:rPr>
                              <m:t>0</m:t>
                            </m:r>
                          </m:sub>
                        </m:sSub>
                      </m:e>
                    </m:d>
                    <m:r>
                      <a:rPr lang="en-CA" sz="1700" i="1" dirty="0" smtClean="0">
                        <a:latin typeface="Cambria Math" panose="02040503050406030204" pitchFamily="18" charset="0"/>
                      </a:rPr>
                      <m:t>=</m:t>
                    </m:r>
                    <m:r>
                      <m:rPr>
                        <m:nor/>
                      </m:rPr>
                      <a:rPr lang="en-CA" sz="1700" i="0" dirty="0" smtClean="0">
                        <a:latin typeface="Cambria Math" panose="02040503050406030204" pitchFamily="18" charset="0"/>
                      </a:rPr>
                      <m:t>Hash</m:t>
                    </m:r>
                    <m:d>
                      <m:dPr>
                        <m:ctrlPr>
                          <a:rPr lang="en-CA" sz="1700" i="1" dirty="0" smtClean="0">
                            <a:latin typeface="Cambria Math" panose="02040503050406030204" pitchFamily="18" charset="0"/>
                          </a:rPr>
                        </m:ctrlPr>
                      </m:dPr>
                      <m:e>
                        <m:sSub>
                          <m:sSubPr>
                            <m:ctrlPr>
                              <a:rPr lang="en-CA" sz="1700" i="1" dirty="0" smtClean="0">
                                <a:latin typeface="Cambria Math" panose="02040503050406030204" pitchFamily="18" charset="0"/>
                              </a:rPr>
                            </m:ctrlPr>
                          </m:sSubPr>
                          <m:e>
                            <m:r>
                              <a:rPr lang="en-CA" sz="1700" i="1" dirty="0" smtClean="0">
                                <a:latin typeface="Cambria Math" panose="02040503050406030204" pitchFamily="18" charset="0"/>
                              </a:rPr>
                              <m:t>𝑀</m:t>
                            </m:r>
                          </m:e>
                          <m:sub>
                            <m:r>
                              <a:rPr lang="en-CA" sz="1700" i="1" dirty="0" smtClean="0">
                                <a:latin typeface="Cambria Math" panose="02040503050406030204" pitchFamily="18" charset="0"/>
                              </a:rPr>
                              <m:t>1</m:t>
                            </m:r>
                          </m:sub>
                        </m:sSub>
                      </m:e>
                    </m:d>
                  </m:oMath>
                </a14:m>
                <a:endParaRPr lang="en-CA" sz="1700" dirty="0"/>
              </a:p>
              <a:p>
                <a:pPr marL="285750" indent="-285750">
                  <a:buFont typeface="Arial" panose="020B0604020202020204" pitchFamily="34" charset="0"/>
                  <a:buChar char="•"/>
                </a:pPr>
                <a:endParaRPr lang="en-CA" sz="1700" dirty="0"/>
              </a:p>
              <a:p>
                <a:r>
                  <a:rPr lang="en-CA" sz="1700" dirty="0"/>
                  <a:t>Hash functions are used everywhere in cryptography.</a:t>
                </a:r>
              </a:p>
              <a:p>
                <a:r>
                  <a:rPr lang="en-CA" sz="1700" dirty="0"/>
                  <a:t>Examples: </a:t>
                </a:r>
                <a:r>
                  <a:rPr lang="en-CA" sz="1700" strike="sngStrike" dirty="0"/>
                  <a:t>MD5 (broken)</a:t>
                </a:r>
                <a:r>
                  <a:rPr lang="en-CA" sz="1700" dirty="0"/>
                  <a:t>, SHA2, SHA3</a:t>
                </a:r>
              </a:p>
            </p:txBody>
          </p:sp>
        </mc:Choice>
        <mc:Fallback xmlns="">
          <p:sp>
            <p:nvSpPr>
              <p:cNvPr id="3" name="Content Placeholder 2">
                <a:extLst>
                  <a:ext uri="{FF2B5EF4-FFF2-40B4-BE49-F238E27FC236}">
                    <a16:creationId xmlns:a16="http://schemas.microsoft.com/office/drawing/2014/main" id="{2D5B01BA-B60C-4AAE-8376-845B97F60FBF}"/>
                  </a:ext>
                </a:extLst>
              </p:cNvPr>
              <p:cNvSpPr>
                <a:spLocks noGrp="1" noRot="1" noChangeAspect="1" noMove="1" noResize="1" noEditPoints="1" noAdjustHandles="1" noChangeArrowheads="1" noChangeShapeType="1" noTextEdit="1"/>
              </p:cNvSpPr>
              <p:nvPr>
                <p:ph idx="1"/>
              </p:nvPr>
            </p:nvSpPr>
            <p:spPr>
              <a:xfrm>
                <a:off x="0" y="539037"/>
                <a:ext cx="9144000" cy="4029359"/>
              </a:xfrm>
              <a:blipFill>
                <a:blip r:embed="rId3"/>
                <a:stretch>
                  <a:fillRect/>
                </a:stretch>
              </a:blipFill>
            </p:spPr>
            <p:txBody>
              <a:bodyPr/>
              <a:lstStyle/>
              <a:p>
                <a:r>
                  <a:rPr lang="en-US">
                    <a:noFill/>
                  </a:rPr>
                  <a:t> </a:t>
                </a:r>
              </a:p>
            </p:txBody>
          </p:sp>
        </mc:Fallback>
      </mc:AlternateContent>
      <p:pic>
        <p:nvPicPr>
          <p:cNvPr id="7" name="Graphic 6" descr="Fingerprint with solid fill">
            <a:extLst>
              <a:ext uri="{FF2B5EF4-FFF2-40B4-BE49-F238E27FC236}">
                <a16:creationId xmlns:a16="http://schemas.microsoft.com/office/drawing/2014/main" id="{4992A8B5-AFBA-447C-A545-29450222C6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23973" y="1207528"/>
            <a:ext cx="367230" cy="426871"/>
          </a:xfrm>
          <a:prstGeom prst="rect">
            <a:avLst/>
          </a:prstGeom>
        </p:spPr>
      </p:pic>
      <p:sp>
        <p:nvSpPr>
          <p:cNvPr id="8" name="Rectangle 7">
            <a:extLst>
              <a:ext uri="{FF2B5EF4-FFF2-40B4-BE49-F238E27FC236}">
                <a16:creationId xmlns:a16="http://schemas.microsoft.com/office/drawing/2014/main" id="{538E0DE5-1633-4111-9729-AF2CC03647C6}"/>
              </a:ext>
            </a:extLst>
          </p:cNvPr>
          <p:cNvSpPr/>
          <p:nvPr/>
        </p:nvSpPr>
        <p:spPr>
          <a:xfrm>
            <a:off x="4324025" y="1207527"/>
            <a:ext cx="633292" cy="4268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Hash</a:t>
            </a:r>
          </a:p>
        </p:txBody>
      </p:sp>
      <p:cxnSp>
        <p:nvCxnSpPr>
          <p:cNvPr id="10" name="Straight Arrow Connector 9">
            <a:extLst>
              <a:ext uri="{FF2B5EF4-FFF2-40B4-BE49-F238E27FC236}">
                <a16:creationId xmlns:a16="http://schemas.microsoft.com/office/drawing/2014/main" id="{3D7F6E06-A6EB-417B-888B-3431FA9ACDC4}"/>
              </a:ext>
            </a:extLst>
          </p:cNvPr>
          <p:cNvCxnSpPr>
            <a:cxnSpLocks/>
            <a:stCxn id="8" idx="3"/>
            <a:endCxn id="7" idx="1"/>
          </p:cNvCxnSpPr>
          <p:nvPr/>
        </p:nvCxnSpPr>
        <p:spPr>
          <a:xfrm>
            <a:off x="4957317" y="1420964"/>
            <a:ext cx="3666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141A731-7A1C-4740-AB1A-FDA5CFAE60E7}"/>
              </a:ext>
            </a:extLst>
          </p:cNvPr>
          <p:cNvCxnSpPr>
            <a:cxnSpLocks/>
            <a:stCxn id="16" idx="3"/>
            <a:endCxn id="8" idx="1"/>
          </p:cNvCxnSpPr>
          <p:nvPr/>
        </p:nvCxnSpPr>
        <p:spPr>
          <a:xfrm>
            <a:off x="3915976" y="1420964"/>
            <a:ext cx="40804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1B6C2B-5F95-41E1-AD5F-A8996EB7FC73}"/>
              </a:ext>
            </a:extLst>
          </p:cNvPr>
          <p:cNvSpPr txBox="1"/>
          <p:nvPr/>
        </p:nvSpPr>
        <p:spPr>
          <a:xfrm>
            <a:off x="2554011" y="1182437"/>
            <a:ext cx="1361965" cy="477054"/>
          </a:xfrm>
          <a:prstGeom prst="rect">
            <a:avLst/>
          </a:prstGeom>
          <a:noFill/>
        </p:spPr>
        <p:txBody>
          <a:bodyPr wrap="square" r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500" b="0" i="1" u="none" strike="noStrike" kern="1200" cap="none" spc="0" normalizeH="0" baseline="0" noProof="0">
                <a:ln>
                  <a:noFill/>
                </a:ln>
                <a:solidFill>
                  <a:prstClr val="black"/>
                </a:solidFill>
                <a:effectLst/>
                <a:uLnTx/>
                <a:uFillTx/>
                <a:latin typeface="Calibri"/>
                <a:ea typeface="+mn-ea"/>
                <a:cs typeface="+mn-cs"/>
              </a:rPr>
              <a:t>“Far out in the uncharted backwaters of the unfashionable end of the Wester Spiral arm of the Galaxy lies a small </a:t>
            </a:r>
            <a:r>
              <a:rPr kumimoji="0" lang="en-CA" sz="500" b="0" i="1" u="none" strike="noStrike" kern="1200" cap="none" spc="0" normalizeH="0" baseline="0" noProof="0" err="1">
                <a:ln>
                  <a:noFill/>
                </a:ln>
                <a:solidFill>
                  <a:prstClr val="black"/>
                </a:solidFill>
                <a:effectLst/>
                <a:uLnTx/>
                <a:uFillTx/>
                <a:latin typeface="Calibri"/>
                <a:ea typeface="+mn-ea"/>
                <a:cs typeface="+mn-cs"/>
              </a:rPr>
              <a:t>unregarded</a:t>
            </a:r>
            <a:r>
              <a:rPr kumimoji="0" lang="en-CA" sz="500" b="0" i="1" u="none" strike="noStrike" kern="1200" cap="none" spc="0" normalizeH="0" baseline="0" noProof="0">
                <a:ln>
                  <a:noFill/>
                </a:ln>
                <a:solidFill>
                  <a:prstClr val="black"/>
                </a:solidFill>
                <a:effectLst/>
                <a:uLnTx/>
                <a:uFillTx/>
                <a:latin typeface="Calibri"/>
                <a:ea typeface="+mn-ea"/>
                <a:cs typeface="+mn-cs"/>
              </a:rPr>
              <a:t> yellow sun. […] We’ll take a quick bite at the Restaurant at the End of the Universe.”</a:t>
            </a:r>
          </a:p>
        </p:txBody>
      </p:sp>
      <p:pic>
        <p:nvPicPr>
          <p:cNvPr id="19" name="Graphic 18" descr="Fingerprint with solid fill">
            <a:extLst>
              <a:ext uri="{FF2B5EF4-FFF2-40B4-BE49-F238E27FC236}">
                <a16:creationId xmlns:a16="http://schemas.microsoft.com/office/drawing/2014/main" id="{9B824173-BBEC-4CDC-A028-3DBABDE8B3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7803" y="3042848"/>
            <a:ext cx="257250" cy="299029"/>
          </a:xfrm>
          <a:prstGeom prst="rect">
            <a:avLst/>
          </a:prstGeom>
        </p:spPr>
      </p:pic>
      <p:sp>
        <p:nvSpPr>
          <p:cNvPr id="6" name="Slide Number Placeholder 5">
            <a:extLst>
              <a:ext uri="{FF2B5EF4-FFF2-40B4-BE49-F238E27FC236}">
                <a16:creationId xmlns:a16="http://schemas.microsoft.com/office/drawing/2014/main" id="{633F15CD-24B7-9D80-954F-987C2E50BD1D}"/>
              </a:ext>
            </a:extLst>
          </p:cNvPr>
          <p:cNvSpPr>
            <a:spLocks noGrp="1"/>
          </p:cNvSpPr>
          <p:nvPr>
            <p:ph type="sldNum" sz="quarter" idx="8"/>
          </p:nvPr>
        </p:nvSpPr>
        <p:spPr/>
        <p:txBody>
          <a:bodyPr/>
          <a:lstStyle/>
          <a:p>
            <a:pPr lvl="0"/>
            <a:fld id="{54D7E5F9-595B-41CC-8860-862166473562}" type="slidenum">
              <a:rPr lang="en-US" smtClean="0"/>
              <a:t>28</a:t>
            </a:fld>
            <a:endParaRPr lang="en-US"/>
          </a:p>
        </p:txBody>
      </p:sp>
    </p:spTree>
    <p:extLst>
      <p:ext uri="{BB962C8B-B14F-4D97-AF65-F5344CB8AC3E}">
        <p14:creationId xmlns:p14="http://schemas.microsoft.com/office/powerpoint/2010/main" val="4052144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FB56B10-6D74-E69C-9945-B621F5826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9357F-4CCF-35AA-87B4-D12E7CE8DFA0}"/>
              </a:ext>
            </a:extLst>
          </p:cNvPr>
          <p:cNvSpPr>
            <a:spLocks noGrp="1"/>
          </p:cNvSpPr>
          <p:nvPr>
            <p:ph type="title"/>
          </p:nvPr>
        </p:nvSpPr>
        <p:spPr/>
        <p:txBody>
          <a:bodyPr/>
          <a:lstStyle/>
          <a:p>
            <a:r>
              <a:rPr lang="en-US"/>
              <a:t>Security of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6B38B0-48C9-A9B4-FE75-AF2E6E359B27}"/>
                  </a:ext>
                </a:extLst>
              </p:cNvPr>
              <p:cNvSpPr>
                <a:spLocks noGrp="1"/>
              </p:cNvSpPr>
              <p:nvPr>
                <p:ph idx="1"/>
              </p:nvPr>
            </p:nvSpPr>
            <p:spPr/>
            <p:txBody>
              <a:bodyPr anchor="ctr" anchorCtr="0"/>
              <a:lstStyle/>
              <a:p>
                <a:pPr marL="342900" indent="-342900">
                  <a:buFont typeface="Arial" panose="020B0604020202020204" pitchFamily="34" charset="0"/>
                  <a:buChar char="•"/>
                </a:pPr>
                <a:r>
                  <a:rPr lang="en-CA"/>
                  <a:t>Random oracle model (ROM)</a:t>
                </a:r>
              </a:p>
              <a:p>
                <a:pPr marL="522900" lvl="1" indent="-342900"/>
                <a:r>
                  <a:rPr lang="en-CA"/>
                  <a:t>model a hash function as randomly sampling a digest</a:t>
                </a:r>
              </a:p>
              <a:p>
                <a:pPr marL="522900" lvl="1" indent="-342900"/>
                <a:endParaRPr lang="en-CA"/>
              </a:p>
              <a:p>
                <a:pPr marL="342900" indent="-342900">
                  <a:buFont typeface="Arial" panose="020B0604020202020204" pitchFamily="34" charset="0"/>
                  <a:buChar char="•"/>
                </a:pPr>
                <a:r>
                  <a:rPr lang="en-CA"/>
                  <a:t>Standard model</a:t>
                </a:r>
              </a:p>
              <a:p>
                <a:pPr marL="522900" lvl="1" indent="-342900"/>
                <a:r>
                  <a:rPr lang="en-CA"/>
                  <a:t>pre-image resistance</a:t>
                </a:r>
              </a:p>
              <a:p>
                <a:pPr marL="702899" lvl="3" indent="-342900"/>
                <a:r>
                  <a:rPr lang="en-CA"/>
                  <a:t>given </a:t>
                </a:r>
                <a14:m>
                  <m:oMath xmlns:m="http://schemas.openxmlformats.org/officeDocument/2006/math">
                    <m:r>
                      <a:rPr lang="en-CA" i="1" dirty="0" smtClean="0">
                        <a:latin typeface="Cambria Math" panose="02040503050406030204" pitchFamily="18" charset="0"/>
                      </a:rPr>
                      <m:t>h</m:t>
                    </m:r>
                  </m:oMath>
                </a14:m>
                <a:r>
                  <a:rPr lang="en-CA"/>
                  <a:t>, you cannot find an m such that </a:t>
                </a:r>
                <a14:m>
                  <m:oMath xmlns:m="http://schemas.openxmlformats.org/officeDocument/2006/math">
                    <m:r>
                      <a:rPr lang="en-CA" i="1" dirty="0" smtClean="0">
                        <a:latin typeface="Cambria Math" panose="02040503050406030204" pitchFamily="18" charset="0"/>
                      </a:rPr>
                      <m:t>𝐻</m:t>
                    </m:r>
                    <m:r>
                      <a:rPr lang="en-CA" i="1" dirty="0" smtClean="0">
                        <a:latin typeface="Cambria Math" panose="02040503050406030204" pitchFamily="18" charset="0"/>
                      </a:rPr>
                      <m:t>(</m:t>
                    </m:r>
                    <m:r>
                      <a:rPr lang="en-CA" i="1" dirty="0" smtClean="0">
                        <a:latin typeface="Cambria Math" panose="02040503050406030204" pitchFamily="18" charset="0"/>
                      </a:rPr>
                      <m:t>𝑚</m:t>
                    </m:r>
                    <m:r>
                      <a:rPr lang="en-CA" i="1" dirty="0" smtClean="0">
                        <a:latin typeface="Cambria Math" panose="02040503050406030204" pitchFamily="18" charset="0"/>
                      </a:rPr>
                      <m:t>)=</m:t>
                    </m:r>
                    <m:r>
                      <a:rPr lang="en-CA" i="1" dirty="0" smtClean="0">
                        <a:latin typeface="Cambria Math" panose="02040503050406030204" pitchFamily="18" charset="0"/>
                      </a:rPr>
                      <m:t>h</m:t>
                    </m:r>
                  </m:oMath>
                </a14:m>
                <a:endParaRPr lang="en-CA"/>
              </a:p>
              <a:p>
                <a:pPr marL="522900" lvl="1" indent="-342900"/>
                <a:r>
                  <a:rPr lang="en-CA"/>
                  <a:t>second pre-image resistance</a:t>
                </a:r>
              </a:p>
              <a:p>
                <a:pPr marL="702899" lvl="3" indent="-342900"/>
                <a:r>
                  <a:rPr lang="en-CA"/>
                  <a:t>given </a:t>
                </a:r>
                <a14:m>
                  <m:oMath xmlns:m="http://schemas.openxmlformats.org/officeDocument/2006/math">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𝑚</m:t>
                        </m:r>
                      </m:e>
                      <m:sub>
                        <m:r>
                          <a:rPr lang="en-US" b="0" i="1" dirty="0" smtClean="0">
                            <a:latin typeface="Cambria Math" panose="02040503050406030204" pitchFamily="18" charset="0"/>
                          </a:rPr>
                          <m:t>0</m:t>
                        </m:r>
                      </m:sub>
                    </m:sSub>
                  </m:oMath>
                </a14:m>
                <a:r>
                  <a:rPr lang="en-CA"/>
                  <a:t>, you cannot find 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CA"/>
                  <a:t> such that </a:t>
                </a:r>
                <a14:m>
                  <m:oMath xmlns:m="http://schemas.openxmlformats.org/officeDocument/2006/math">
                    <m:r>
                      <a:rPr lang="en-CA" i="1" dirty="0">
                        <a:latin typeface="Cambria Math" panose="02040503050406030204" pitchFamily="18" charset="0"/>
                      </a:rPr>
                      <m:t>𝐻</m:t>
                    </m:r>
                    <m:r>
                      <a:rPr lang="en-CA" i="1" dirty="0">
                        <a:latin typeface="Cambria Math" panose="02040503050406030204" pitchFamily="18" charset="0"/>
                      </a:rPr>
                      <m:t>(</m:t>
                    </m:r>
                    <m:sSub>
                      <m:sSubPr>
                        <m:ctrlPr>
                          <a:rPr lang="en-US" i="1" dirty="0">
                            <a:latin typeface="Cambria Math" panose="02040503050406030204" pitchFamily="18" charset="0"/>
                          </a:rPr>
                        </m:ctrlPr>
                      </m:sSubPr>
                      <m:e>
                        <m:r>
                          <a:rPr lang="en-CA" i="1" dirty="0">
                            <a:latin typeface="Cambria Math" panose="02040503050406030204" pitchFamily="18" charset="0"/>
                          </a:rPr>
                          <m:t>𝑚</m:t>
                        </m:r>
                      </m:e>
                      <m:sub>
                        <m:r>
                          <a:rPr lang="en-US" i="1" dirty="0">
                            <a:latin typeface="Cambria Math" panose="02040503050406030204" pitchFamily="18" charset="0"/>
                          </a:rPr>
                          <m:t>0</m:t>
                        </m:r>
                      </m:sub>
                    </m:sSub>
                    <m:r>
                      <a:rPr lang="en-CA" i="1" dirty="0">
                        <a:latin typeface="Cambria Math" panose="02040503050406030204" pitchFamily="18" charset="0"/>
                      </a:rPr>
                      <m:t>)=</m:t>
                    </m:r>
                    <m:r>
                      <a:rPr lang="en-CA" i="1" dirty="0">
                        <a:latin typeface="Cambria Math" panose="02040503050406030204" pitchFamily="18" charset="0"/>
                      </a:rPr>
                      <m:t>𝐻</m:t>
                    </m:r>
                    <m:r>
                      <a:rPr lang="en-CA" i="1" dirty="0">
                        <a:latin typeface="Cambria Math" panose="02040503050406030204" pitchFamily="18" charset="0"/>
                      </a:rPr>
                      <m:t>(</m:t>
                    </m:r>
                    <m:sSub>
                      <m:sSubPr>
                        <m:ctrlPr>
                          <a:rPr lang="en-US" i="1" dirty="0">
                            <a:latin typeface="Cambria Math" panose="02040503050406030204" pitchFamily="18" charset="0"/>
                          </a:rPr>
                        </m:ctrlPr>
                      </m:sSubPr>
                      <m:e>
                        <m:r>
                          <a:rPr lang="en-CA" i="1" dirty="0">
                            <a:latin typeface="Cambria Math" panose="02040503050406030204" pitchFamily="18" charset="0"/>
                          </a:rPr>
                          <m:t>𝑚</m:t>
                        </m:r>
                      </m:e>
                      <m:sub>
                        <m:r>
                          <a:rPr lang="en-US" i="1" dirty="0">
                            <a:latin typeface="Cambria Math" panose="02040503050406030204" pitchFamily="18" charset="0"/>
                          </a:rPr>
                          <m:t>1</m:t>
                        </m:r>
                      </m:sub>
                    </m:sSub>
                    <m:r>
                      <a:rPr lang="en-CA" i="1" dirty="0">
                        <a:latin typeface="Cambria Math" panose="02040503050406030204" pitchFamily="18" charset="0"/>
                      </a:rPr>
                      <m:t>)</m:t>
                    </m:r>
                  </m:oMath>
                </a14:m>
                <a:endParaRPr lang="en-CA"/>
              </a:p>
              <a:p>
                <a:pPr marL="523878" lvl="2" indent="-342900"/>
                <a:r>
                  <a:rPr lang="en-CA"/>
                  <a:t>collision resistance</a:t>
                </a:r>
              </a:p>
              <a:p>
                <a:pPr marL="702899" lvl="3" indent="-342900"/>
                <a:r>
                  <a:rPr lang="en-CA"/>
                  <a:t>you cannot find any </a:t>
                </a:r>
                <a14:m>
                  <m:oMath xmlns:m="http://schemas.openxmlformats.org/officeDocument/2006/math">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𝑚</m:t>
                        </m:r>
                      </m:e>
                      <m:sub>
                        <m:r>
                          <a:rPr lang="en-US" b="0" i="1" dirty="0" smtClean="0">
                            <a:latin typeface="Cambria Math" panose="02040503050406030204" pitchFamily="18" charset="0"/>
                          </a:rPr>
                          <m:t>0</m:t>
                        </m:r>
                      </m:sub>
                    </m:sSub>
                    <m:r>
                      <a:rPr lang="en-CA"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𝑚</m:t>
                        </m:r>
                      </m:e>
                      <m:sub>
                        <m:r>
                          <a:rPr lang="en-US" b="0" i="1" dirty="0" smtClean="0">
                            <a:latin typeface="Cambria Math" panose="02040503050406030204" pitchFamily="18" charset="0"/>
                          </a:rPr>
                          <m:t>1</m:t>
                        </m:r>
                      </m:sub>
                    </m:sSub>
                  </m:oMath>
                </a14:m>
                <a:r>
                  <a:rPr lang="en-CA"/>
                  <a:t> such that </a:t>
                </a:r>
                <a14:m>
                  <m:oMath xmlns:m="http://schemas.openxmlformats.org/officeDocument/2006/math">
                    <m:r>
                      <a:rPr lang="en-CA" i="1" dirty="0">
                        <a:latin typeface="Cambria Math" panose="02040503050406030204" pitchFamily="18" charset="0"/>
                      </a:rPr>
                      <m:t>𝐻</m:t>
                    </m:r>
                    <m:r>
                      <a:rPr lang="en-CA" i="1" dirty="0">
                        <a:latin typeface="Cambria Math" panose="02040503050406030204" pitchFamily="18" charset="0"/>
                      </a:rPr>
                      <m:t>(</m:t>
                    </m:r>
                    <m:sSub>
                      <m:sSubPr>
                        <m:ctrlPr>
                          <a:rPr lang="en-US" i="1" dirty="0">
                            <a:latin typeface="Cambria Math" panose="02040503050406030204" pitchFamily="18" charset="0"/>
                          </a:rPr>
                        </m:ctrlPr>
                      </m:sSubPr>
                      <m:e>
                        <m:r>
                          <a:rPr lang="en-CA" i="1" dirty="0">
                            <a:latin typeface="Cambria Math" panose="02040503050406030204" pitchFamily="18" charset="0"/>
                          </a:rPr>
                          <m:t>𝑚</m:t>
                        </m:r>
                      </m:e>
                      <m:sub>
                        <m:r>
                          <a:rPr lang="en-US" i="1" dirty="0">
                            <a:latin typeface="Cambria Math" panose="02040503050406030204" pitchFamily="18" charset="0"/>
                          </a:rPr>
                          <m:t>0</m:t>
                        </m:r>
                      </m:sub>
                    </m:sSub>
                    <m:r>
                      <a:rPr lang="en-CA" i="1" dirty="0">
                        <a:latin typeface="Cambria Math" panose="02040503050406030204" pitchFamily="18" charset="0"/>
                      </a:rPr>
                      <m:t>)=</m:t>
                    </m:r>
                    <m:r>
                      <a:rPr lang="en-CA" i="1" dirty="0">
                        <a:latin typeface="Cambria Math" panose="02040503050406030204" pitchFamily="18" charset="0"/>
                      </a:rPr>
                      <m:t>𝐻</m:t>
                    </m:r>
                    <m:r>
                      <a:rPr lang="en-CA" i="1" dirty="0">
                        <a:latin typeface="Cambria Math" panose="02040503050406030204" pitchFamily="18" charset="0"/>
                      </a:rPr>
                      <m:t>(</m:t>
                    </m:r>
                    <m:sSub>
                      <m:sSubPr>
                        <m:ctrlPr>
                          <a:rPr lang="en-US" i="1" dirty="0">
                            <a:latin typeface="Cambria Math" panose="02040503050406030204" pitchFamily="18" charset="0"/>
                          </a:rPr>
                        </m:ctrlPr>
                      </m:sSubPr>
                      <m:e>
                        <m:r>
                          <a:rPr lang="en-CA" i="1" dirty="0">
                            <a:latin typeface="Cambria Math" panose="02040503050406030204" pitchFamily="18" charset="0"/>
                          </a:rPr>
                          <m:t>𝑚</m:t>
                        </m:r>
                      </m:e>
                      <m:sub>
                        <m:r>
                          <a:rPr lang="en-US" i="1" dirty="0">
                            <a:latin typeface="Cambria Math" panose="02040503050406030204" pitchFamily="18" charset="0"/>
                          </a:rPr>
                          <m:t>1</m:t>
                        </m:r>
                      </m:sub>
                    </m:sSub>
                    <m:r>
                      <a:rPr lang="en-CA" i="1" dirty="0">
                        <a:latin typeface="Cambria Math" panose="02040503050406030204" pitchFamily="18" charset="0"/>
                      </a:rPr>
                      <m:t>)</m:t>
                    </m:r>
                  </m:oMath>
                </a14:m>
                <a:endParaRPr lang="en-US"/>
              </a:p>
            </p:txBody>
          </p:sp>
        </mc:Choice>
        <mc:Fallback xmlns="">
          <p:sp>
            <p:nvSpPr>
              <p:cNvPr id="3" name="Content Placeholder 2">
                <a:extLst>
                  <a:ext uri="{FF2B5EF4-FFF2-40B4-BE49-F238E27FC236}">
                    <a16:creationId xmlns:a16="http://schemas.microsoft.com/office/drawing/2014/main" id="{966B38B0-48C9-A9B4-FE75-AF2E6E359B2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269F32F-F835-49FC-C0FD-76DB27EA81A0}"/>
              </a:ext>
            </a:extLst>
          </p:cNvPr>
          <p:cNvSpPr>
            <a:spLocks noGrp="1"/>
          </p:cNvSpPr>
          <p:nvPr>
            <p:ph type="sldNum" sz="quarter" idx="8"/>
          </p:nvPr>
        </p:nvSpPr>
        <p:spPr/>
        <p:txBody>
          <a:bodyPr/>
          <a:lstStyle/>
          <a:p>
            <a:pPr lvl="0"/>
            <a:fld id="{54D7E5F9-595B-41CC-8860-862166473562}" type="slidenum">
              <a:rPr lang="en-US" smtClean="0"/>
              <a:t>29</a:t>
            </a:fld>
            <a:endParaRPr lang="en-US"/>
          </a:p>
        </p:txBody>
      </p:sp>
    </p:spTree>
    <p:extLst>
      <p:ext uri="{BB962C8B-B14F-4D97-AF65-F5344CB8AC3E}">
        <p14:creationId xmlns:p14="http://schemas.microsoft.com/office/powerpoint/2010/main" val="268465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5F89-D17A-A178-05D4-D6168BD5C6A7}"/>
              </a:ext>
            </a:extLst>
          </p:cNvPr>
          <p:cNvSpPr>
            <a:spLocks noGrp="1"/>
          </p:cNvSpPr>
          <p:nvPr>
            <p:ph type="title"/>
          </p:nvPr>
        </p:nvSpPr>
        <p:spPr/>
        <p:txBody>
          <a:bodyPr/>
          <a:lstStyle/>
          <a:p>
            <a:r>
              <a:rPr lang="en-US" dirty="0"/>
              <a:t>Goals for this module</a:t>
            </a:r>
          </a:p>
        </p:txBody>
      </p:sp>
      <p:sp>
        <p:nvSpPr>
          <p:cNvPr id="3" name="Content Placeholder 2">
            <a:extLst>
              <a:ext uri="{FF2B5EF4-FFF2-40B4-BE49-F238E27FC236}">
                <a16:creationId xmlns:a16="http://schemas.microsoft.com/office/drawing/2014/main" id="{3F7BC1F6-8687-1973-0A0B-4F08BE2771B6}"/>
              </a:ext>
            </a:extLst>
          </p:cNvPr>
          <p:cNvSpPr>
            <a:spLocks noGrp="1"/>
          </p:cNvSpPr>
          <p:nvPr>
            <p:ph idx="1"/>
          </p:nvPr>
        </p:nvSpPr>
        <p:spPr/>
        <p:txBody>
          <a:bodyPr/>
          <a:lstStyle/>
          <a:p>
            <a:r>
              <a:rPr lang="en-US" dirty="0"/>
              <a:t>How does cryptography used today work?</a:t>
            </a:r>
          </a:p>
          <a:p>
            <a:endParaRPr lang="en-US" dirty="0"/>
          </a:p>
          <a:p>
            <a:r>
              <a:rPr lang="en-US" dirty="0"/>
              <a:t>How do quantum computers pose a threat to (online) security?</a:t>
            </a:r>
          </a:p>
          <a:p>
            <a:endParaRPr lang="en-US" dirty="0"/>
          </a:p>
          <a:p>
            <a:r>
              <a:rPr lang="en-US" dirty="0"/>
              <a:t>How can quantum communication provide security?</a:t>
            </a:r>
          </a:p>
        </p:txBody>
      </p:sp>
      <p:sp>
        <p:nvSpPr>
          <p:cNvPr id="4" name="Slide Number Placeholder 3">
            <a:extLst>
              <a:ext uri="{FF2B5EF4-FFF2-40B4-BE49-F238E27FC236}">
                <a16:creationId xmlns:a16="http://schemas.microsoft.com/office/drawing/2014/main" id="{7C3E654F-DA8D-5C2D-0CF0-474DBC0E01A5}"/>
              </a:ext>
            </a:extLst>
          </p:cNvPr>
          <p:cNvSpPr>
            <a:spLocks noGrp="1"/>
          </p:cNvSpPr>
          <p:nvPr>
            <p:ph type="sldNum" sz="quarter" idx="8"/>
          </p:nvPr>
        </p:nvSpPr>
        <p:spPr/>
        <p:txBody>
          <a:bodyPr/>
          <a:lstStyle/>
          <a:p>
            <a:pPr lvl="0"/>
            <a:fld id="{54D7E5F9-595B-41CC-8860-862166473562}" type="slidenum">
              <a:rPr lang="en-US" smtClean="0"/>
              <a:t>3</a:t>
            </a:fld>
            <a:endParaRPr lang="en-US" dirty="0"/>
          </a:p>
        </p:txBody>
      </p:sp>
    </p:spTree>
    <p:extLst>
      <p:ext uri="{BB962C8B-B14F-4D97-AF65-F5344CB8AC3E}">
        <p14:creationId xmlns:p14="http://schemas.microsoft.com/office/powerpoint/2010/main" val="3796253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2D1674-4A3B-89E5-5BB4-BE5D2C88E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F7EF9-28BA-CD75-B7C2-7BD991E76FE6}"/>
              </a:ext>
            </a:extLst>
          </p:cNvPr>
          <p:cNvSpPr>
            <a:spLocks noGrp="1"/>
          </p:cNvSpPr>
          <p:nvPr>
            <p:ph type="title"/>
          </p:nvPr>
        </p:nvSpPr>
        <p:spPr/>
        <p:txBody>
          <a:bodyPr/>
          <a:lstStyle/>
          <a:p>
            <a:r>
              <a:rPr lang="en-US"/>
              <a:t>Password 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E88205E-9FD3-F8AB-81A5-A6B5BA0A248A}"/>
                  </a:ext>
                </a:extLst>
              </p:cNvPr>
              <p:cNvSpPr>
                <a:spLocks noGrp="1"/>
              </p:cNvSpPr>
              <p:nvPr>
                <p:ph idx="1"/>
              </p:nvPr>
            </p:nvSpPr>
            <p:spPr/>
            <p:txBody>
              <a:bodyPr anchor="ctr" anchorCtr="0">
                <a:normAutofit lnSpcReduction="10000"/>
              </a:bodyPr>
              <a:lstStyle/>
              <a:p>
                <a:r>
                  <a:rPr lang="en-CA" dirty="0"/>
                  <a:t>To login to a website, you provide a username and password: </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𝑢</m:t>
                    </m:r>
                    <m:r>
                      <a:rPr lang="en-CA" i="1" dirty="0" smtClean="0">
                        <a:latin typeface="Cambria Math" panose="02040503050406030204" pitchFamily="18" charset="0"/>
                      </a:rPr>
                      <m:t>, </m:t>
                    </m:r>
                    <m:r>
                      <a:rPr lang="en-CA" i="1" dirty="0" smtClean="0">
                        <a:latin typeface="Cambria Math" panose="02040503050406030204" pitchFamily="18" charset="0"/>
                      </a:rPr>
                      <m:t>𝑝</m:t>
                    </m:r>
                    <m:r>
                      <a:rPr lang="en-US" b="0" i="1" dirty="0" smtClean="0">
                        <a:latin typeface="Cambria Math" panose="02040503050406030204" pitchFamily="18" charset="0"/>
                      </a:rPr>
                      <m:t>)</m:t>
                    </m:r>
                  </m:oMath>
                </a14:m>
                <a:endParaRPr lang="en-CA" dirty="0"/>
              </a:p>
              <a:p>
                <a:r>
                  <a:rPr lang="en-CA" dirty="0"/>
                  <a:t>What happens if the server gets compromised and the password database leaks?</a:t>
                </a:r>
              </a:p>
              <a:p>
                <a:pPr marL="342900" indent="-342900">
                  <a:buFont typeface="Arial" panose="020B0604020202020204" pitchFamily="34" charset="0"/>
                  <a:buChar char="•"/>
                </a:pPr>
                <a:r>
                  <a:rPr lang="en-CA" dirty="0">
                    <a:solidFill>
                      <a:srgbClr val="C00000"/>
                    </a:solidFill>
                  </a:rPr>
                  <a:t>Bad</a:t>
                </a:r>
                <a:r>
                  <a:rPr lang="en-CA" dirty="0"/>
                  <a:t>: Server stores </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𝑢</m:t>
                    </m:r>
                    <m:r>
                      <a:rPr lang="en-CA" i="1" dirty="0" smtClean="0">
                        <a:latin typeface="Cambria Math" panose="02040503050406030204" pitchFamily="18" charset="0"/>
                      </a:rPr>
                      <m:t>, </m:t>
                    </m:r>
                    <m:r>
                      <a:rPr lang="en-CA" i="1" dirty="0" smtClean="0">
                        <a:latin typeface="Cambria Math" panose="02040503050406030204" pitchFamily="18" charset="0"/>
                      </a:rPr>
                      <m:t>𝑝</m:t>
                    </m:r>
                    <m:r>
                      <a:rPr lang="en-CA" i="1" dirty="0" smtClean="0">
                        <a:latin typeface="Cambria Math" panose="02040503050406030204" pitchFamily="18" charset="0"/>
                      </a:rPr>
                      <m:t>)</m:t>
                    </m:r>
                  </m:oMath>
                </a14:m>
                <a:endParaRPr lang="en-CA" dirty="0"/>
              </a:p>
              <a:p>
                <a:pPr marL="522900" lvl="1" indent="-342900"/>
                <a:r>
                  <a:rPr lang="en-CA" dirty="0"/>
                  <a:t>all passwords leak when the server is hacked</a:t>
                </a:r>
              </a:p>
              <a:p>
                <a:pPr marL="342900" indent="-342900">
                  <a:buFont typeface="Arial" panose="020B0604020202020204" pitchFamily="34" charset="0"/>
                  <a:buChar char="•"/>
                </a:pPr>
                <a:r>
                  <a:rPr lang="en-CA" dirty="0">
                    <a:solidFill>
                      <a:srgbClr val="C00000"/>
                    </a:solidFill>
                  </a:rPr>
                  <a:t>Better</a:t>
                </a:r>
                <a:r>
                  <a:rPr lang="en-CA" dirty="0"/>
                  <a:t>: Server stores </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𝑢</m:t>
                    </m:r>
                    <m:r>
                      <a:rPr lang="en-CA" i="1" dirty="0" smtClean="0">
                        <a:latin typeface="Cambria Math" panose="02040503050406030204" pitchFamily="18" charset="0"/>
                      </a:rPr>
                      <m:t>, </m:t>
                    </m:r>
                    <m:r>
                      <a:rPr lang="en-CA" i="1" dirty="0" smtClean="0">
                        <a:latin typeface="Cambria Math" panose="02040503050406030204" pitchFamily="18" charset="0"/>
                      </a:rPr>
                      <m:t>𝐻</m:t>
                    </m:r>
                    <m:r>
                      <a:rPr lang="en-CA" i="1" dirty="0" smtClean="0">
                        <a:latin typeface="Cambria Math" panose="02040503050406030204" pitchFamily="18" charset="0"/>
                      </a:rPr>
                      <m:t>(</m:t>
                    </m:r>
                    <m:r>
                      <a:rPr lang="en-CA" i="1" dirty="0" smtClean="0">
                        <a:latin typeface="Cambria Math" panose="02040503050406030204" pitchFamily="18" charset="0"/>
                      </a:rPr>
                      <m:t>𝑝</m:t>
                    </m:r>
                    <m:r>
                      <a:rPr lang="en-CA" i="1" dirty="0" smtClean="0">
                        <a:latin typeface="Cambria Math" panose="02040503050406030204" pitchFamily="18" charset="0"/>
                      </a:rPr>
                      <m:t>))</m:t>
                    </m:r>
                  </m:oMath>
                </a14:m>
                <a:endParaRPr lang="en-CA" dirty="0"/>
              </a:p>
              <a:p>
                <a:pPr marL="522900" lvl="1" indent="-342900"/>
                <a:r>
                  <a:rPr lang="en-CA" dirty="0"/>
                  <a:t>precomputed Hash tables with common passwords leak many passwords</a:t>
                </a:r>
              </a:p>
              <a:p>
                <a:pPr marL="342900" indent="-342900">
                  <a:buFont typeface="Arial" panose="020B0604020202020204" pitchFamily="34" charset="0"/>
                  <a:buChar char="•"/>
                </a:pPr>
                <a:r>
                  <a:rPr lang="en-CA" dirty="0">
                    <a:solidFill>
                      <a:srgbClr val="C00000"/>
                    </a:solidFill>
                  </a:rPr>
                  <a:t>Even better</a:t>
                </a:r>
                <a:r>
                  <a:rPr lang="en-CA" dirty="0"/>
                  <a:t>: Server stores </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𝑢</m:t>
                    </m:r>
                    <m:r>
                      <a:rPr lang="en-CA" i="1" dirty="0" smtClean="0">
                        <a:latin typeface="Cambria Math" panose="02040503050406030204" pitchFamily="18" charset="0"/>
                      </a:rPr>
                      <m:t>, </m:t>
                    </m:r>
                    <m:r>
                      <a:rPr lang="en-CA" i="1" dirty="0" smtClean="0">
                        <a:latin typeface="Cambria Math" panose="02040503050406030204" pitchFamily="18" charset="0"/>
                      </a:rPr>
                      <m:t>𝑠</m:t>
                    </m:r>
                    <m:r>
                      <a:rPr lang="en-CA" i="1" dirty="0" smtClean="0">
                        <a:latin typeface="Cambria Math" panose="02040503050406030204" pitchFamily="18" charset="0"/>
                      </a:rPr>
                      <m:t>, </m:t>
                    </m:r>
                    <m:r>
                      <a:rPr lang="en-CA" i="1" dirty="0" smtClean="0">
                        <a:latin typeface="Cambria Math" panose="02040503050406030204" pitchFamily="18" charset="0"/>
                      </a:rPr>
                      <m:t>𝐻</m:t>
                    </m:r>
                    <m:r>
                      <a:rPr lang="en-CA" i="1" dirty="0" smtClean="0">
                        <a:latin typeface="Cambria Math" panose="02040503050406030204" pitchFamily="18" charset="0"/>
                      </a:rPr>
                      <m:t>(</m:t>
                    </m:r>
                    <m:r>
                      <a:rPr lang="en-CA" i="1" dirty="0" err="1" smtClean="0">
                        <a:latin typeface="Cambria Math" panose="02040503050406030204" pitchFamily="18" charset="0"/>
                      </a:rPr>
                      <m:t>𝑠</m:t>
                    </m:r>
                    <m:r>
                      <a:rPr lang="en-CA" i="1" dirty="0" err="1" smtClean="0">
                        <a:latin typeface="Cambria Math" panose="02040503050406030204" pitchFamily="18" charset="0"/>
                      </a:rPr>
                      <m:t>∥</m:t>
                    </m:r>
                    <m:r>
                      <a:rPr lang="en-CA" i="1" dirty="0" err="1" smtClean="0">
                        <a:latin typeface="Cambria Math" panose="02040503050406030204" pitchFamily="18" charset="0"/>
                      </a:rPr>
                      <m:t>𝑝</m:t>
                    </m:r>
                    <m:r>
                      <a:rPr lang="en-CA" i="1" dirty="0" smtClean="0">
                        <a:latin typeface="Cambria Math" panose="02040503050406030204" pitchFamily="18" charset="0"/>
                      </a:rPr>
                      <m:t>)), </m:t>
                    </m:r>
                  </m:oMath>
                </a14:m>
                <a:r>
                  <a:rPr lang="en-CA" dirty="0"/>
                  <a:t>where </a:t>
                </a:r>
                <a14:m>
                  <m:oMath xmlns:m="http://schemas.openxmlformats.org/officeDocument/2006/math">
                    <m:r>
                      <a:rPr lang="en-CA" i="1" dirty="0" smtClean="0">
                        <a:latin typeface="Cambria Math" panose="02040503050406030204" pitchFamily="18" charset="0"/>
                      </a:rPr>
                      <m:t>𝑠</m:t>
                    </m:r>
                  </m:oMath>
                </a14:m>
                <a:r>
                  <a:rPr lang="en-CA" dirty="0"/>
                  <a:t> is a random salt</a:t>
                </a:r>
              </a:p>
              <a:p>
                <a:pPr marL="522900" lvl="1" indent="-342900"/>
                <a:r>
                  <a:rPr lang="en-CA" dirty="0"/>
                  <a:t>an attacker must attack each user separately</a:t>
                </a:r>
              </a:p>
              <a:p>
                <a:pPr marL="342900" indent="-342900">
                  <a:buFont typeface="Arial" panose="020B0604020202020204" pitchFamily="34" charset="0"/>
                  <a:buChar char="•"/>
                </a:pPr>
                <a:r>
                  <a:rPr lang="en-CA" dirty="0">
                    <a:solidFill>
                      <a:srgbClr val="C00000"/>
                    </a:solidFill>
                  </a:rPr>
                  <a:t>Best(?)</a:t>
                </a:r>
                <a:r>
                  <a:rPr lang="en-CA" dirty="0"/>
                  <a:t>: Server stores </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𝑢</m:t>
                    </m:r>
                    <m:r>
                      <a:rPr lang="en-CA" i="1" dirty="0" smtClean="0">
                        <a:latin typeface="Cambria Math" panose="02040503050406030204" pitchFamily="18" charset="0"/>
                      </a:rPr>
                      <m:t>, </m:t>
                    </m:r>
                    <m:r>
                      <a:rPr lang="en-CA" i="1" dirty="0" smtClean="0">
                        <a:latin typeface="Cambria Math" panose="02040503050406030204" pitchFamily="18" charset="0"/>
                      </a:rPr>
                      <m:t>𝑠</m:t>
                    </m:r>
                    <m:r>
                      <a:rPr lang="en-CA" i="1" dirty="0" smtClean="0">
                        <a:latin typeface="Cambria Math" panose="02040503050406030204" pitchFamily="18" charset="0"/>
                      </a:rPr>
                      <m:t>, </m:t>
                    </m:r>
                    <m:r>
                      <a:rPr lang="en-CA" i="1" dirty="0" smtClean="0">
                        <a:latin typeface="Cambria Math" panose="02040503050406030204" pitchFamily="18" charset="0"/>
                      </a:rPr>
                      <m:t>𝐻</m:t>
                    </m:r>
                    <m:r>
                      <a:rPr lang="en-CA" i="1" dirty="0" smtClean="0">
                        <a:latin typeface="Cambria Math" panose="02040503050406030204" pitchFamily="18" charset="0"/>
                      </a:rPr>
                      <m:t>(</m:t>
                    </m:r>
                    <m:r>
                      <a:rPr lang="en-CA" i="1" dirty="0" err="1" smtClean="0">
                        <a:latin typeface="Cambria Math" panose="02040503050406030204" pitchFamily="18" charset="0"/>
                      </a:rPr>
                      <m:t>𝑠</m:t>
                    </m:r>
                    <m:r>
                      <a:rPr lang="en-CA" i="1" dirty="0" err="1" smtClean="0">
                        <a:latin typeface="Cambria Math" panose="02040503050406030204" pitchFamily="18" charset="0"/>
                      </a:rPr>
                      <m:t>∥</m:t>
                    </m:r>
                    <m:r>
                      <a:rPr lang="en-CA" i="1" dirty="0" err="1" smtClean="0">
                        <a:latin typeface="Cambria Math" panose="02040503050406030204" pitchFamily="18" charset="0"/>
                      </a:rPr>
                      <m:t>𝑝</m:t>
                    </m:r>
                    <m:r>
                      <a:rPr lang="en-CA" i="1" dirty="0" smtClean="0">
                        <a:latin typeface="Cambria Math" panose="02040503050406030204" pitchFamily="18" charset="0"/>
                      </a:rPr>
                      <m:t>))</m:t>
                    </m:r>
                  </m:oMath>
                </a14:m>
                <a:r>
                  <a:rPr lang="en-CA" dirty="0"/>
                  <a:t>, and </a:t>
                </a:r>
                <a14:m>
                  <m:oMath xmlns:m="http://schemas.openxmlformats.org/officeDocument/2006/math">
                    <m:r>
                      <a:rPr lang="en-CA" i="1" dirty="0" smtClean="0">
                        <a:latin typeface="Cambria Math" panose="02040503050406030204" pitchFamily="18" charset="0"/>
                      </a:rPr>
                      <m:t>𝐻</m:t>
                    </m:r>
                  </m:oMath>
                </a14:m>
                <a:r>
                  <a:rPr lang="en-CA" dirty="0"/>
                  <a:t> is slow</a:t>
                </a:r>
              </a:p>
              <a:p>
                <a:pPr marL="522900" lvl="1" indent="-342900"/>
                <a:r>
                  <a:rPr lang="en-CA" dirty="0"/>
                  <a:t>user hardly notices, but brute-force attack becomes very slow</a:t>
                </a:r>
              </a:p>
              <a:p>
                <a:pPr marL="342900" indent="-342900">
                  <a:buFont typeface="Arial" panose="020B0604020202020204" pitchFamily="34" charset="0"/>
                  <a:buChar char="•"/>
                </a:pPr>
                <a:r>
                  <a:rPr lang="en-CA" dirty="0"/>
                  <a:t>Advice for users:</a:t>
                </a:r>
              </a:p>
              <a:p>
                <a:pPr marL="522900" lvl="1" indent="-342900"/>
                <a:r>
                  <a:rPr lang="en-CA" dirty="0"/>
                  <a:t>assume servers get this wrong (see </a:t>
                </a:r>
                <a:r>
                  <a:rPr lang="en-CA" dirty="0">
                    <a:hlinkClick r:id="rId2"/>
                  </a:rPr>
                  <a:t>https://haveibeenpwned.com/</a:t>
                </a:r>
                <a:r>
                  <a:rPr lang="en-CA" dirty="0"/>
                  <a:t> for how often this goes wrong in the real world)</a:t>
                </a:r>
              </a:p>
              <a:p>
                <a:pPr marL="522900" lvl="1" indent="-342900"/>
                <a:r>
                  <a:rPr lang="en-CA" dirty="0"/>
                  <a:t>never reuse passwords, use a password manager!</a:t>
                </a:r>
                <a:endParaRPr lang="en-US" dirty="0"/>
              </a:p>
            </p:txBody>
          </p:sp>
        </mc:Choice>
        <mc:Fallback xmlns="">
          <p:sp>
            <p:nvSpPr>
              <p:cNvPr id="3" name="Content Placeholder 2">
                <a:extLst>
                  <a:ext uri="{FF2B5EF4-FFF2-40B4-BE49-F238E27FC236}">
                    <a16:creationId xmlns:a16="http://schemas.microsoft.com/office/drawing/2014/main" id="{7E88205E-9FD3-F8AB-81A5-A6B5BA0A248A}"/>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1D2AB73-7906-6B97-4C96-585D34F9E330}"/>
              </a:ext>
            </a:extLst>
          </p:cNvPr>
          <p:cNvSpPr>
            <a:spLocks noGrp="1"/>
          </p:cNvSpPr>
          <p:nvPr>
            <p:ph type="sldNum" sz="quarter" idx="8"/>
          </p:nvPr>
        </p:nvSpPr>
        <p:spPr/>
        <p:txBody>
          <a:bodyPr/>
          <a:lstStyle/>
          <a:p>
            <a:pPr lvl="0"/>
            <a:fld id="{54D7E5F9-595B-41CC-8860-862166473562}" type="slidenum">
              <a:rPr lang="en-US" smtClean="0"/>
              <a:t>30</a:t>
            </a:fld>
            <a:endParaRPr lang="en-US"/>
          </a:p>
        </p:txBody>
      </p:sp>
    </p:spTree>
    <p:extLst>
      <p:ext uri="{BB962C8B-B14F-4D97-AF65-F5344CB8AC3E}">
        <p14:creationId xmlns:p14="http://schemas.microsoft.com/office/powerpoint/2010/main" val="2451238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A70711D-E59B-4F35-454A-FACCA94E4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DE571-825B-750E-33C1-5A03AF585134}"/>
              </a:ext>
            </a:extLst>
          </p:cNvPr>
          <p:cNvSpPr>
            <a:spLocks noGrp="1"/>
          </p:cNvSpPr>
          <p:nvPr>
            <p:ph type="title"/>
          </p:nvPr>
        </p:nvSpPr>
        <p:spPr/>
        <p:txBody>
          <a:bodyPr/>
          <a:lstStyle/>
          <a:p>
            <a:r>
              <a:rPr lang="en-US"/>
              <a:t>HMAC</a:t>
            </a:r>
          </a:p>
        </p:txBody>
      </p:sp>
      <p:sp>
        <p:nvSpPr>
          <p:cNvPr id="3" name="Content Placeholder 2">
            <a:extLst>
              <a:ext uri="{FF2B5EF4-FFF2-40B4-BE49-F238E27FC236}">
                <a16:creationId xmlns:a16="http://schemas.microsoft.com/office/drawing/2014/main" id="{B7E2B9B6-02BC-376A-4463-ED8CA4903233}"/>
              </a:ext>
            </a:extLst>
          </p:cNvPr>
          <p:cNvSpPr>
            <a:spLocks noGrp="1"/>
          </p:cNvSpPr>
          <p:nvPr>
            <p:ph idx="1"/>
          </p:nvPr>
        </p:nvSpPr>
        <p:spPr/>
        <p:txBody>
          <a:bodyPr/>
          <a:lstStyle/>
          <a:p>
            <a:r>
              <a:rPr lang="en-US"/>
              <a:t>We can use hashes to build MACs</a:t>
            </a:r>
          </a:p>
          <a:p>
            <a:endParaRPr lang="en-US"/>
          </a:p>
          <a:p>
            <a:endParaRPr lang="en-US"/>
          </a:p>
          <a:p>
            <a:endParaRPr lang="en-US"/>
          </a:p>
          <a:p>
            <a:endParaRPr lang="en-US"/>
          </a:p>
          <a:p>
            <a:endParaRPr lang="en-US"/>
          </a:p>
          <a:p>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18D46C0E-78C6-C8FC-E081-539B228ACA6F}"/>
                  </a:ext>
                </a:extLst>
              </p:cNvPr>
              <p:cNvGraphicFramePr>
                <a:graphicFrameLocks noGrp="1"/>
              </p:cNvGraphicFramePr>
              <p:nvPr/>
            </p:nvGraphicFramePr>
            <p:xfrm>
              <a:off x="723274" y="2065930"/>
              <a:ext cx="7697449" cy="1280160"/>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08588">
                    <a:tc>
                      <a:txBody>
                        <a:bodyPr/>
                        <a:lstStyle/>
                        <a:p>
                          <a:r>
                            <a:rPr lang="en-US">
                              <a:solidFill>
                                <a:schemeClr val="bg1"/>
                              </a:solidFill>
                            </a:rPr>
                            <a:t>Example: Hash-based MAC (HMAC)</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731529">
                    <a:tc>
                      <a:txBody>
                        <a:bodyPr/>
                        <a:lstStyle/>
                        <a:p>
                          <a:pPr marL="179021" lvl="3" indent="0">
                            <a:buNone/>
                          </a:pPr>
                          <a:r>
                            <a:rPr lang="en-CA" dirty="0"/>
                            <a:t>Given a hash function</a:t>
                          </a:r>
                          <a:r>
                            <a:rPr lang="en-CA" baseline="0" dirty="0"/>
                            <a:t> </a:t>
                          </a:r>
                          <a14:m>
                            <m:oMath xmlns:m="http://schemas.openxmlformats.org/officeDocument/2006/math">
                              <m:r>
                                <a:rPr lang="en-US" b="0" i="1" baseline="0" smtClean="0">
                                  <a:latin typeface="Cambria Math" panose="02040503050406030204" pitchFamily="18" charset="0"/>
                                </a:rPr>
                                <m:t>𝐻</m:t>
                              </m:r>
                            </m:oMath>
                          </a14:m>
                          <a:r>
                            <a:rPr lang="en-CA" dirty="0"/>
                            <a:t>, a shared key </a:t>
                          </a:r>
                          <a14:m>
                            <m:oMath xmlns:m="http://schemas.openxmlformats.org/officeDocument/2006/math">
                              <m:r>
                                <a:rPr lang="en-US" b="0" i="1" smtClean="0">
                                  <a:latin typeface="Cambria Math" panose="02040503050406030204" pitchFamily="18" charset="0"/>
                                </a:rPr>
                                <m:t>𝑘</m:t>
                              </m:r>
                            </m:oMath>
                          </a14:m>
                          <a:r>
                            <a:rPr lang="en-CA" dirty="0"/>
                            <a:t>, and a message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CA" dirty="0"/>
                            <a:t>generate the </a:t>
                          </a:r>
                          <a:r>
                            <a:rPr lang="en-CA" baseline="0" dirty="0"/>
                            <a:t>tag:</a:t>
                          </a:r>
                          <a:endParaRPr lang="en-CA" dirty="0"/>
                        </a:p>
                        <a:p>
                          <a:pPr marL="179021" lvl="3" indent="0">
                            <a:buNone/>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𝑡</m:t>
                                </m:r>
                                <m:r>
                                  <a:rPr lang="en-US" b="0" i="1" dirty="0" smtClean="0">
                                    <a:latin typeface="Cambria Math" panose="02040503050406030204" pitchFamily="18" charset="0"/>
                                  </a:rPr>
                                  <m:t>←</m:t>
                                </m:r>
                                <m:r>
                                  <a:rPr lang="en-US" b="0" i="1" dirty="0" smtClean="0">
                                    <a:latin typeface="Cambria Math" panose="02040503050406030204" pitchFamily="18" charset="0"/>
                                  </a:rPr>
                                  <m:t>𝐻</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𝐻</m:t>
                                </m:r>
                                <m:r>
                                  <a:rPr lang="en-US" b="0" i="1" dirty="0" smtClean="0">
                                    <a:latin typeface="Cambria Math" panose="02040503050406030204" pitchFamily="18" charset="0"/>
                                  </a:rPr>
                                  <m:t>(</m:t>
                                </m:r>
                                <m:r>
                                  <a:rPr lang="en-US" b="0" i="1" dirty="0" smtClean="0">
                                    <a:latin typeface="Cambria Math" panose="02040503050406030204" pitchFamily="18" charset="0"/>
                                  </a:rPr>
                                  <m:t>𝑘</m:t>
                                </m:r>
                                <m:d>
                                  <m:dPr>
                                    <m:beg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e>
                                </m:d>
                                <m:r>
                                  <a:rPr lang="en-US" b="0" i="1" dirty="0" smtClean="0">
                                    <a:latin typeface="Cambria Math" panose="02040503050406030204" pitchFamily="18" charset="0"/>
                                  </a:rPr>
                                  <m:t>)</m:t>
                                </m:r>
                              </m:oMath>
                            </m:oMathPara>
                          </a14:m>
                          <a:endParaRPr lang="en-US" b="0" dirty="0"/>
                        </a:p>
                        <a:p>
                          <a:pPr marL="179021" lvl="3" indent="0">
                            <a:buNone/>
                          </a:pPr>
                          <a:r>
                            <a:rPr lang="en-CA" dirty="0">
                              <a:solidFill>
                                <a:schemeClr val="bg1">
                                  <a:lumMod val="75000"/>
                                </a:schemeClr>
                              </a:solidFill>
                            </a:rPr>
                            <a:t>where I omitted some details on </a:t>
                          </a:r>
                          <a14:m>
                            <m:oMath xmlns:m="http://schemas.openxmlformats.org/officeDocument/2006/math">
                              <m:r>
                                <a:rPr lang="en-CA" i="1" dirty="0" smtClean="0">
                                  <a:solidFill>
                                    <a:schemeClr val="bg1">
                                      <a:lumMod val="75000"/>
                                    </a:schemeClr>
                                  </a:solidFill>
                                  <a:latin typeface="Cambria Math" panose="02040503050406030204" pitchFamily="18" charset="0"/>
                                </a:rPr>
                                <m:t>𝑘</m:t>
                              </m:r>
                            </m:oMath>
                          </a14:m>
                          <a:endParaRPr lang="en-CA" dirty="0">
                            <a:solidFill>
                              <a:schemeClr val="bg1">
                                <a:lumMod val="75000"/>
                              </a:schemeClr>
                            </a:solidFill>
                          </a:endParaRPr>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7" name="Table 6">
                <a:extLst>
                  <a:ext uri="{FF2B5EF4-FFF2-40B4-BE49-F238E27FC236}">
                    <a16:creationId xmlns:a16="http://schemas.microsoft.com/office/drawing/2014/main" id="{18D46C0E-78C6-C8FC-E081-539B228ACA6F}"/>
                  </a:ext>
                </a:extLst>
              </p:cNvPr>
              <p:cNvGraphicFramePr>
                <a:graphicFrameLocks noGrp="1"/>
              </p:cNvGraphicFramePr>
              <p:nvPr/>
            </p:nvGraphicFramePr>
            <p:xfrm>
              <a:off x="723274" y="2065930"/>
              <a:ext cx="7697449" cy="1280160"/>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65760">
                    <a:tc>
                      <a:txBody>
                        <a:bodyPr/>
                        <a:lstStyle/>
                        <a:p>
                          <a:r>
                            <a:rPr lang="en-US">
                              <a:solidFill>
                                <a:schemeClr val="bg1"/>
                              </a:solidFill>
                            </a:rPr>
                            <a:t>Example: Hash-based MAC (HMAC)</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91440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9" t="-43046" r="-158" b="-10596"/>
                          </a:stretch>
                        </a:blipFill>
                      </a:tcPr>
                    </a:tc>
                    <a:extLst>
                      <a:ext uri="{0D108BD9-81ED-4DB2-BD59-A6C34878D82A}">
                        <a16:rowId xmlns:a16="http://schemas.microsoft.com/office/drawing/2014/main" val="2354341383"/>
                      </a:ext>
                    </a:extLst>
                  </a:tr>
                </a:tbl>
              </a:graphicData>
            </a:graphic>
          </p:graphicFrame>
        </mc:Fallback>
      </mc:AlternateContent>
      <p:sp>
        <p:nvSpPr>
          <p:cNvPr id="6" name="Slide Number Placeholder 5">
            <a:extLst>
              <a:ext uri="{FF2B5EF4-FFF2-40B4-BE49-F238E27FC236}">
                <a16:creationId xmlns:a16="http://schemas.microsoft.com/office/drawing/2014/main" id="{891541DB-8FD3-8059-1FBF-8A986D2B7908}"/>
              </a:ext>
            </a:extLst>
          </p:cNvPr>
          <p:cNvSpPr>
            <a:spLocks noGrp="1"/>
          </p:cNvSpPr>
          <p:nvPr>
            <p:ph type="sldNum" sz="quarter" idx="8"/>
          </p:nvPr>
        </p:nvSpPr>
        <p:spPr/>
        <p:txBody>
          <a:bodyPr/>
          <a:lstStyle/>
          <a:p>
            <a:pPr lvl="0"/>
            <a:fld id="{54D7E5F9-595B-41CC-8860-862166473562}" type="slidenum">
              <a:rPr lang="en-US" smtClean="0"/>
              <a:t>31</a:t>
            </a:fld>
            <a:endParaRPr lang="en-US"/>
          </a:p>
        </p:txBody>
      </p:sp>
    </p:spTree>
    <p:extLst>
      <p:ext uri="{BB962C8B-B14F-4D97-AF65-F5344CB8AC3E}">
        <p14:creationId xmlns:p14="http://schemas.microsoft.com/office/powerpoint/2010/main" val="4103973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ECE9EF38-F406-0D0C-A7D8-7B5DEF9911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1BBB71-EB34-2276-56CE-A0B1AF5BE2C5}"/>
              </a:ext>
            </a:extLst>
          </p:cNvPr>
          <p:cNvSpPr>
            <a:spLocks noGrp="1"/>
          </p:cNvSpPr>
          <p:nvPr>
            <p:ph type="title"/>
          </p:nvPr>
        </p:nvSpPr>
        <p:spPr/>
        <p:txBody>
          <a:bodyPr/>
          <a:lstStyle/>
          <a:p>
            <a:r>
              <a:rPr lang="en-US" dirty="0">
                <a:solidFill>
                  <a:schemeClr val="bg1"/>
                </a:solidFill>
              </a:rPr>
              <a:t>Outline</a:t>
            </a:r>
          </a:p>
        </p:txBody>
      </p:sp>
      <p:sp>
        <p:nvSpPr>
          <p:cNvPr id="3" name="Content Placeholder 2">
            <a:extLst>
              <a:ext uri="{FF2B5EF4-FFF2-40B4-BE49-F238E27FC236}">
                <a16:creationId xmlns:a16="http://schemas.microsoft.com/office/drawing/2014/main" id="{6B4AEA4C-377F-2351-BCD5-233368371D53}"/>
              </a:ext>
            </a:extLst>
          </p:cNvPr>
          <p:cNvSpPr>
            <a:spLocks noGrp="1"/>
          </p:cNvSpPr>
          <p:nvPr>
            <p:ph idx="1"/>
          </p:nvPr>
        </p:nvSpPr>
        <p:spPr/>
        <p:txBody>
          <a:bodyPr>
            <a:normAutofit/>
          </a:bodyPr>
          <a:lstStyle/>
          <a:p>
            <a:pPr marL="457200" indent="-457200">
              <a:buFont typeface="+mj-lt"/>
              <a:buAutoNum type="arabicPeriod"/>
            </a:pPr>
            <a:r>
              <a:rPr lang="en-US" dirty="0">
                <a:solidFill>
                  <a:srgbClr val="7E0000"/>
                </a:solidFill>
              </a:rPr>
              <a:t>Cryptography</a:t>
            </a:r>
          </a:p>
          <a:p>
            <a:pPr marL="637200" lvl="1" indent="-457200">
              <a:buFont typeface="+mj-lt"/>
              <a:buAutoNum type="arabicPeriod"/>
            </a:pPr>
            <a:r>
              <a:rPr lang="en-US" dirty="0">
                <a:solidFill>
                  <a:srgbClr val="7E0000"/>
                </a:solidFill>
              </a:rPr>
              <a:t>Symmetric cryptography</a:t>
            </a:r>
          </a:p>
          <a:p>
            <a:pPr marL="637200" lvl="1" indent="-457200">
              <a:buFont typeface="+mj-lt"/>
              <a:buAutoNum type="arabicPeriod"/>
            </a:pPr>
            <a:r>
              <a:rPr lang="en-US">
                <a:solidFill>
                  <a:schemeClr val="bg1"/>
                </a:solidFill>
              </a:rPr>
              <a:t>Asymmetric cryptography</a:t>
            </a:r>
          </a:p>
          <a:p>
            <a:pPr marL="637200" lvl="1" indent="-457200">
              <a:buFont typeface="+mj-lt"/>
              <a:buAutoNum type="arabicPeriod"/>
            </a:pPr>
            <a:r>
              <a:rPr lang="en-US">
                <a:solidFill>
                  <a:srgbClr val="7E0000"/>
                </a:solidFill>
              </a:rPr>
              <a:t>Protocols</a:t>
            </a:r>
          </a:p>
          <a:p>
            <a:pPr marL="457200" indent="-457200">
              <a:buFont typeface="+mj-lt"/>
              <a:buAutoNum type="arabicPeriod"/>
            </a:pPr>
            <a:r>
              <a:rPr lang="en-US">
                <a:solidFill>
                  <a:srgbClr val="7E0000"/>
                </a:solidFill>
              </a:rPr>
              <a:t>Quantum threat</a:t>
            </a:r>
          </a:p>
          <a:p>
            <a:pPr marL="637200" lvl="1" indent="-457200">
              <a:buFont typeface="+mj-lt"/>
              <a:buAutoNum type="arabicPeriod"/>
            </a:pPr>
            <a:r>
              <a:rPr lang="en-US" dirty="0">
                <a:solidFill>
                  <a:srgbClr val="7E0000"/>
                </a:solidFill>
              </a:rPr>
              <a:t>Problem</a:t>
            </a:r>
          </a:p>
          <a:p>
            <a:pPr marL="637200" lvl="1" indent="-457200">
              <a:buFont typeface="+mj-lt"/>
              <a:buAutoNum type="arabicPeriod"/>
            </a:pPr>
            <a:r>
              <a:rPr lang="en-US" dirty="0">
                <a:solidFill>
                  <a:srgbClr val="7E0000"/>
                </a:solidFill>
              </a:rPr>
              <a:t>Solutions</a:t>
            </a:r>
          </a:p>
          <a:p>
            <a:pPr marL="457200" indent="-457200">
              <a:buFont typeface="+mj-lt"/>
              <a:buAutoNum type="arabicPeriod"/>
            </a:pPr>
            <a:r>
              <a:rPr lang="en-US" dirty="0">
                <a:solidFill>
                  <a:srgbClr val="7E0000"/>
                </a:solidFill>
              </a:rPr>
              <a:t>Quantum key distribution</a:t>
            </a:r>
          </a:p>
          <a:p>
            <a:pPr marL="637200" lvl="1" indent="-457200">
              <a:buFont typeface="+mj-lt"/>
              <a:buAutoNum type="arabicPeriod"/>
            </a:pPr>
            <a:r>
              <a:rPr lang="en-US" dirty="0">
                <a:solidFill>
                  <a:srgbClr val="7E0000"/>
                </a:solidFill>
              </a:rPr>
              <a:t>BB84</a:t>
            </a:r>
          </a:p>
          <a:p>
            <a:pPr marL="637200" lvl="1" indent="-457200">
              <a:buFont typeface="+mj-lt"/>
              <a:buAutoNum type="arabicPeriod"/>
            </a:pPr>
            <a:r>
              <a:rPr lang="en-US" dirty="0">
                <a:solidFill>
                  <a:srgbClr val="7E0000"/>
                </a:solidFill>
              </a:rPr>
              <a:t>Information reconciliation</a:t>
            </a:r>
          </a:p>
          <a:p>
            <a:pPr marL="637200" lvl="1" indent="-457200">
              <a:buFont typeface="+mj-lt"/>
              <a:buAutoNum type="arabicPeriod"/>
            </a:pPr>
            <a:r>
              <a:rPr lang="en-US" dirty="0">
                <a:solidFill>
                  <a:srgbClr val="7E0000"/>
                </a:solidFill>
              </a:rPr>
              <a:t>Privacy amplification</a:t>
            </a:r>
          </a:p>
          <a:p>
            <a:pPr marL="637200" lvl="1" indent="-457200">
              <a:buFont typeface="+mj-lt"/>
              <a:buAutoNum type="arabicPeriod"/>
            </a:pPr>
            <a:r>
              <a:rPr lang="en-US" dirty="0">
                <a:solidFill>
                  <a:srgbClr val="7E0000"/>
                </a:solidFill>
              </a:rPr>
              <a:t>The authenticated channel</a:t>
            </a:r>
          </a:p>
          <a:p>
            <a:pPr marL="637200" lvl="1" indent="-457200">
              <a:buFont typeface="+mj-lt"/>
              <a:buAutoNum type="arabicPeriod"/>
            </a:pPr>
            <a:r>
              <a:rPr lang="en-US" dirty="0">
                <a:solidFill>
                  <a:srgbClr val="7E0000"/>
                </a:solidFill>
              </a:rPr>
              <a:t>Comparing to non-quantum cryptography</a:t>
            </a:r>
          </a:p>
        </p:txBody>
      </p:sp>
      <p:sp>
        <p:nvSpPr>
          <p:cNvPr id="5" name="Slide Number Placeholder 4">
            <a:extLst>
              <a:ext uri="{FF2B5EF4-FFF2-40B4-BE49-F238E27FC236}">
                <a16:creationId xmlns:a16="http://schemas.microsoft.com/office/drawing/2014/main" id="{1E46E38C-A7F6-C945-EAA3-981C4E073377}"/>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dirty="0" smtClean="0">
                <a:ln>
                  <a:noFill/>
                </a:ln>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4205788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Asymmetric cryptography</a:t>
            </a:r>
          </a:p>
        </p:txBody>
      </p:sp>
      <p:sp>
        <p:nvSpPr>
          <p:cNvPr id="3" name="Tijdelijke aanduiding voor inhoud 2"/>
          <p:cNvSpPr>
            <a:spLocks noGrp="1"/>
          </p:cNvSpPr>
          <p:nvPr>
            <p:ph idx="1"/>
          </p:nvPr>
        </p:nvSpPr>
        <p:spPr>
          <a:xfrm>
            <a:off x="0" y="539038"/>
            <a:ext cx="9144000" cy="4029359"/>
          </a:xfrm>
        </p:spPr>
        <p:txBody>
          <a:bodyPr/>
          <a:lstStyle/>
          <a:p>
            <a:pPr marL="342900" indent="-342900">
              <a:buFont typeface="Arial" panose="020B0604020202020204" pitchFamily="34" charset="0"/>
              <a:buChar char="•"/>
            </a:pPr>
            <a:r>
              <a:rPr lang="en-GB" sz="1800" dirty="0"/>
              <a:t>Parties generate a </a:t>
            </a:r>
            <a:r>
              <a:rPr lang="en-GB" sz="1800" dirty="0">
                <a:solidFill>
                  <a:srgbClr val="C00000"/>
                </a:solidFill>
              </a:rPr>
              <a:t>keypair</a:t>
            </a:r>
            <a:r>
              <a:rPr lang="en-GB" sz="1800" dirty="0"/>
              <a:t>: (      ,     )</a:t>
            </a:r>
          </a:p>
          <a:p>
            <a:pPr marL="523875" lvl="2" indent="-342900"/>
            <a:r>
              <a:rPr lang="en-GB" dirty="0"/>
              <a:t>give the public key (     ) to everybody, so anybody can use it</a:t>
            </a:r>
          </a:p>
          <a:p>
            <a:pPr marL="523875" lvl="2" indent="-342900"/>
            <a:r>
              <a:rPr lang="en-GB" dirty="0"/>
              <a:t>keep the private key (     ) secret</a:t>
            </a:r>
          </a:p>
          <a:p>
            <a:pPr marL="342900" indent="-342900">
              <a:buFont typeface="Arial" panose="020B0604020202020204" pitchFamily="34" charset="0"/>
              <a:buChar char="•"/>
            </a:pPr>
            <a:r>
              <a:rPr lang="en-GB" sz="1800" dirty="0"/>
              <a:t>Also called </a:t>
            </a:r>
            <a:r>
              <a:rPr lang="en-GB" sz="1800" dirty="0">
                <a:solidFill>
                  <a:srgbClr val="C00000"/>
                </a:solidFill>
              </a:rPr>
              <a:t>public key cryptography (PKC)</a:t>
            </a:r>
          </a:p>
          <a:p>
            <a:pPr marL="342900" indent="-342900">
              <a:buFont typeface="Arial" panose="020B0604020202020204" pitchFamily="34" charset="0"/>
              <a:buChar char="•"/>
            </a:pPr>
            <a:r>
              <a:rPr lang="en-GB" sz="1800" dirty="0"/>
              <a:t>Example usage:</a:t>
            </a:r>
          </a:p>
          <a:p>
            <a:pPr marL="523875" lvl="2" indent="-342900"/>
            <a:r>
              <a:rPr lang="en-GB" dirty="0"/>
              <a:t>key exchange</a:t>
            </a:r>
          </a:p>
          <a:p>
            <a:pPr marL="523875" lvl="2" indent="-342900"/>
            <a:r>
              <a:rPr lang="en-GB" dirty="0"/>
              <a:t>digital signatures</a:t>
            </a:r>
          </a:p>
          <a:p>
            <a:pPr marL="523875" lvl="2" indent="-342900"/>
            <a:r>
              <a:rPr lang="en-GB" dirty="0"/>
              <a:t>public key encryption</a:t>
            </a:r>
          </a:p>
          <a:p>
            <a:pPr marL="342900" indent="-342900">
              <a:buFont typeface="Arial" panose="020B0604020202020204" pitchFamily="34" charset="0"/>
              <a:buChar char="•"/>
            </a:pPr>
            <a:r>
              <a:rPr lang="en-GB" sz="1800" dirty="0"/>
              <a:t>Example systems, used on the internet today:</a:t>
            </a:r>
          </a:p>
          <a:p>
            <a:pPr marL="523875" lvl="2" indent="-342900"/>
            <a:r>
              <a:rPr lang="en-GB" dirty="0"/>
              <a:t>RSA</a:t>
            </a:r>
          </a:p>
          <a:p>
            <a:pPr marL="523875" lvl="2" indent="-342900"/>
            <a:r>
              <a:rPr lang="en-GB" dirty="0"/>
              <a:t>Elliptic curve cryptography (ECC)</a:t>
            </a:r>
          </a:p>
          <a:p>
            <a:pPr marL="523875" lvl="2" indent="-342900"/>
            <a:r>
              <a:rPr lang="en-GB" dirty="0"/>
              <a:t>Diffie-Hellman key exchange (DH)</a:t>
            </a:r>
          </a:p>
        </p:txBody>
      </p:sp>
      <p:pic>
        <p:nvPicPr>
          <p:cNvPr id="14" name="Graphic 13" descr="Lock with solid fill">
            <a:extLst>
              <a:ext uri="{FF2B5EF4-FFF2-40B4-BE49-F238E27FC236}">
                <a16:creationId xmlns:a16="http://schemas.microsoft.com/office/drawing/2014/main" id="{05E09DCD-5CF9-43D4-A26E-8ECDE6CD44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8082" y="1008907"/>
            <a:ext cx="290850" cy="290848"/>
          </a:xfrm>
          <a:prstGeom prst="rect">
            <a:avLst/>
          </a:prstGeom>
        </p:spPr>
      </p:pic>
      <p:pic>
        <p:nvPicPr>
          <p:cNvPr id="20" name="Graphic 19" descr="Old Key with solid fill">
            <a:extLst>
              <a:ext uri="{FF2B5EF4-FFF2-40B4-BE49-F238E27FC236}">
                <a16:creationId xmlns:a16="http://schemas.microsoft.com/office/drawing/2014/main" id="{D2C7F083-F9BC-48B3-9B97-AB29E108375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3399" y="1021503"/>
            <a:ext cx="290850" cy="290850"/>
          </a:xfrm>
          <a:prstGeom prst="rect">
            <a:avLst/>
          </a:prstGeom>
        </p:spPr>
      </p:pic>
      <p:pic>
        <p:nvPicPr>
          <p:cNvPr id="38" name="Graphic 37" descr="Lock with solid fill">
            <a:extLst>
              <a:ext uri="{FF2B5EF4-FFF2-40B4-BE49-F238E27FC236}">
                <a16:creationId xmlns:a16="http://schemas.microsoft.com/office/drawing/2014/main" id="{25C47DB9-E097-435F-902B-CD566E7878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03102" y="1248397"/>
            <a:ext cx="290850" cy="290848"/>
          </a:xfrm>
          <a:prstGeom prst="rect">
            <a:avLst/>
          </a:prstGeom>
        </p:spPr>
      </p:pic>
      <p:pic>
        <p:nvPicPr>
          <p:cNvPr id="88" name="Graphic 87" descr="Old Key with solid fill">
            <a:extLst>
              <a:ext uri="{FF2B5EF4-FFF2-40B4-BE49-F238E27FC236}">
                <a16:creationId xmlns:a16="http://schemas.microsoft.com/office/drawing/2014/main" id="{9D68A34E-D691-47D7-B90E-FB07E56291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50333" y="1539703"/>
            <a:ext cx="290850" cy="290850"/>
          </a:xfrm>
          <a:prstGeom prst="rect">
            <a:avLst/>
          </a:prstGeom>
        </p:spPr>
      </p:pic>
      <p:sp>
        <p:nvSpPr>
          <p:cNvPr id="6" name="Slide Number Placeholder 5">
            <a:extLst>
              <a:ext uri="{FF2B5EF4-FFF2-40B4-BE49-F238E27FC236}">
                <a16:creationId xmlns:a16="http://schemas.microsoft.com/office/drawing/2014/main" id="{8BA7FC84-A17A-6F17-9FBA-F928401F4F2A}"/>
              </a:ext>
            </a:extLst>
          </p:cNvPr>
          <p:cNvSpPr>
            <a:spLocks noGrp="1"/>
          </p:cNvSpPr>
          <p:nvPr>
            <p:ph type="sldNum" sz="quarter" idx="8"/>
          </p:nvPr>
        </p:nvSpPr>
        <p:spPr/>
        <p:txBody>
          <a:bodyPr/>
          <a:lstStyle/>
          <a:p>
            <a:pPr lvl="0"/>
            <a:fld id="{54D7E5F9-595B-41CC-8860-862166473562}" type="slidenum">
              <a:rPr lang="en-US" smtClean="0"/>
              <a:t>33</a:t>
            </a:fld>
            <a:endParaRPr lang="en-US"/>
          </a:p>
        </p:txBody>
      </p:sp>
    </p:spTree>
    <p:extLst>
      <p:ext uri="{BB962C8B-B14F-4D97-AF65-F5344CB8AC3E}">
        <p14:creationId xmlns:p14="http://schemas.microsoft.com/office/powerpoint/2010/main" val="800527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28C56-C2C3-6397-7F5B-7333D02A9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9B31C9-5671-7BB9-EF47-1255F6C8E952}"/>
              </a:ext>
            </a:extLst>
          </p:cNvPr>
          <p:cNvSpPr>
            <a:spLocks noGrp="1"/>
          </p:cNvSpPr>
          <p:nvPr>
            <p:ph type="title"/>
          </p:nvPr>
        </p:nvSpPr>
        <p:spPr/>
        <p:txBody>
          <a:bodyPr/>
          <a:lstStyle/>
          <a:p>
            <a:r>
              <a:rPr lang="en-US"/>
              <a:t>Asymmetric Cryptography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D7F99-50A8-7DA2-0151-1E96270F58BD}"/>
                  </a:ext>
                </a:extLst>
              </p:cNvPr>
              <p:cNvSpPr>
                <a:spLocks noGrp="1"/>
              </p:cNvSpPr>
              <p:nvPr>
                <p:ph idx="1"/>
              </p:nvPr>
            </p:nvSpPr>
            <p:spPr/>
            <p:txBody>
              <a:bodyPr>
                <a:normAutofit/>
              </a:bodyPr>
              <a:lstStyle/>
              <a:p>
                <a:endParaRPr lang="en-US" b="0" i="1">
                  <a:latin typeface="Cambria Math" panose="02040503050406030204" pitchFamily="18" charset="0"/>
                </a:endParaRPr>
              </a:p>
              <a:p>
                <a:endParaRPr lang="en-US" i="1">
                  <a:latin typeface="Cambria Math" panose="02040503050406030204" pitchFamily="18" charset="0"/>
                </a:endParaRPr>
              </a:p>
              <a:p>
                <a:endParaRPr lang="en-US" i="1">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𝑝𝑘</m:t>
                    </m:r>
                  </m:oMath>
                </a14:m>
                <a:r>
                  <a:rPr lang="en-US"/>
                  <a:t> is a public key: can be shared</a:t>
                </a:r>
              </a:p>
              <a:p>
                <a14:m>
                  <m:oMath xmlns:m="http://schemas.openxmlformats.org/officeDocument/2006/math">
                    <m:r>
                      <a:rPr lang="en-US" b="0" i="1" smtClean="0">
                        <a:latin typeface="Cambria Math" panose="02040503050406030204" pitchFamily="18" charset="0"/>
                      </a:rPr>
                      <m:t>𝑠𝑘</m:t>
                    </m:r>
                  </m:oMath>
                </a14:m>
                <a:r>
                  <a:rPr lang="en-US"/>
                  <a:t> is a secret/private key: should be kept secret</a:t>
                </a:r>
              </a:p>
              <a:p>
                <a:r>
                  <a:rPr lang="en-US"/>
                  <a:t>Security (informal): </a:t>
                </a:r>
                <a14:m>
                  <m:oMath xmlns:m="http://schemas.openxmlformats.org/officeDocument/2006/math">
                    <m:r>
                      <a:rPr lang="en-US" b="0" i="1" smtClean="0">
                        <a:latin typeface="Cambria Math" panose="02040503050406030204" pitchFamily="18" charset="0"/>
                      </a:rPr>
                      <m:t>𝑝𝑘</m:t>
                    </m:r>
                  </m:oMath>
                </a14:m>
                <a:r>
                  <a:rPr lang="en-US"/>
                  <a:t> should reveal nothing about </a:t>
                </a:r>
                <a14:m>
                  <m:oMath xmlns:m="http://schemas.openxmlformats.org/officeDocument/2006/math">
                    <m:r>
                      <a:rPr lang="en-US" b="0" i="1" smtClean="0">
                        <a:latin typeface="Cambria Math" panose="02040503050406030204" pitchFamily="18" charset="0"/>
                      </a:rPr>
                      <m:t>𝑠𝑘</m:t>
                    </m:r>
                  </m:oMath>
                </a14:m>
                <a:endParaRPr lang="en-US"/>
              </a:p>
              <a:p>
                <a:endParaRPr lang="en-US"/>
              </a:p>
              <a:p>
                <a:endParaRPr lang="en-US"/>
              </a:p>
              <a:p>
                <a:endParaRPr lang="en-US"/>
              </a:p>
              <a:p>
                <a:endParaRPr lang="en-US"/>
              </a:p>
              <a:p>
                <a:endParaRPr lang="en-US"/>
              </a:p>
              <a:p>
                <a:r>
                  <a:rPr lang="en-US">
                    <a:solidFill>
                      <a:schemeClr val="bg1">
                        <a:lumMod val="75000"/>
                      </a:schemeClr>
                    </a:solidFill>
                  </a:rPr>
                  <a:t>I use RSA as an example mostly because the basics are simple, but it is not secure against quantum computers, and it is hard to implement securely</a:t>
                </a:r>
              </a:p>
            </p:txBody>
          </p:sp>
        </mc:Choice>
        <mc:Fallback xmlns="">
          <p:sp>
            <p:nvSpPr>
              <p:cNvPr id="3" name="Content Placeholder 2">
                <a:extLst>
                  <a:ext uri="{FF2B5EF4-FFF2-40B4-BE49-F238E27FC236}">
                    <a16:creationId xmlns:a16="http://schemas.microsoft.com/office/drawing/2014/main" id="{528D7F99-50A8-7DA2-0151-1E96270F58BD}"/>
                  </a:ext>
                </a:extLst>
              </p:cNvPr>
              <p:cNvSpPr>
                <a:spLocks noGrp="1" noRot="1" noChangeAspect="1" noMove="1" noResize="1" noEditPoints="1" noAdjustHandles="1" noChangeArrowheads="1" noChangeShapeType="1" noTextEdit="1"/>
              </p:cNvSpPr>
              <p:nvPr>
                <p:ph idx="1"/>
              </p:nvPr>
            </p:nvSpPr>
            <p:spPr>
              <a:blipFill>
                <a:blip r:embed="rId2"/>
                <a:stretch>
                  <a:fillRect b="-1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83B0C5B-36DE-A517-DD67-DDA164326983}"/>
                  </a:ext>
                </a:extLst>
              </p:cNvPr>
              <p:cNvGraphicFramePr>
                <a:graphicFrameLocks noGrp="1"/>
              </p:cNvGraphicFramePr>
              <p:nvPr>
                <p:extLst>
                  <p:ext uri="{D42A27DB-BD31-4B8C-83A1-F6EECF244321}">
                    <p14:modId xmlns:p14="http://schemas.microsoft.com/office/powerpoint/2010/main" val="921229150"/>
                  </p:ext>
                </p:extLst>
              </p:nvPr>
            </p:nvGraphicFramePr>
            <p:xfrm>
              <a:off x="723274" y="536152"/>
              <a:ext cx="7697449" cy="900011"/>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54985">
                    <a:tc>
                      <a:txBody>
                        <a:bodyPr/>
                        <a:lstStyle/>
                        <a:p>
                          <a:r>
                            <a:rPr lang="en-US">
                              <a:solidFill>
                                <a:schemeClr val="bg1"/>
                              </a:solidFill>
                            </a:rPr>
                            <a:t>Definition: Key generation</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34251">
                    <a:tc>
                      <a:txBody>
                        <a:bodyPr/>
                        <a:lstStyle/>
                        <a:p>
                          <a:pPr marL="179021" lvl="3" indent="0">
                            <a:buNone/>
                          </a:pPr>
                          <a:r>
                            <a:rPr lang="en-US" dirty="0"/>
                            <a:t>A key generation function computes a keypair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𝑝𝑘</m:t>
                                  </m:r>
                                  <m:r>
                                    <a:rPr lang="en-US" b="0" i="1" smtClean="0">
                                      <a:latin typeface="Cambria Math" panose="02040503050406030204" pitchFamily="18" charset="0"/>
                                    </a:rPr>
                                    <m:t>,</m:t>
                                  </m:r>
                                  <m:r>
                                    <a:rPr lang="en-US" b="0" i="1" smtClean="0">
                                      <a:latin typeface="Cambria Math" panose="02040503050406030204" pitchFamily="18" charset="0"/>
                                    </a:rPr>
                                    <m:t>𝑠𝑘</m:t>
                                  </m:r>
                                </m:e>
                              </m:d>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m:rPr>
                                  <m:nor/>
                                </m:rPr>
                                <a:rPr lang="en-US" b="0" i="0" smtClean="0">
                                  <a:latin typeface="Cambria Math" panose="02040503050406030204" pitchFamily="18" charset="0"/>
                                </a:rPr>
                                <m:t>Gen</m:t>
                              </m:r>
                              <m:r>
                                <a:rPr lang="en-US" b="0" i="1" smtClean="0">
                                  <a:latin typeface="Cambria Math" panose="02040503050406030204" pitchFamily="18" charset="0"/>
                                </a:rPr>
                                <m:t>()</m:t>
                              </m:r>
                            </m:oMath>
                          </a14:m>
                          <a:endParaRPr lang="en-CA"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E83B0C5B-36DE-A517-DD67-DDA164326983}"/>
                  </a:ext>
                </a:extLst>
              </p:cNvPr>
              <p:cNvGraphicFramePr>
                <a:graphicFrameLocks noGrp="1"/>
              </p:cNvGraphicFramePr>
              <p:nvPr>
                <p:extLst>
                  <p:ext uri="{D42A27DB-BD31-4B8C-83A1-F6EECF244321}">
                    <p14:modId xmlns:p14="http://schemas.microsoft.com/office/powerpoint/2010/main" val="921229150"/>
                  </p:ext>
                </p:extLst>
              </p:nvPr>
            </p:nvGraphicFramePr>
            <p:xfrm>
              <a:off x="723274" y="536152"/>
              <a:ext cx="7697449" cy="900011"/>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65760">
                    <a:tc>
                      <a:txBody>
                        <a:bodyPr/>
                        <a:lstStyle/>
                        <a:p>
                          <a:r>
                            <a:rPr lang="en-US">
                              <a:solidFill>
                                <a:schemeClr val="bg1"/>
                              </a:solidFill>
                            </a:rPr>
                            <a:t>Definition: Key generation</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34251">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9" t="-75000" r="-158" b="-7955"/>
                          </a:stretch>
                        </a:blipFill>
                      </a:tcPr>
                    </a:tc>
                    <a:extLst>
                      <a:ext uri="{0D108BD9-81ED-4DB2-BD59-A6C34878D82A}">
                        <a16:rowId xmlns:a16="http://schemas.microsoft.com/office/drawing/2014/main" val="23543413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79ACCCE7-BD72-DC9B-841C-A237A7D8919E}"/>
                  </a:ext>
                </a:extLst>
              </p:cNvPr>
              <p:cNvGraphicFramePr>
                <a:graphicFrameLocks noGrp="1"/>
              </p:cNvGraphicFramePr>
              <p:nvPr/>
            </p:nvGraphicFramePr>
            <p:xfrm>
              <a:off x="723274" y="2532080"/>
              <a:ext cx="7697449" cy="129495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RSA key generation</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72731">
                    <a:tc>
                      <a:txBody>
                        <a:bodyPr/>
                        <a:lstStyle/>
                        <a:p>
                          <a:pPr marL="179021" lvl="3" indent="0">
                            <a:buNone/>
                          </a:pPr>
                          <a:r>
                            <a:rPr lang="en-CA" dirty="0"/>
                            <a:t>Rivest-Shamir-Adleman (RSA) key generation:</a:t>
                          </a:r>
                        </a:p>
                        <a:p>
                          <a:pPr marL="179021" lvl="3" indent="0">
                            <a:buNone/>
                          </a:pPr>
                          <a14:m>
                            <m:oMath xmlns:m="http://schemas.openxmlformats.org/officeDocument/2006/math">
                              <m:r>
                                <a:rPr lang="en-US" b="0" i="1" smtClean="0">
                                  <a:latin typeface="Cambria Math" panose="02040503050406030204" pitchFamily="18" charset="0"/>
                                </a:rPr>
                                <m:t>𝑠𝑘</m:t>
                              </m:r>
                            </m:oMath>
                          </a14:m>
                          <a:r>
                            <a:rPr lang="en-CA" dirty="0"/>
                            <a:t> is a pair of random primes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CA" dirty="0"/>
                        </a:p>
                        <a:p>
                          <a:pPr marL="179021" lvl="3" indent="0">
                            <a:buNone/>
                          </a:pPr>
                          <a14:m>
                            <m:oMath xmlns:m="http://schemas.openxmlformats.org/officeDocument/2006/math">
                              <m:r>
                                <a:rPr lang="en-CA" i="1" dirty="0" smtClean="0">
                                  <a:latin typeface="Cambria Math" panose="02040503050406030204" pitchFamily="18" charset="0"/>
                                </a:rPr>
                                <m:t>𝑝𝑘</m:t>
                              </m:r>
                            </m:oMath>
                          </a14:m>
                          <a:r>
                            <a:rPr lang="en-CA" dirty="0"/>
                            <a:t> is their product</a:t>
                          </a:r>
                          <a:r>
                            <a:rPr lang="en-CA" baseline="0" dirty="0"/>
                            <a:t> </a:t>
                          </a:r>
                          <a14:m>
                            <m:oMath xmlns:m="http://schemas.openxmlformats.org/officeDocument/2006/math">
                              <m:r>
                                <a:rPr lang="en-US" b="0" i="1" baseline="0" smtClean="0">
                                  <a:latin typeface="Cambria Math" panose="02040503050406030204" pitchFamily="18" charset="0"/>
                                </a:rPr>
                                <m:t>𝑁</m:t>
                              </m:r>
                              <m:r>
                                <a:rPr lang="en-US" b="0" i="1" baseline="0" smtClean="0">
                                  <a:latin typeface="Cambria Math" panose="02040503050406030204" pitchFamily="18" charset="0"/>
                                </a:rPr>
                                <m:t>=</m:t>
                              </m:r>
                              <m:r>
                                <a:rPr lang="en-US" b="0" i="1" baseline="0" smtClean="0">
                                  <a:latin typeface="Cambria Math" panose="02040503050406030204" pitchFamily="18" charset="0"/>
                                </a:rPr>
                                <m:t>𝑝𝑞</m:t>
                              </m:r>
                            </m:oMath>
                          </a14:m>
                          <a:endParaRPr lang="en-CA"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6" name="Table 5">
                <a:extLst>
                  <a:ext uri="{FF2B5EF4-FFF2-40B4-BE49-F238E27FC236}">
                    <a16:creationId xmlns:a16="http://schemas.microsoft.com/office/drawing/2014/main" id="{79ACCCE7-BD72-DC9B-841C-A237A7D8919E}"/>
                  </a:ext>
                </a:extLst>
              </p:cNvPr>
              <p:cNvGraphicFramePr>
                <a:graphicFrameLocks noGrp="1"/>
              </p:cNvGraphicFramePr>
              <p:nvPr/>
            </p:nvGraphicFramePr>
            <p:xfrm>
              <a:off x="723274" y="2532080"/>
              <a:ext cx="7697449" cy="129495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RSA key generation</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91440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79" t="-45333" r="-158" b="-10667"/>
                          </a:stretch>
                        </a:blipFill>
                      </a:tcPr>
                    </a:tc>
                    <a:extLst>
                      <a:ext uri="{0D108BD9-81ED-4DB2-BD59-A6C34878D82A}">
                        <a16:rowId xmlns:a16="http://schemas.microsoft.com/office/drawing/2014/main" val="2354341383"/>
                      </a:ext>
                    </a:extLst>
                  </a:tr>
                </a:tbl>
              </a:graphicData>
            </a:graphic>
          </p:graphicFrame>
        </mc:Fallback>
      </mc:AlternateContent>
      <p:sp>
        <p:nvSpPr>
          <p:cNvPr id="7" name="Slide Number Placeholder 6">
            <a:extLst>
              <a:ext uri="{FF2B5EF4-FFF2-40B4-BE49-F238E27FC236}">
                <a16:creationId xmlns:a16="http://schemas.microsoft.com/office/drawing/2014/main" id="{2AF7C5D4-FE1A-897A-3698-1BEFE48AE034}"/>
              </a:ext>
            </a:extLst>
          </p:cNvPr>
          <p:cNvSpPr>
            <a:spLocks noGrp="1"/>
          </p:cNvSpPr>
          <p:nvPr>
            <p:ph type="sldNum" sz="quarter" idx="8"/>
          </p:nvPr>
        </p:nvSpPr>
        <p:spPr/>
        <p:txBody>
          <a:bodyPr/>
          <a:lstStyle/>
          <a:p>
            <a:pPr lvl="0"/>
            <a:fld id="{54D7E5F9-595B-41CC-8860-862166473562}" type="slidenum">
              <a:rPr lang="en-US" smtClean="0"/>
              <a:t>34</a:t>
            </a:fld>
            <a:endParaRPr lang="en-US"/>
          </a:p>
        </p:txBody>
      </p:sp>
      <p:pic>
        <p:nvPicPr>
          <p:cNvPr id="4" name="Graphic 3" descr="Lock with solid fill">
            <a:extLst>
              <a:ext uri="{FF2B5EF4-FFF2-40B4-BE49-F238E27FC236}">
                <a16:creationId xmlns:a16="http://schemas.microsoft.com/office/drawing/2014/main" id="{A69B727A-BEFE-BEA9-E2BA-2012442978D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10312" y="1503580"/>
            <a:ext cx="290850" cy="290848"/>
          </a:xfrm>
          <a:prstGeom prst="rect">
            <a:avLst/>
          </a:prstGeom>
        </p:spPr>
      </p:pic>
      <p:pic>
        <p:nvPicPr>
          <p:cNvPr id="8" name="Graphic 7" descr="Old Key with solid fill">
            <a:extLst>
              <a:ext uri="{FF2B5EF4-FFF2-40B4-BE49-F238E27FC236}">
                <a16:creationId xmlns:a16="http://schemas.microsoft.com/office/drawing/2014/main" id="{5FC39B0A-FBC5-823B-FB86-D2BAA1F1A9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50799" y="1833665"/>
            <a:ext cx="290850" cy="290850"/>
          </a:xfrm>
          <a:prstGeom prst="rect">
            <a:avLst/>
          </a:prstGeom>
        </p:spPr>
      </p:pic>
    </p:spTree>
    <p:extLst>
      <p:ext uri="{BB962C8B-B14F-4D97-AF65-F5344CB8AC3E}">
        <p14:creationId xmlns:p14="http://schemas.microsoft.com/office/powerpoint/2010/main" val="470809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Public key encryption (PKE)</a:t>
            </a:r>
          </a:p>
        </p:txBody>
      </p:sp>
      <p:sp>
        <p:nvSpPr>
          <p:cNvPr id="3" name="Tijdelijke aanduiding voor inhoud 2"/>
          <p:cNvSpPr>
            <a:spLocks noGrp="1"/>
          </p:cNvSpPr>
          <p:nvPr>
            <p:ph idx="1"/>
          </p:nvPr>
        </p:nvSpPr>
        <p:spPr>
          <a:xfrm>
            <a:off x="0" y="539039"/>
            <a:ext cx="9144000" cy="1662315"/>
          </a:xfrm>
        </p:spPr>
        <p:txBody>
          <a:bodyPr/>
          <a:lstStyle/>
          <a:p>
            <a:pPr marL="342900" indent="-342900">
              <a:buFont typeface="Arial" panose="020B0604020202020204" pitchFamily="34" charset="0"/>
              <a:buChar char="•"/>
            </a:pPr>
            <a:r>
              <a:rPr lang="en-GB" sz="1800"/>
              <a:t>Bob generates a keypair: (      ,     ), gives      to Alice</a:t>
            </a:r>
          </a:p>
          <a:p>
            <a:pPr marL="342900" indent="-342900">
              <a:buFont typeface="Arial" panose="020B0604020202020204" pitchFamily="34" charset="0"/>
              <a:buChar char="•"/>
            </a:pPr>
            <a:r>
              <a:rPr lang="en-GB" sz="1800"/>
              <a:t>Provides confidentiality, but no authenticity (because everybody can encrypt)</a:t>
            </a:r>
          </a:p>
        </p:txBody>
      </p:sp>
      <p:pic>
        <p:nvPicPr>
          <p:cNvPr id="6" name="Picture 5" descr="A picture containing person, person&#10;&#10;Description automatically generated">
            <a:extLst>
              <a:ext uri="{FF2B5EF4-FFF2-40B4-BE49-F238E27FC236}">
                <a16:creationId xmlns:a16="http://schemas.microsoft.com/office/drawing/2014/main" id="{6E7BAB71-8BD6-49B2-B14A-5BAB011A6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045" y="3425433"/>
            <a:ext cx="946211" cy="973317"/>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0351B4DF-73EF-49FA-AB4B-77F7A85FB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5478" y="3258996"/>
            <a:ext cx="607602" cy="1094777"/>
          </a:xfrm>
          <a:prstGeom prst="rect">
            <a:avLst/>
          </a:prstGeom>
        </p:spPr>
      </p:pic>
      <p:cxnSp>
        <p:nvCxnSpPr>
          <p:cNvPr id="9" name="Straight Arrow Connector 8">
            <a:extLst>
              <a:ext uri="{FF2B5EF4-FFF2-40B4-BE49-F238E27FC236}">
                <a16:creationId xmlns:a16="http://schemas.microsoft.com/office/drawing/2014/main" id="{B2C3899C-9962-4C69-906E-2BA6D0D7417A}"/>
              </a:ext>
            </a:extLst>
          </p:cNvPr>
          <p:cNvCxnSpPr>
            <a:cxnSpLocks/>
            <a:stCxn id="39" idx="3"/>
            <a:endCxn id="67" idx="1"/>
          </p:cNvCxnSpPr>
          <p:nvPr/>
        </p:nvCxnSpPr>
        <p:spPr>
          <a:xfrm>
            <a:off x="2984553" y="3834861"/>
            <a:ext cx="2825340" cy="18554"/>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07494B0-253C-49B7-83EB-E096EF78C300}"/>
              </a:ext>
            </a:extLst>
          </p:cNvPr>
          <p:cNvSpPr txBox="1"/>
          <p:nvPr/>
        </p:nvSpPr>
        <p:spPr>
          <a:xfrm>
            <a:off x="1063199" y="2670804"/>
            <a:ext cx="106631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p:txBody>
      </p:sp>
      <p:sp>
        <p:nvSpPr>
          <p:cNvPr id="53" name="TextBox 52">
            <a:extLst>
              <a:ext uri="{FF2B5EF4-FFF2-40B4-BE49-F238E27FC236}">
                <a16:creationId xmlns:a16="http://schemas.microsoft.com/office/drawing/2014/main" id="{D8BE2ED2-C7D0-4AF7-AE09-A146EF35EC94}"/>
              </a:ext>
            </a:extLst>
          </p:cNvPr>
          <p:cNvSpPr txBox="1"/>
          <p:nvPr/>
        </p:nvSpPr>
        <p:spPr>
          <a:xfrm>
            <a:off x="6779084" y="2664597"/>
            <a:ext cx="106631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p:txBody>
      </p:sp>
      <p:sp>
        <p:nvSpPr>
          <p:cNvPr id="75" name="Rectangle 74">
            <a:extLst>
              <a:ext uri="{FF2B5EF4-FFF2-40B4-BE49-F238E27FC236}">
                <a16:creationId xmlns:a16="http://schemas.microsoft.com/office/drawing/2014/main" id="{C3C818DE-773B-4575-B29F-41DF6D257A64}"/>
              </a:ext>
            </a:extLst>
          </p:cNvPr>
          <p:cNvSpPr/>
          <p:nvPr/>
        </p:nvSpPr>
        <p:spPr>
          <a:xfrm>
            <a:off x="758824" y="2571750"/>
            <a:ext cx="2397626" cy="1827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4CDA77FD-D702-4E13-B907-575AA1CCA788}"/>
              </a:ext>
            </a:extLst>
          </p:cNvPr>
          <p:cNvSpPr/>
          <p:nvPr/>
        </p:nvSpPr>
        <p:spPr>
          <a:xfrm>
            <a:off x="5595922" y="2571748"/>
            <a:ext cx="2397626" cy="18270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Graphic 13" descr="Lock with solid fill">
            <a:extLst>
              <a:ext uri="{FF2B5EF4-FFF2-40B4-BE49-F238E27FC236}">
                <a16:creationId xmlns:a16="http://schemas.microsoft.com/office/drawing/2014/main" id="{05E09DCD-5CF9-43D4-A26E-8ECDE6CD444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45656" y="1066715"/>
            <a:ext cx="290850" cy="290848"/>
          </a:xfrm>
          <a:prstGeom prst="rect">
            <a:avLst/>
          </a:prstGeom>
        </p:spPr>
      </p:pic>
      <p:pic>
        <p:nvPicPr>
          <p:cNvPr id="20" name="Graphic 19" descr="Old Key with solid fill">
            <a:extLst>
              <a:ext uri="{FF2B5EF4-FFF2-40B4-BE49-F238E27FC236}">
                <a16:creationId xmlns:a16="http://schemas.microsoft.com/office/drawing/2014/main" id="{D2C7F083-F9BC-48B3-9B97-AB29E10837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84220" y="1061381"/>
            <a:ext cx="290850" cy="290850"/>
          </a:xfrm>
          <a:prstGeom prst="rect">
            <a:avLst/>
          </a:prstGeom>
        </p:spPr>
      </p:pic>
      <p:pic>
        <p:nvPicPr>
          <p:cNvPr id="39" name="Graphic 38" descr="Packing Box Open with solid fill">
            <a:extLst>
              <a:ext uri="{FF2B5EF4-FFF2-40B4-BE49-F238E27FC236}">
                <a16:creationId xmlns:a16="http://schemas.microsoft.com/office/drawing/2014/main" id="{9F08BBAA-E287-4F9A-AD3E-55BCF348A2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0153" y="3377661"/>
            <a:ext cx="914400" cy="914400"/>
          </a:xfrm>
          <a:prstGeom prst="rect">
            <a:avLst/>
          </a:prstGeom>
        </p:spPr>
      </p:pic>
      <p:pic>
        <p:nvPicPr>
          <p:cNvPr id="45" name="Graphic 44" descr="Box with solid fill">
            <a:extLst>
              <a:ext uri="{FF2B5EF4-FFF2-40B4-BE49-F238E27FC236}">
                <a16:creationId xmlns:a16="http://schemas.microsoft.com/office/drawing/2014/main" id="{BCD32A38-5448-4103-B7E4-ED999B4BFA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82412" y="2942146"/>
            <a:ext cx="914400" cy="914400"/>
          </a:xfrm>
          <a:prstGeom prst="rect">
            <a:avLst/>
          </a:prstGeom>
        </p:spPr>
      </p:pic>
      <p:cxnSp>
        <p:nvCxnSpPr>
          <p:cNvPr id="47" name="Connector: Curved 46">
            <a:extLst>
              <a:ext uri="{FF2B5EF4-FFF2-40B4-BE49-F238E27FC236}">
                <a16:creationId xmlns:a16="http://schemas.microsoft.com/office/drawing/2014/main" id="{AAACEBFE-F5BD-4075-A3D3-6C1F00089F04}"/>
              </a:ext>
            </a:extLst>
          </p:cNvPr>
          <p:cNvCxnSpPr>
            <a:stCxn id="43" idx="3"/>
            <a:endCxn id="39" idx="0"/>
          </p:cNvCxnSpPr>
          <p:nvPr/>
        </p:nvCxnSpPr>
        <p:spPr>
          <a:xfrm>
            <a:off x="2129517" y="2820845"/>
            <a:ext cx="397836" cy="556816"/>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Lock with solid fill">
            <a:extLst>
              <a:ext uri="{FF2B5EF4-FFF2-40B4-BE49-F238E27FC236}">
                <a16:creationId xmlns:a16="http://schemas.microsoft.com/office/drawing/2014/main" id="{7E677580-4DBE-4C3E-8DC1-98881DBD78A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4607" y="3258996"/>
            <a:ext cx="393291" cy="393289"/>
          </a:xfrm>
          <a:prstGeom prst="rect">
            <a:avLst/>
          </a:prstGeom>
          <a:effectLst>
            <a:glow rad="50800">
              <a:srgbClr val="EFEAEA">
                <a:alpha val="80000"/>
              </a:srgbClr>
            </a:glow>
          </a:effectLst>
        </p:spPr>
      </p:pic>
      <p:cxnSp>
        <p:nvCxnSpPr>
          <p:cNvPr id="66" name="Connector: Curved 65">
            <a:extLst>
              <a:ext uri="{FF2B5EF4-FFF2-40B4-BE49-F238E27FC236}">
                <a16:creationId xmlns:a16="http://schemas.microsoft.com/office/drawing/2014/main" id="{E4A1B42E-F6F7-4288-AEFA-59E0A70EC57A}"/>
              </a:ext>
            </a:extLst>
          </p:cNvPr>
          <p:cNvCxnSpPr>
            <a:cxnSpLocks/>
            <a:stCxn id="67" idx="0"/>
            <a:endCxn id="53" idx="1"/>
          </p:cNvCxnSpPr>
          <p:nvPr/>
        </p:nvCxnSpPr>
        <p:spPr>
          <a:xfrm rot="5400000" flipH="1" flipV="1">
            <a:off x="6232300" y="2849432"/>
            <a:ext cx="581577" cy="511991"/>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7" name="Graphic 66" descr="Box with solid fill">
            <a:extLst>
              <a:ext uri="{FF2B5EF4-FFF2-40B4-BE49-F238E27FC236}">
                <a16:creationId xmlns:a16="http://schemas.microsoft.com/office/drawing/2014/main" id="{B41DA331-5388-4A37-9B87-ECDF0B13AC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809893" y="3396215"/>
            <a:ext cx="914400" cy="914400"/>
          </a:xfrm>
          <a:prstGeom prst="rect">
            <a:avLst/>
          </a:prstGeom>
        </p:spPr>
      </p:pic>
      <p:pic>
        <p:nvPicPr>
          <p:cNvPr id="77" name="Graphic 76" descr="Lock with solid fill">
            <a:extLst>
              <a:ext uri="{FF2B5EF4-FFF2-40B4-BE49-F238E27FC236}">
                <a16:creationId xmlns:a16="http://schemas.microsoft.com/office/drawing/2014/main" id="{C57FAE0A-369D-4ED9-9A39-11C101E8898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3881" y="3638216"/>
            <a:ext cx="393291" cy="393289"/>
          </a:xfrm>
          <a:prstGeom prst="rect">
            <a:avLst/>
          </a:prstGeom>
        </p:spPr>
      </p:pic>
      <p:cxnSp>
        <p:nvCxnSpPr>
          <p:cNvPr id="78" name="Straight Arrow Connector 77">
            <a:extLst>
              <a:ext uri="{FF2B5EF4-FFF2-40B4-BE49-F238E27FC236}">
                <a16:creationId xmlns:a16="http://schemas.microsoft.com/office/drawing/2014/main" id="{981BCE7A-C6C6-4A5D-AF89-09BF7E7F2C48}"/>
              </a:ext>
            </a:extLst>
          </p:cNvPr>
          <p:cNvCxnSpPr>
            <a:cxnSpLocks/>
            <a:stCxn id="77" idx="3"/>
            <a:endCxn id="39" idx="1"/>
          </p:cNvCxnSpPr>
          <p:nvPr/>
        </p:nvCxnSpPr>
        <p:spPr>
          <a:xfrm>
            <a:off x="1707172" y="3834861"/>
            <a:ext cx="362981"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81" name="Graphic 80" descr="Old Key with solid fill">
            <a:extLst>
              <a:ext uri="{FF2B5EF4-FFF2-40B4-BE49-F238E27FC236}">
                <a16:creationId xmlns:a16="http://schemas.microsoft.com/office/drawing/2014/main" id="{CE6733AF-B4E5-45BE-AE66-693BA5662CC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0859" y="3707990"/>
            <a:ext cx="290850" cy="290850"/>
          </a:xfrm>
          <a:prstGeom prst="rect">
            <a:avLst/>
          </a:prstGeom>
        </p:spPr>
      </p:pic>
      <p:cxnSp>
        <p:nvCxnSpPr>
          <p:cNvPr id="82" name="Straight Arrow Connector 81">
            <a:extLst>
              <a:ext uri="{FF2B5EF4-FFF2-40B4-BE49-F238E27FC236}">
                <a16:creationId xmlns:a16="http://schemas.microsoft.com/office/drawing/2014/main" id="{F2283835-E8F3-4FC5-B495-2924E96A77B9}"/>
              </a:ext>
            </a:extLst>
          </p:cNvPr>
          <p:cNvCxnSpPr>
            <a:cxnSpLocks/>
            <a:stCxn id="81" idx="1"/>
            <a:endCxn id="67" idx="3"/>
          </p:cNvCxnSpPr>
          <p:nvPr/>
        </p:nvCxnSpPr>
        <p:spPr>
          <a:xfrm flipH="1">
            <a:off x="6724293" y="3853415"/>
            <a:ext cx="366566"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8" name="Graphic 27" descr="Lock with solid fill">
            <a:extLst>
              <a:ext uri="{FF2B5EF4-FFF2-40B4-BE49-F238E27FC236}">
                <a16:creationId xmlns:a16="http://schemas.microsoft.com/office/drawing/2014/main" id="{D590897C-5507-44B2-8517-6BB52F785F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8204" y="1075679"/>
            <a:ext cx="290850" cy="290848"/>
          </a:xfrm>
          <a:prstGeom prst="rect">
            <a:avLst/>
          </a:prstGeom>
        </p:spPr>
      </p:pic>
      <p:sp>
        <p:nvSpPr>
          <p:cNvPr id="31" name="TextBox 30">
            <a:extLst>
              <a:ext uri="{FF2B5EF4-FFF2-40B4-BE49-F238E27FC236}">
                <a16:creationId xmlns:a16="http://schemas.microsoft.com/office/drawing/2014/main" id="{B911E9BE-2C1F-42F6-804D-FFE212150707}"/>
              </a:ext>
            </a:extLst>
          </p:cNvPr>
          <p:cNvSpPr txBox="1"/>
          <p:nvPr/>
        </p:nvSpPr>
        <p:spPr>
          <a:xfrm>
            <a:off x="1525403" y="3530668"/>
            <a:ext cx="72494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encrypt</a:t>
            </a:r>
          </a:p>
        </p:txBody>
      </p:sp>
      <p:sp>
        <p:nvSpPr>
          <p:cNvPr id="32" name="TextBox 31">
            <a:extLst>
              <a:ext uri="{FF2B5EF4-FFF2-40B4-BE49-F238E27FC236}">
                <a16:creationId xmlns:a16="http://schemas.microsoft.com/office/drawing/2014/main" id="{9FC74067-8B1A-4691-9279-D740EA46DDAF}"/>
              </a:ext>
            </a:extLst>
          </p:cNvPr>
          <p:cNvSpPr txBox="1"/>
          <p:nvPr/>
        </p:nvSpPr>
        <p:spPr>
          <a:xfrm>
            <a:off x="6567512" y="3557948"/>
            <a:ext cx="72494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decrypt</a:t>
            </a:r>
          </a:p>
        </p:txBody>
      </p:sp>
      <p:pic>
        <p:nvPicPr>
          <p:cNvPr id="35" name="Graphic 34" descr="Lock with solid fill">
            <a:extLst>
              <a:ext uri="{FF2B5EF4-FFF2-40B4-BE49-F238E27FC236}">
                <a16:creationId xmlns:a16="http://schemas.microsoft.com/office/drawing/2014/main" id="{38C7999F-D874-4D1C-829F-EC518F374D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67235" y="3647664"/>
            <a:ext cx="393291" cy="393289"/>
          </a:xfrm>
          <a:prstGeom prst="rect">
            <a:avLst/>
          </a:prstGeom>
          <a:effectLst>
            <a:glow rad="50800">
              <a:srgbClr val="EFEAEA">
                <a:alpha val="80000"/>
              </a:srgbClr>
            </a:glow>
          </a:effectLst>
        </p:spPr>
      </p:pic>
      <p:sp>
        <p:nvSpPr>
          <p:cNvPr id="8" name="Slide Number Placeholder 7">
            <a:extLst>
              <a:ext uri="{FF2B5EF4-FFF2-40B4-BE49-F238E27FC236}">
                <a16:creationId xmlns:a16="http://schemas.microsoft.com/office/drawing/2014/main" id="{4E3024AC-35F5-4D4B-F4EE-F5872DFDE75F}"/>
              </a:ext>
            </a:extLst>
          </p:cNvPr>
          <p:cNvSpPr>
            <a:spLocks noGrp="1"/>
          </p:cNvSpPr>
          <p:nvPr>
            <p:ph type="sldNum" sz="quarter" idx="8"/>
          </p:nvPr>
        </p:nvSpPr>
        <p:spPr/>
        <p:txBody>
          <a:bodyPr/>
          <a:lstStyle/>
          <a:p>
            <a:pPr lvl="0"/>
            <a:fld id="{54D7E5F9-595B-41CC-8860-862166473562}" type="slidenum">
              <a:rPr lang="en-US" smtClean="0"/>
              <a:t>35</a:t>
            </a:fld>
            <a:endParaRPr lang="en-US"/>
          </a:p>
        </p:txBody>
      </p:sp>
      <p:sp>
        <p:nvSpPr>
          <p:cNvPr id="4" name="TextBox 3">
            <a:extLst>
              <a:ext uri="{FF2B5EF4-FFF2-40B4-BE49-F238E27FC236}">
                <a16:creationId xmlns:a16="http://schemas.microsoft.com/office/drawing/2014/main" id="{EE79F2FD-C275-9041-367B-2AFF7E58C7D1}"/>
              </a:ext>
            </a:extLst>
          </p:cNvPr>
          <p:cNvSpPr txBox="1"/>
          <p:nvPr/>
        </p:nvSpPr>
        <p:spPr>
          <a:xfrm>
            <a:off x="3911820" y="2076635"/>
            <a:ext cx="851741" cy="908710"/>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Tree>
    <p:extLst>
      <p:ext uri="{BB962C8B-B14F-4D97-AF65-F5344CB8AC3E}">
        <p14:creationId xmlns:p14="http://schemas.microsoft.com/office/powerpoint/2010/main" val="3989478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2F87-F5A1-2C3B-3338-DD82FB47DF56}"/>
              </a:ext>
            </a:extLst>
          </p:cNvPr>
          <p:cNvSpPr>
            <a:spLocks noGrp="1"/>
          </p:cNvSpPr>
          <p:nvPr>
            <p:ph type="title"/>
          </p:nvPr>
        </p:nvSpPr>
        <p:spPr/>
        <p:txBody>
          <a:bodyPr/>
          <a:lstStyle/>
          <a:p>
            <a:r>
              <a:rPr lang="en-US"/>
              <a:t>KEM/DEM</a:t>
            </a:r>
          </a:p>
        </p:txBody>
      </p:sp>
      <p:sp>
        <p:nvSpPr>
          <p:cNvPr id="3" name="Content Placeholder 2">
            <a:extLst>
              <a:ext uri="{FF2B5EF4-FFF2-40B4-BE49-F238E27FC236}">
                <a16:creationId xmlns:a16="http://schemas.microsoft.com/office/drawing/2014/main" id="{A5F6D57A-FDAA-D284-CE9C-FF749F30D4E3}"/>
              </a:ext>
            </a:extLst>
          </p:cNvPr>
          <p:cNvSpPr>
            <a:spLocks noGrp="1"/>
          </p:cNvSpPr>
          <p:nvPr>
            <p:ph idx="1"/>
          </p:nvPr>
        </p:nvSpPr>
        <p:spPr/>
        <p:txBody>
          <a:bodyPr/>
          <a:lstStyle/>
          <a:p>
            <a:r>
              <a:rPr lang="en-US" dirty="0"/>
              <a:t>Data encapsulation mechanism (DEM)</a:t>
            </a:r>
          </a:p>
          <a:p>
            <a:pPr marL="342900" indent="-342900">
              <a:buFont typeface="Arial" panose="020B0604020202020204" pitchFamily="34" charset="0"/>
              <a:buChar char="•"/>
            </a:pPr>
            <a:r>
              <a:rPr lang="en-US" dirty="0"/>
              <a:t>encapsulate (authenticate-encrypt) the data</a:t>
            </a:r>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r>
              <a:rPr lang="en-US" dirty="0"/>
              <a:t>Key encapsulation mechanism (KEM)</a:t>
            </a:r>
          </a:p>
          <a:p>
            <a:pPr marL="342900" indent="-342900">
              <a:buFont typeface="Arial" panose="020B0604020202020204" pitchFamily="34" charset="0"/>
              <a:buChar char="•"/>
            </a:pPr>
            <a:r>
              <a:rPr lang="en-US" dirty="0"/>
              <a:t>encapsulate (encrypt) the DEM key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F04D19D-7D51-4FB8-DF77-487FFCC84EC5}"/>
              </a:ext>
            </a:extLst>
          </p:cNvPr>
          <p:cNvSpPr>
            <a:spLocks noGrp="1"/>
          </p:cNvSpPr>
          <p:nvPr>
            <p:ph type="sldNum" sz="quarter" idx="8"/>
          </p:nvPr>
        </p:nvSpPr>
        <p:spPr/>
        <p:txBody>
          <a:bodyPr/>
          <a:lstStyle/>
          <a:p>
            <a:pPr lvl="0"/>
            <a:fld id="{54D7E5F9-595B-41CC-8860-862166473562}" type="slidenum">
              <a:rPr lang="en-US" smtClean="0"/>
              <a:t>36</a:t>
            </a:fld>
            <a:endParaRPr lang="en-US" dirty="0"/>
          </a:p>
        </p:txBody>
      </p:sp>
      <p:pic>
        <p:nvPicPr>
          <p:cNvPr id="5" name="Graphic 4" descr="Key with solid fill">
            <a:extLst>
              <a:ext uri="{FF2B5EF4-FFF2-40B4-BE49-F238E27FC236}">
                <a16:creationId xmlns:a16="http://schemas.microsoft.com/office/drawing/2014/main" id="{18E3D620-AAF6-72F0-639B-90F9DE6029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4394" y="1318771"/>
            <a:ext cx="367232" cy="367232"/>
          </a:xfrm>
          <a:prstGeom prst="rect">
            <a:avLst/>
          </a:prstGeom>
        </p:spPr>
      </p:pic>
      <p:sp>
        <p:nvSpPr>
          <p:cNvPr id="6" name="Rectangle 5">
            <a:extLst>
              <a:ext uri="{FF2B5EF4-FFF2-40B4-BE49-F238E27FC236}">
                <a16:creationId xmlns:a16="http://schemas.microsoft.com/office/drawing/2014/main" id="{F35A6578-112D-9E4D-EDBD-ED4990B43855}"/>
              </a:ext>
            </a:extLst>
          </p:cNvPr>
          <p:cNvSpPr/>
          <p:nvPr/>
        </p:nvSpPr>
        <p:spPr>
          <a:xfrm>
            <a:off x="4234430" y="1842748"/>
            <a:ext cx="747161" cy="3443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err="1">
                <a:ln>
                  <a:noFill/>
                </a:ln>
                <a:solidFill>
                  <a:prstClr val="black"/>
                </a:solidFill>
                <a:effectLst/>
                <a:uLnTx/>
                <a:uFillTx/>
                <a:latin typeface="Calibri"/>
                <a:ea typeface="+mn-ea"/>
                <a:cs typeface="+mn-cs"/>
              </a:rPr>
              <a:t>AuthEnc</a:t>
            </a: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4762F9CE-53A4-5471-BE07-CFF9D58619E7}"/>
              </a:ext>
            </a:extLst>
          </p:cNvPr>
          <p:cNvCxnSpPr>
            <a:cxnSpLocks/>
            <a:stCxn id="5" idx="2"/>
            <a:endCxn id="6" idx="0"/>
          </p:cNvCxnSpPr>
          <p:nvPr/>
        </p:nvCxnSpPr>
        <p:spPr>
          <a:xfrm>
            <a:off x="4608010" y="1686003"/>
            <a:ext cx="1" cy="156745"/>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CC3F62A5-50D9-57ED-6D89-68D96D25AB10}"/>
              </a:ext>
            </a:extLst>
          </p:cNvPr>
          <p:cNvCxnSpPr>
            <a:cxnSpLocks/>
            <a:stCxn id="9" idx="3"/>
            <a:endCxn id="6" idx="1"/>
          </p:cNvCxnSpPr>
          <p:nvPr/>
        </p:nvCxnSpPr>
        <p:spPr>
          <a:xfrm flipV="1">
            <a:off x="4000790" y="2014935"/>
            <a:ext cx="233640" cy="83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04E7ED3A-2FCC-745C-5900-922F441D071B}"/>
              </a:ext>
            </a:extLst>
          </p:cNvPr>
          <p:cNvSpPr txBox="1"/>
          <p:nvPr/>
        </p:nvSpPr>
        <p:spPr>
          <a:xfrm>
            <a:off x="2934472" y="1865733"/>
            <a:ext cx="106631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p:txBody>
      </p:sp>
      <p:sp>
        <p:nvSpPr>
          <p:cNvPr id="10" name="TextBox 9">
            <a:extLst>
              <a:ext uri="{FF2B5EF4-FFF2-40B4-BE49-F238E27FC236}">
                <a16:creationId xmlns:a16="http://schemas.microsoft.com/office/drawing/2014/main" id="{07816E7E-93F3-8731-0915-BA9EBCAB918F}"/>
              </a:ext>
            </a:extLst>
          </p:cNvPr>
          <p:cNvSpPr txBox="1"/>
          <p:nvPr/>
        </p:nvSpPr>
        <p:spPr>
          <a:xfrm>
            <a:off x="5269605" y="1868831"/>
            <a:ext cx="1003161" cy="3000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&lt;+EV:2F!J…</a:t>
            </a:r>
          </a:p>
        </p:txBody>
      </p:sp>
      <p:cxnSp>
        <p:nvCxnSpPr>
          <p:cNvPr id="11" name="Straight Arrow Connector 10">
            <a:extLst>
              <a:ext uri="{FF2B5EF4-FFF2-40B4-BE49-F238E27FC236}">
                <a16:creationId xmlns:a16="http://schemas.microsoft.com/office/drawing/2014/main" id="{D1370A7D-E96F-BC22-C0CD-9B232391AA27}"/>
              </a:ext>
            </a:extLst>
          </p:cNvPr>
          <p:cNvCxnSpPr>
            <a:cxnSpLocks/>
            <a:stCxn id="6" idx="3"/>
            <a:endCxn id="10" idx="1"/>
          </p:cNvCxnSpPr>
          <p:nvPr/>
        </p:nvCxnSpPr>
        <p:spPr>
          <a:xfrm>
            <a:off x="4981591" y="2014935"/>
            <a:ext cx="288014" cy="3937"/>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15806D2B-FEAE-1EAF-15DC-2715AE90E1CE}"/>
              </a:ext>
            </a:extLst>
          </p:cNvPr>
          <p:cNvCxnSpPr>
            <a:cxnSpLocks/>
            <a:stCxn id="13" idx="3"/>
          </p:cNvCxnSpPr>
          <p:nvPr/>
        </p:nvCxnSpPr>
        <p:spPr>
          <a:xfrm flipV="1">
            <a:off x="2706079" y="3971671"/>
            <a:ext cx="274017" cy="2019"/>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Packing Box Open with solid fill">
            <a:extLst>
              <a:ext uri="{FF2B5EF4-FFF2-40B4-BE49-F238E27FC236}">
                <a16:creationId xmlns:a16="http://schemas.microsoft.com/office/drawing/2014/main" id="{0A15CF41-4485-FDF7-D7A0-3A5FF7212E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1679" y="3516490"/>
            <a:ext cx="914400" cy="914400"/>
          </a:xfrm>
          <a:prstGeom prst="rect">
            <a:avLst/>
          </a:prstGeom>
        </p:spPr>
      </p:pic>
      <p:cxnSp>
        <p:nvCxnSpPr>
          <p:cNvPr id="14" name="Connector: Curved 13">
            <a:extLst>
              <a:ext uri="{FF2B5EF4-FFF2-40B4-BE49-F238E27FC236}">
                <a16:creationId xmlns:a16="http://schemas.microsoft.com/office/drawing/2014/main" id="{B32B8D5A-27C8-CD67-E82D-6DAE72A44FEE}"/>
              </a:ext>
            </a:extLst>
          </p:cNvPr>
          <p:cNvCxnSpPr>
            <a:cxnSpLocks/>
            <a:stCxn id="17" idx="3"/>
            <a:endCxn id="13" idx="0"/>
          </p:cNvCxnSpPr>
          <p:nvPr/>
        </p:nvCxnSpPr>
        <p:spPr>
          <a:xfrm>
            <a:off x="2053533" y="3308396"/>
            <a:ext cx="195346" cy="208094"/>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1203EC2-B653-369C-DF97-98F061C2F96F}"/>
              </a:ext>
            </a:extLst>
          </p:cNvPr>
          <p:cNvCxnSpPr>
            <a:cxnSpLocks/>
            <a:endCxn id="13" idx="1"/>
          </p:cNvCxnSpPr>
          <p:nvPr/>
        </p:nvCxnSpPr>
        <p:spPr>
          <a:xfrm>
            <a:off x="1559375" y="3973690"/>
            <a:ext cx="232304"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Lock with solid fill">
            <a:extLst>
              <a:ext uri="{FF2B5EF4-FFF2-40B4-BE49-F238E27FC236}">
                <a16:creationId xmlns:a16="http://schemas.microsoft.com/office/drawing/2014/main" id="{ABBCC746-21FF-AC71-0EED-3706A87BB39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1198" y="3739341"/>
            <a:ext cx="393291" cy="393289"/>
          </a:xfrm>
          <a:prstGeom prst="rect">
            <a:avLst/>
          </a:prstGeom>
          <a:effectLst/>
        </p:spPr>
      </p:pic>
      <p:pic>
        <p:nvPicPr>
          <p:cNvPr id="17" name="Graphic 16" descr="Key with solid fill">
            <a:extLst>
              <a:ext uri="{FF2B5EF4-FFF2-40B4-BE49-F238E27FC236}">
                <a16:creationId xmlns:a16="http://schemas.microsoft.com/office/drawing/2014/main" id="{9DBC56DF-F7EB-99ED-1CC4-E4467C0233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6301" y="3124780"/>
            <a:ext cx="367232" cy="367232"/>
          </a:xfrm>
          <a:prstGeom prst="rect">
            <a:avLst/>
          </a:prstGeom>
        </p:spPr>
      </p:pic>
      <p:pic>
        <p:nvPicPr>
          <p:cNvPr id="18" name="Graphic 17" descr="Box with solid fill">
            <a:extLst>
              <a:ext uri="{FF2B5EF4-FFF2-40B4-BE49-F238E27FC236}">
                <a16:creationId xmlns:a16="http://schemas.microsoft.com/office/drawing/2014/main" id="{0E02AB8E-6B57-59E4-E048-8714EB71FA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15615" y="3514471"/>
            <a:ext cx="914400" cy="914400"/>
          </a:xfrm>
          <a:prstGeom prst="rect">
            <a:avLst/>
          </a:prstGeom>
        </p:spPr>
      </p:pic>
      <p:pic>
        <p:nvPicPr>
          <p:cNvPr id="19" name="Graphic 18" descr="Lock with solid fill">
            <a:extLst>
              <a:ext uri="{FF2B5EF4-FFF2-40B4-BE49-F238E27FC236}">
                <a16:creationId xmlns:a16="http://schemas.microsoft.com/office/drawing/2014/main" id="{A27B6052-EAC9-E602-8057-3CE69312271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78632" y="3761547"/>
            <a:ext cx="393291" cy="393289"/>
          </a:xfrm>
          <a:prstGeom prst="rect">
            <a:avLst/>
          </a:prstGeom>
          <a:effectLst>
            <a:glow rad="50800">
              <a:srgbClr val="EFEAEA">
                <a:alpha val="80000"/>
              </a:srgbClr>
            </a:glow>
          </a:effectLst>
        </p:spPr>
      </p:pic>
      <p:cxnSp>
        <p:nvCxnSpPr>
          <p:cNvPr id="20" name="Straight Arrow Connector 19">
            <a:extLst>
              <a:ext uri="{FF2B5EF4-FFF2-40B4-BE49-F238E27FC236}">
                <a16:creationId xmlns:a16="http://schemas.microsoft.com/office/drawing/2014/main" id="{9EE50134-B1CC-9C06-94FE-0B7F77E0F342}"/>
              </a:ext>
            </a:extLst>
          </p:cNvPr>
          <p:cNvCxnSpPr>
            <a:cxnSpLocks/>
            <a:stCxn id="21" idx="3"/>
          </p:cNvCxnSpPr>
          <p:nvPr/>
        </p:nvCxnSpPr>
        <p:spPr>
          <a:xfrm flipV="1">
            <a:off x="6685586" y="3975956"/>
            <a:ext cx="274017" cy="2019"/>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5CD793CC-EF63-0013-724B-28CC760027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771186" y="3520775"/>
            <a:ext cx="914400" cy="914400"/>
          </a:xfrm>
          <a:prstGeom prst="rect">
            <a:avLst/>
          </a:prstGeom>
        </p:spPr>
      </p:pic>
      <p:cxnSp>
        <p:nvCxnSpPr>
          <p:cNvPr id="22" name="Connector: Curved 21">
            <a:extLst>
              <a:ext uri="{FF2B5EF4-FFF2-40B4-BE49-F238E27FC236}">
                <a16:creationId xmlns:a16="http://schemas.microsoft.com/office/drawing/2014/main" id="{515FD497-895F-DEB0-42DC-FD98024DDA3C}"/>
              </a:ext>
            </a:extLst>
          </p:cNvPr>
          <p:cNvCxnSpPr>
            <a:cxnSpLocks/>
            <a:stCxn id="25" idx="0"/>
            <a:endCxn id="24" idx="1"/>
          </p:cNvCxnSpPr>
          <p:nvPr/>
        </p:nvCxnSpPr>
        <p:spPr>
          <a:xfrm rot="5400000" flipH="1" flipV="1">
            <a:off x="7391126" y="3292052"/>
            <a:ext cx="187901" cy="26550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962BC6-81AA-A457-2B37-AE6F6A0B9F5A}"/>
              </a:ext>
            </a:extLst>
          </p:cNvPr>
          <p:cNvCxnSpPr>
            <a:cxnSpLocks/>
            <a:endCxn id="21" idx="1"/>
          </p:cNvCxnSpPr>
          <p:nvPr/>
        </p:nvCxnSpPr>
        <p:spPr>
          <a:xfrm>
            <a:off x="5538882" y="3977975"/>
            <a:ext cx="232304"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4" name="Graphic 23" descr="Key with solid fill">
            <a:extLst>
              <a:ext uri="{FF2B5EF4-FFF2-40B4-BE49-F238E27FC236}">
                <a16:creationId xmlns:a16="http://schemas.microsoft.com/office/drawing/2014/main" id="{042B65CA-5C6B-C5B3-5C67-716DD272E9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7831" y="3147239"/>
            <a:ext cx="367232" cy="367232"/>
          </a:xfrm>
          <a:prstGeom prst="rect">
            <a:avLst/>
          </a:prstGeom>
        </p:spPr>
      </p:pic>
      <p:pic>
        <p:nvPicPr>
          <p:cNvPr id="25" name="Graphic 24">
            <a:extLst>
              <a:ext uri="{FF2B5EF4-FFF2-40B4-BE49-F238E27FC236}">
                <a16:creationId xmlns:a16="http://schemas.microsoft.com/office/drawing/2014/main" id="{02F49572-57ED-0A00-1ADC-53070ACCB6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895122" y="3518756"/>
            <a:ext cx="914400" cy="914400"/>
          </a:xfrm>
          <a:prstGeom prst="rect">
            <a:avLst/>
          </a:prstGeom>
        </p:spPr>
      </p:pic>
      <p:pic>
        <p:nvPicPr>
          <p:cNvPr id="26" name="Graphic 25" descr="Old Key with solid fill">
            <a:extLst>
              <a:ext uri="{FF2B5EF4-FFF2-40B4-BE49-F238E27FC236}">
                <a16:creationId xmlns:a16="http://schemas.microsoft.com/office/drawing/2014/main" id="{689F25F7-C556-303E-556F-C9FEF6CA59D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13626" y="3824729"/>
            <a:ext cx="290850" cy="290850"/>
          </a:xfrm>
          <a:prstGeom prst="rect">
            <a:avLst/>
          </a:prstGeom>
        </p:spPr>
      </p:pic>
      <p:sp>
        <p:nvSpPr>
          <p:cNvPr id="27" name="TextBox 26">
            <a:extLst>
              <a:ext uri="{FF2B5EF4-FFF2-40B4-BE49-F238E27FC236}">
                <a16:creationId xmlns:a16="http://schemas.microsoft.com/office/drawing/2014/main" id="{0DCCA695-880E-F405-695A-D0751B5FF748}"/>
              </a:ext>
            </a:extLst>
          </p:cNvPr>
          <p:cNvSpPr txBox="1"/>
          <p:nvPr/>
        </p:nvSpPr>
        <p:spPr>
          <a:xfrm>
            <a:off x="6081448" y="3209894"/>
            <a:ext cx="1903615" cy="369332"/>
          </a:xfrm>
          <a:prstGeom prst="rect">
            <a:avLst/>
          </a:prstGeom>
          <a:noFill/>
        </p:spPr>
        <p:txBody>
          <a:bodyPr wrap="square" rtlCol="0">
            <a:spAutoFit/>
          </a:bodyPr>
          <a:lstStyle/>
          <a:p>
            <a:r>
              <a:rPr lang="en-US" dirty="0">
                <a:latin typeface="Bradley Hand ITC" panose="03070402050302030203" pitchFamily="66" charset="0"/>
              </a:rPr>
              <a:t>decapsulate</a:t>
            </a:r>
          </a:p>
        </p:txBody>
      </p:sp>
      <p:pic>
        <p:nvPicPr>
          <p:cNvPr id="28" name="Graphic 27" descr="Tag with solid fill">
            <a:extLst>
              <a:ext uri="{FF2B5EF4-FFF2-40B4-BE49-F238E27FC236}">
                <a16:creationId xmlns:a16="http://schemas.microsoft.com/office/drawing/2014/main" id="{C115E066-92F1-6937-22B2-968D6BC50E4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00292" y="1833161"/>
            <a:ext cx="336983" cy="336983"/>
          </a:xfrm>
          <a:prstGeom prst="rect">
            <a:avLst/>
          </a:prstGeom>
        </p:spPr>
      </p:pic>
    </p:spTree>
    <p:extLst>
      <p:ext uri="{BB962C8B-B14F-4D97-AF65-F5344CB8AC3E}">
        <p14:creationId xmlns:p14="http://schemas.microsoft.com/office/powerpoint/2010/main" val="401349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4B6AC-2F81-8270-8241-2925A8430F66}"/>
              </a:ext>
            </a:extLst>
          </p:cNvPr>
          <p:cNvSpPr>
            <a:spLocks noGrp="1"/>
          </p:cNvSpPr>
          <p:nvPr>
            <p:ph type="title"/>
          </p:nvPr>
        </p:nvSpPr>
        <p:spPr/>
        <p:txBody>
          <a:bodyPr/>
          <a:lstStyle/>
          <a:p>
            <a:r>
              <a:rPr lang="en-US"/>
              <a:t>KEM/DEM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3909FA-05DD-2EF1-FE7F-9EC9110EA2EF}"/>
                  </a:ext>
                </a:extLst>
              </p:cNvPr>
              <p:cNvSpPr>
                <a:spLocks noGrp="1"/>
              </p:cNvSpPr>
              <p:nvPr>
                <p:ph idx="1"/>
              </p:nvPr>
            </p:nvSpPr>
            <p:spPr>
              <a:xfrm>
                <a:off x="0" y="2685011"/>
                <a:ext cx="9143999" cy="1879674"/>
              </a:xfrm>
            </p:spPr>
            <p:txBody>
              <a:bodyPr/>
              <a:lstStyle/>
              <a:p>
                <a:r>
                  <a:rPr lang="en-US" dirty="0"/>
                  <a:t>the symmetric key </a:t>
                </a:r>
                <a14:m>
                  <m:oMath xmlns:m="http://schemas.openxmlformats.org/officeDocument/2006/math">
                    <m:r>
                      <a:rPr lang="en-US" b="0" i="1" smtClean="0">
                        <a:latin typeface="Cambria Math" panose="02040503050406030204" pitchFamily="18" charset="0"/>
                      </a:rPr>
                      <m:t>𝑘</m:t>
                    </m:r>
                  </m:oMath>
                </a14:m>
                <a:r>
                  <a:rPr lang="en-US" dirty="0"/>
                  <a:t> is often used for data encapsulation</a:t>
                </a:r>
              </a:p>
              <a:p>
                <a:endParaRPr lang="en-US" dirty="0"/>
              </a:p>
              <a:p>
                <a:r>
                  <a:rPr lang="en-US" dirty="0"/>
                  <a:t>Note that </a:t>
                </a:r>
                <a14:m>
                  <m:oMath xmlns:m="http://schemas.openxmlformats.org/officeDocument/2006/math">
                    <m:r>
                      <a:rPr lang="en-US" b="0" i="1" smtClean="0">
                        <a:latin typeface="Cambria Math" panose="02040503050406030204" pitchFamily="18" charset="0"/>
                      </a:rPr>
                      <m:t>𝑘</m:t>
                    </m:r>
                  </m:oMath>
                </a14:m>
                <a:r>
                  <a:rPr lang="en-US" dirty="0"/>
                  <a:t> is generated by the encapsulation function. This way:</a:t>
                </a:r>
              </a:p>
              <a:p>
                <a:pPr marL="342900" indent="-342900">
                  <a:buFont typeface="Arial" panose="020B0604020202020204" pitchFamily="34" charset="0"/>
                  <a:buChar char="•"/>
                </a:pPr>
                <a:r>
                  <a:rPr lang="en-US" dirty="0"/>
                  <a:t>we generalize non-PKE key exchanges such as Diffie-Hellman</a:t>
                </a:r>
              </a:p>
              <a:p>
                <a:pPr marL="342900" indent="-342900">
                  <a:buFont typeface="Arial" panose="020B0604020202020204" pitchFamily="34" charset="0"/>
                  <a:buChar char="•"/>
                </a:pPr>
                <a:r>
                  <a:rPr lang="en-US" dirty="0"/>
                  <a:t>the encapsulation function is simpler (because we know the key is random)</a:t>
                </a:r>
              </a:p>
              <a:p>
                <a:pPr marL="342900" indent="-342900">
                  <a:buFont typeface="Arial" panose="020B0604020202020204" pitchFamily="34" charset="0"/>
                  <a:buChar char="•"/>
                </a:pPr>
                <a:endParaRPr lang="en-US" dirty="0"/>
              </a:p>
            </p:txBody>
          </p:sp>
        </mc:Choice>
        <mc:Fallback xmlns="">
          <p:sp>
            <p:nvSpPr>
              <p:cNvPr id="3" name="Content Placeholder 2">
                <a:extLst>
                  <a:ext uri="{FF2B5EF4-FFF2-40B4-BE49-F238E27FC236}">
                    <a16:creationId xmlns:a16="http://schemas.microsoft.com/office/drawing/2014/main" id="{203909FA-05DD-2EF1-FE7F-9EC9110EA2EF}"/>
                  </a:ext>
                </a:extLst>
              </p:cNvPr>
              <p:cNvSpPr>
                <a:spLocks noGrp="1" noRot="1" noChangeAspect="1" noMove="1" noResize="1" noEditPoints="1" noAdjustHandles="1" noChangeArrowheads="1" noChangeShapeType="1" noTextEdit="1"/>
              </p:cNvSpPr>
              <p:nvPr>
                <p:ph idx="1"/>
              </p:nvPr>
            </p:nvSpPr>
            <p:spPr>
              <a:xfrm>
                <a:off x="0" y="2685011"/>
                <a:ext cx="9143999" cy="1879674"/>
              </a:xfrm>
              <a:blipFill>
                <a:blip r:embed="rId2"/>
                <a:stretch>
                  <a:fillRect t="-129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8B5D7CA-9A20-A4C1-4E79-971E6EB40CA4}"/>
              </a:ext>
            </a:extLst>
          </p:cNvPr>
          <p:cNvSpPr>
            <a:spLocks noGrp="1"/>
          </p:cNvSpPr>
          <p:nvPr>
            <p:ph type="sldNum" sz="quarter" idx="8"/>
          </p:nvPr>
        </p:nvSpPr>
        <p:spPr/>
        <p:txBody>
          <a:bodyPr/>
          <a:lstStyle/>
          <a:p>
            <a:pPr lvl="0"/>
            <a:fld id="{54D7E5F9-595B-41CC-8860-862166473562}" type="slidenum">
              <a:rPr lang="en-US" smtClean="0"/>
              <a:t>37</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280F7A9-1EC4-6492-92A5-B7E454F07934}"/>
                  </a:ext>
                </a:extLst>
              </p:cNvPr>
              <p:cNvGraphicFramePr>
                <a:graphicFrameLocks noGrp="1"/>
              </p:cNvGraphicFramePr>
              <p:nvPr>
                <p:extLst>
                  <p:ext uri="{D42A27DB-BD31-4B8C-83A1-F6EECF244321}">
                    <p14:modId xmlns:p14="http://schemas.microsoft.com/office/powerpoint/2010/main" val="3065463432"/>
                  </p:ext>
                </p:extLst>
              </p:nvPr>
            </p:nvGraphicFramePr>
            <p:xfrm>
              <a:off x="723274" y="808788"/>
              <a:ext cx="7697449" cy="1795587"/>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dirty="0">
                              <a:solidFill>
                                <a:schemeClr val="bg1"/>
                              </a:solidFill>
                            </a:rPr>
                            <a:t>Definition: key encapsulation mechanism</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72731">
                    <a:tc>
                      <a:txBody>
                        <a:bodyPr/>
                        <a:lstStyle/>
                        <a:p>
                          <a:pPr marL="179021" lvl="3" indent="0">
                            <a:buNone/>
                          </a:pPr>
                          <a:r>
                            <a:rPr lang="en-US" dirty="0"/>
                            <a:t>A key encapsulation mechanism (KEM) is a triple of functions:</a:t>
                          </a:r>
                          <a:endParaRPr lang="en-CA" dirty="0"/>
                        </a:p>
                        <a:p>
                          <a:pPr algn="ct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𝑠𝑘</m:t>
                                    </m:r>
                                    <m:r>
                                      <a:rPr lang="en-US" b="0" i="1" smtClean="0">
                                        <a:latin typeface="Cambria Math" panose="02040503050406030204" pitchFamily="18" charset="0"/>
                                      </a:rPr>
                                      <m:t>, </m:t>
                                    </m:r>
                                    <m:r>
                                      <a:rPr lang="en-US" b="0" i="1" smtClean="0">
                                        <a:latin typeface="Cambria Math" panose="02040503050406030204" pitchFamily="18" charset="0"/>
                                      </a:rPr>
                                      <m:t>𝑝𝑘</m:t>
                                    </m:r>
                                  </m:e>
                                </m:d>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m:rPr>
                                    <m:nor/>
                                  </m:rPr>
                                  <a:rPr lang="en-US" b="0" i="0" smtClean="0">
                                    <a:latin typeface="Cambria Math" panose="02040503050406030204" pitchFamily="18" charset="0"/>
                                  </a:rPr>
                                  <m:t>Gen</m:t>
                                </m:r>
                                <m:r>
                                  <m:rPr>
                                    <m:nor/>
                                  </m:rPr>
                                  <a:rPr lang="en-US" b="0" i="0" smtClean="0">
                                    <a:latin typeface="Cambria Math" panose="02040503050406030204" pitchFamily="18" charset="0"/>
                                  </a:rPr>
                                  <m:t>()</m:t>
                                </m:r>
                              </m:oMath>
                            </m:oMathPara>
                          </a14:m>
                          <a:endParaRPr lang="en-US"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𝑐</m:t>
                                    </m:r>
                                  </m:e>
                                </m:d>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m:t>
                                    </m:r>
                                  </m:e>
                                </m:groupChr>
                                <m:r>
                                  <m:rPr>
                                    <m:nor/>
                                  </m:rPr>
                                  <a:rPr lang="en-US" b="0" i="0" smtClean="0">
                                    <a:latin typeface="Cambria Math" panose="02040503050406030204" pitchFamily="18" charset="0"/>
                                  </a:rPr>
                                  <m:t>Enc</m:t>
                                </m:r>
                                <m:d>
                                  <m:dPr>
                                    <m:ctrlPr>
                                      <a:rPr lang="en-US" b="0" i="1" smtClean="0">
                                        <a:latin typeface="Cambria Math" panose="02040503050406030204" pitchFamily="18" charset="0"/>
                                      </a:rPr>
                                    </m:ctrlPr>
                                  </m:dPr>
                                  <m:e>
                                    <m:r>
                                      <a:rPr lang="en-US" b="0" i="1" smtClean="0">
                                        <a:latin typeface="Cambria Math" panose="02040503050406030204" pitchFamily="18" charset="0"/>
                                      </a:rPr>
                                      <m:t>𝑝𝑘</m:t>
                                    </m:r>
                                  </m:e>
                                </m:d>
                              </m:oMath>
                            </m:oMathPara>
                          </a14:m>
                          <a:endParaRPr lang="en-US"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m:rPr>
                                    <m:nor/>
                                  </m:rPr>
                                  <a:rPr lang="en-US" b="0" i="0" smtClean="0">
                                    <a:latin typeface="Cambria Math" panose="02040503050406030204" pitchFamily="18" charset="0"/>
                                  </a:rPr>
                                  <m:t>Dec</m:t>
                                </m:r>
                                <m:r>
                                  <a:rPr lang="en-US" b="0" i="1" smtClean="0">
                                    <a:latin typeface="Cambria Math" panose="02040503050406030204" pitchFamily="18" charset="0"/>
                                  </a:rPr>
                                  <m:t>(</m:t>
                                </m:r>
                                <m:r>
                                  <a:rPr lang="en-US" b="0" i="1" smtClean="0">
                                    <a:latin typeface="Cambria Math" panose="02040503050406030204" pitchFamily="18" charset="0"/>
                                  </a:rPr>
                                  <m:t>𝑠𝑘</m:t>
                                </m:r>
                                <m:r>
                                  <a:rPr lang="en-US" b="0" i="1" smtClean="0">
                                    <a:latin typeface="Cambria Math" panose="02040503050406030204" pitchFamily="18" charset="0"/>
                                  </a:rPr>
                                  <m:t>, </m:t>
                                </m:r>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US"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F280F7A9-1EC4-6492-92A5-B7E454F07934}"/>
                  </a:ext>
                </a:extLst>
              </p:cNvPr>
              <p:cNvGraphicFramePr>
                <a:graphicFrameLocks noGrp="1"/>
              </p:cNvGraphicFramePr>
              <p:nvPr>
                <p:extLst>
                  <p:ext uri="{D42A27DB-BD31-4B8C-83A1-F6EECF244321}">
                    <p14:modId xmlns:p14="http://schemas.microsoft.com/office/powerpoint/2010/main" val="3065463432"/>
                  </p:ext>
                </p:extLst>
              </p:nvPr>
            </p:nvGraphicFramePr>
            <p:xfrm>
              <a:off x="723274" y="808788"/>
              <a:ext cx="7697449" cy="1795587"/>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Definition: key encapsulation mechanism</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415034">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9" t="-29185" r="-158" b="-3433"/>
                          </a:stretch>
                        </a:blipFill>
                      </a:tcPr>
                    </a:tc>
                    <a:extLst>
                      <a:ext uri="{0D108BD9-81ED-4DB2-BD59-A6C34878D82A}">
                        <a16:rowId xmlns:a16="http://schemas.microsoft.com/office/drawing/2014/main" val="2354341383"/>
                      </a:ext>
                    </a:extLst>
                  </a:tr>
                </a:tbl>
              </a:graphicData>
            </a:graphic>
          </p:graphicFrame>
        </mc:Fallback>
      </mc:AlternateContent>
    </p:spTree>
    <p:extLst>
      <p:ext uri="{BB962C8B-B14F-4D97-AF65-F5344CB8AC3E}">
        <p14:creationId xmlns:p14="http://schemas.microsoft.com/office/powerpoint/2010/main" val="979520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AF202-3CF8-5B74-7DE8-73331694B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0B4EA7-E56C-68F9-27D7-737AED4B910A}"/>
              </a:ext>
            </a:extLst>
          </p:cNvPr>
          <p:cNvSpPr>
            <a:spLocks noGrp="1"/>
          </p:cNvSpPr>
          <p:nvPr>
            <p:ph type="title"/>
          </p:nvPr>
        </p:nvSpPr>
        <p:spPr/>
        <p:txBody>
          <a:bodyPr/>
          <a:lstStyle/>
          <a:p>
            <a:r>
              <a:rPr lang="en-US"/>
              <a:t>RSA KEM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1DDA10-B3D5-5C71-4527-F250AE54F81A}"/>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Correct by Euler’s theorem: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𝜙</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e>
                        </m:d>
                      </m:sup>
                    </m:sSup>
                    <m:r>
                      <a:rPr lang="en-US" b="0" i="1" smtClean="0">
                        <a:latin typeface="Cambria Math" panose="02040503050406030204" pitchFamily="18" charset="0"/>
                      </a:rPr>
                      <m:t>≡1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oMath>
                </a14:m>
                <a:endParaRPr lang="en-US" dirty="0"/>
              </a:p>
              <a:p>
                <a:pPr marL="342900" indent="-342900">
                  <a:buFont typeface="Arial" panose="020B0604020202020204" pitchFamily="34" charset="0"/>
                  <a:buChar char="•"/>
                </a:pPr>
                <a:r>
                  <a:rPr lang="en-US" dirty="0"/>
                  <a:t>Replace </a:t>
                </a:r>
                <a14:m>
                  <m:oMath xmlns:m="http://schemas.openxmlformats.org/officeDocument/2006/math">
                    <m:r>
                      <a:rPr lang="en-US" b="0" i="1" smtClean="0">
                        <a:latin typeface="Cambria Math" panose="02040503050406030204" pitchFamily="18" charset="0"/>
                      </a:rPr>
                      <m:t>𝑘</m:t>
                    </m:r>
                  </m:oMath>
                </a14:m>
                <a:r>
                  <a:rPr lang="en-US" dirty="0"/>
                  <a:t> with a message </a:t>
                </a:r>
                <a14:m>
                  <m:oMath xmlns:m="http://schemas.openxmlformats.org/officeDocument/2006/math">
                    <m:r>
                      <a:rPr lang="en-US" b="0" i="1" smtClean="0">
                        <a:latin typeface="Cambria Math" panose="02040503050406030204" pitchFamily="18" charset="0"/>
                      </a:rPr>
                      <m:t>𝑚</m:t>
                    </m:r>
                  </m:oMath>
                </a14:m>
                <a:r>
                  <a:rPr lang="en-US" dirty="0"/>
                  <a:t> to get a PKE scheme called </a:t>
                </a:r>
                <a:r>
                  <a:rPr lang="en-US" i="1" dirty="0"/>
                  <a:t>schoolbook RSA</a:t>
                </a:r>
              </a:p>
              <a:p>
                <a:pPr marL="522900" lvl="1" indent="-342900"/>
                <a:r>
                  <a:rPr lang="en-US" dirty="0"/>
                  <a:t>Schoolbook RSA is insecure: we need nontrivial padding to fix it</a:t>
                </a:r>
              </a:p>
            </p:txBody>
          </p:sp>
        </mc:Choice>
        <mc:Fallback xmlns="">
          <p:sp>
            <p:nvSpPr>
              <p:cNvPr id="3" name="Content Placeholder 2">
                <a:extLst>
                  <a:ext uri="{FF2B5EF4-FFF2-40B4-BE49-F238E27FC236}">
                    <a16:creationId xmlns:a16="http://schemas.microsoft.com/office/drawing/2014/main" id="{831DDA10-B3D5-5C71-4527-F250AE54F81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D6C2A4E-1899-EADF-6FBD-29133DDD3D81}"/>
                  </a:ext>
                </a:extLst>
              </p:cNvPr>
              <p:cNvGraphicFramePr>
                <a:graphicFrameLocks noGrp="1"/>
              </p:cNvGraphicFramePr>
              <p:nvPr/>
            </p:nvGraphicFramePr>
            <p:xfrm>
              <a:off x="723274" y="578815"/>
              <a:ext cx="7697449" cy="239712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RSA KEM</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72731">
                    <a:tc>
                      <a:txBody>
                        <a:bodyPr/>
                        <a:lstStyle/>
                        <a:p>
                          <a:pPr marL="179021" lvl="3" indent="0">
                            <a:buNone/>
                          </a:pPr>
                          <a:r>
                            <a:rPr lang="en-US" dirty="0"/>
                            <a:t>Given Bob’s public key </a:t>
                          </a:r>
                          <a14:m>
                            <m:oMath xmlns:m="http://schemas.openxmlformats.org/officeDocument/2006/math">
                              <m:r>
                                <a:rPr lang="en-US" b="0" i="1" smtClean="0">
                                  <a:latin typeface="Cambria Math" panose="02040503050406030204" pitchFamily="18" charset="0"/>
                                </a:rPr>
                                <m:t>𝑁</m:t>
                              </m:r>
                            </m:oMath>
                          </a14:m>
                          <a:r>
                            <a:rPr lang="en-CA" dirty="0"/>
                            <a:t>, Alice generates</a:t>
                          </a:r>
                          <a:r>
                            <a:rPr lang="en-CA" baseline="0" dirty="0"/>
                            <a:t> a random key </a:t>
                          </a:r>
                          <a14:m>
                            <m:oMath xmlns:m="http://schemas.openxmlformats.org/officeDocument/2006/math">
                              <m:r>
                                <a:rPr lang="en-US" b="0" i="1" baseline="0" smtClean="0">
                                  <a:latin typeface="Cambria Math" panose="02040503050406030204" pitchFamily="18" charset="0"/>
                                </a:rPr>
                                <m:t>𝑘</m:t>
                              </m:r>
                              <m:r>
                                <a:rPr lang="en-US" b="0" i="1" baseline="0" smtClean="0">
                                  <a:latin typeface="Cambria Math" panose="02040503050406030204" pitchFamily="18" charset="0"/>
                                </a:rPr>
                                <m:t>&lt;</m:t>
                              </m:r>
                              <m:r>
                                <a:rPr lang="en-US" b="0" i="1" baseline="0" smtClean="0">
                                  <a:latin typeface="Cambria Math" panose="02040503050406030204" pitchFamily="18" charset="0"/>
                                </a:rPr>
                                <m:t>𝑁</m:t>
                              </m:r>
                            </m:oMath>
                          </a14:m>
                          <a:r>
                            <a:rPr lang="en-CA" dirty="0"/>
                            <a:t> and</a:t>
                          </a:r>
                          <a:r>
                            <a:rPr lang="en-CA" baseline="0" dirty="0"/>
                            <a:t> </a:t>
                          </a:r>
                          <a:r>
                            <a:rPr lang="en-CA" dirty="0"/>
                            <a:t>encapsulates</a:t>
                          </a:r>
                        </a:p>
                        <a:p>
                          <a:pPr marL="179021" lvl="3" indent="0">
                            <a:buNone/>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𝑐</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𝑘</m:t>
                                    </m:r>
                                  </m:e>
                                  <m:sup>
                                    <m:r>
                                      <a:rPr lang="en-US" b="0" i="1" baseline="0" smtClean="0">
                                        <a:latin typeface="Cambria Math" panose="02040503050406030204" pitchFamily="18" charset="0"/>
                                      </a:rPr>
                                      <m:t>𝑒</m:t>
                                    </m:r>
                                  </m:sup>
                                </m:sSup>
                                <m:r>
                                  <a:rPr lang="en-US" b="0" i="1" baseline="0" smtClean="0">
                                    <a:latin typeface="Cambria Math" panose="02040503050406030204" pitchFamily="18" charset="0"/>
                                  </a:rPr>
                                  <m:t> </m:t>
                                </m:r>
                                <m:r>
                                  <m:rPr>
                                    <m:nor/>
                                  </m:rPr>
                                  <a:rPr lang="en-US" b="0" i="0" baseline="0" smtClean="0">
                                    <a:latin typeface="Cambria Math" panose="02040503050406030204" pitchFamily="18" charset="0"/>
                                  </a:rPr>
                                  <m:t>mod</m:t>
                                </m:r>
                                <m:r>
                                  <a:rPr lang="en-US" b="0" i="1" baseline="0" smtClean="0">
                                    <a:latin typeface="Cambria Math" panose="02040503050406030204" pitchFamily="18" charset="0"/>
                                  </a:rPr>
                                  <m:t> </m:t>
                                </m:r>
                                <m:r>
                                  <a:rPr lang="en-US" b="0" i="1" baseline="0" smtClean="0">
                                    <a:latin typeface="Cambria Math" panose="02040503050406030204" pitchFamily="18" charset="0"/>
                                  </a:rPr>
                                  <m:t>𝑁</m:t>
                                </m:r>
                              </m:oMath>
                            </m:oMathPara>
                          </a14:m>
                          <a:endParaRPr lang="en-CA" baseline="0" dirty="0"/>
                        </a:p>
                        <a:p>
                          <a:pPr marL="179021" lvl="3" indent="0">
                            <a:buNone/>
                          </a:pPr>
                          <a:r>
                            <a:rPr lang="en-CA" baseline="0" dirty="0"/>
                            <a:t>where </a:t>
                          </a:r>
                          <a14:m>
                            <m:oMath xmlns:m="http://schemas.openxmlformats.org/officeDocument/2006/math">
                              <m:r>
                                <a:rPr lang="en-US" b="0" i="1" baseline="0" smtClean="0">
                                  <a:latin typeface="Cambria Math" panose="02040503050406030204" pitchFamily="18" charset="0"/>
                                </a:rPr>
                                <m:t>𝑒</m:t>
                              </m:r>
                            </m:oMath>
                          </a14:m>
                          <a:r>
                            <a:rPr lang="en-CA" baseline="0" dirty="0"/>
                            <a:t> is a system parameter (typically </a:t>
                          </a:r>
                          <a14:m>
                            <m:oMath xmlns:m="http://schemas.openxmlformats.org/officeDocument/2006/math">
                              <m:r>
                                <a:rPr lang="en-US" b="0" i="1" baseline="0" smtClean="0">
                                  <a:latin typeface="Cambria Math" panose="02040503050406030204" pitchFamily="18" charset="0"/>
                                </a:rPr>
                                <m:t>𝑒</m:t>
                              </m:r>
                              <m:r>
                                <a:rPr lang="en-US" b="0" i="1" baseline="0" smtClean="0">
                                  <a:latin typeface="Cambria Math" panose="02040503050406030204" pitchFamily="18" charset="0"/>
                                </a:rPr>
                                <m:t>=65337</m:t>
                              </m:r>
                            </m:oMath>
                          </a14:m>
                          <a:r>
                            <a:rPr lang="en-CA" baseline="0" dirty="0"/>
                            <a:t>). Bob computes</a:t>
                          </a:r>
                        </a:p>
                        <a:p>
                          <a:pPr marL="179021" lvl="3" indent="0">
                            <a:buNone/>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𝑑</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𝑒</m:t>
                                    </m:r>
                                  </m:e>
                                  <m:sup>
                                    <m:r>
                                      <a:rPr lang="en-US" b="0" i="1" baseline="0" smtClean="0">
                                        <a:latin typeface="Cambria Math" panose="02040503050406030204" pitchFamily="18" charset="0"/>
                                      </a:rPr>
                                      <m:t>−1</m:t>
                                    </m:r>
                                  </m:sup>
                                </m:sSup>
                                <m:r>
                                  <a:rPr lang="en-US" b="0" i="1" baseline="0" smtClean="0">
                                    <a:latin typeface="Cambria Math" panose="02040503050406030204" pitchFamily="18" charset="0"/>
                                  </a:rPr>
                                  <m:t> </m:t>
                                </m:r>
                                <m:r>
                                  <m:rPr>
                                    <m:nor/>
                                  </m:rPr>
                                  <a:rPr lang="en-US" b="0" i="0" baseline="0" smtClean="0">
                                    <a:latin typeface="Cambria Math" panose="02040503050406030204" pitchFamily="18" charset="0"/>
                                  </a:rPr>
                                  <m:t>mod</m:t>
                                </m:r>
                                <m:r>
                                  <a:rPr lang="en-US" b="0" i="1" baseline="0" smtClean="0">
                                    <a:latin typeface="Cambria Math" panose="02040503050406030204" pitchFamily="18" charset="0"/>
                                  </a:rPr>
                                  <m:t> (</m:t>
                                </m:r>
                                <m:r>
                                  <a:rPr lang="en-US" b="0" i="1" baseline="0" smtClean="0">
                                    <a:latin typeface="Cambria Math" panose="02040503050406030204" pitchFamily="18" charset="0"/>
                                  </a:rPr>
                                  <m:t>𝑝</m:t>
                                </m:r>
                                <m:r>
                                  <a:rPr lang="en-US" b="0" i="1" baseline="0" smtClean="0">
                                    <a:latin typeface="Cambria Math" panose="02040503050406030204" pitchFamily="18" charset="0"/>
                                  </a:rPr>
                                  <m:t>−1)(</m:t>
                                </m:r>
                                <m:r>
                                  <a:rPr lang="en-US" b="0" i="1" baseline="0" smtClean="0">
                                    <a:latin typeface="Cambria Math" panose="02040503050406030204" pitchFamily="18" charset="0"/>
                                  </a:rPr>
                                  <m:t>𝑞</m:t>
                                </m:r>
                                <m:r>
                                  <a:rPr lang="en-US" b="0" i="1" baseline="0" smtClean="0">
                                    <a:latin typeface="Cambria Math" panose="02040503050406030204" pitchFamily="18" charset="0"/>
                                  </a:rPr>
                                  <m:t>−1)</m:t>
                                </m:r>
                              </m:oMath>
                            </m:oMathPara>
                          </a14:m>
                          <a:endParaRPr lang="en-CA" baseline="0" dirty="0"/>
                        </a:p>
                        <a:p>
                          <a:pPr marL="179021" lvl="3" indent="0">
                            <a:buNone/>
                          </a:pPr>
                          <a:r>
                            <a:rPr lang="en-CA" baseline="0" dirty="0"/>
                            <a:t>to decapsulate</a:t>
                          </a:r>
                        </a:p>
                        <a:p>
                          <a:pPr marL="179021" lvl="3"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𝑑</m:t>
                                    </m:r>
                                  </m:sup>
                                </m:sSup>
                                <m:r>
                                  <a:rPr lang="en-US" b="0" i="1" smtClean="0">
                                    <a:latin typeface="Cambria Math" panose="02040503050406030204" pitchFamily="18" charset="0"/>
                                  </a:rPr>
                                  <m:t> </m:t>
                                </m:r>
                                <m:r>
                                  <m:rPr>
                                    <m:nor/>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𝑁</m:t>
                                </m:r>
                              </m:oMath>
                            </m:oMathPara>
                          </a14:m>
                          <a:endParaRPr lang="en-CA"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3D6C2A4E-1899-EADF-6FBD-29133DDD3D81}"/>
                  </a:ext>
                </a:extLst>
              </p:cNvPr>
              <p:cNvGraphicFramePr>
                <a:graphicFrameLocks noGrp="1"/>
              </p:cNvGraphicFramePr>
              <p:nvPr/>
            </p:nvGraphicFramePr>
            <p:xfrm>
              <a:off x="723274" y="578815"/>
              <a:ext cx="7697449" cy="239712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RSA KEM</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201657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9" t="-20482" r="-158"/>
                          </a:stretch>
                        </a:blipFill>
                      </a:tcPr>
                    </a:tc>
                    <a:extLst>
                      <a:ext uri="{0D108BD9-81ED-4DB2-BD59-A6C34878D82A}">
                        <a16:rowId xmlns:a16="http://schemas.microsoft.com/office/drawing/2014/main" val="2354341383"/>
                      </a:ext>
                    </a:extLst>
                  </a:tr>
                </a:tbl>
              </a:graphicData>
            </a:graphic>
          </p:graphicFrame>
        </mc:Fallback>
      </mc:AlternateContent>
      <p:sp>
        <p:nvSpPr>
          <p:cNvPr id="6" name="Slide Number Placeholder 5">
            <a:extLst>
              <a:ext uri="{FF2B5EF4-FFF2-40B4-BE49-F238E27FC236}">
                <a16:creationId xmlns:a16="http://schemas.microsoft.com/office/drawing/2014/main" id="{F8B29E87-F087-ACAF-CB20-9F9785EB2736}"/>
              </a:ext>
            </a:extLst>
          </p:cNvPr>
          <p:cNvSpPr>
            <a:spLocks noGrp="1"/>
          </p:cNvSpPr>
          <p:nvPr>
            <p:ph type="sldNum" sz="quarter" idx="8"/>
          </p:nvPr>
        </p:nvSpPr>
        <p:spPr/>
        <p:txBody>
          <a:bodyPr/>
          <a:lstStyle/>
          <a:p>
            <a:pPr lvl="0"/>
            <a:fld id="{54D7E5F9-595B-41CC-8860-862166473562}" type="slidenum">
              <a:rPr lang="en-US" smtClean="0"/>
              <a:t>38</a:t>
            </a:fld>
            <a:endParaRPr lang="en-US"/>
          </a:p>
        </p:txBody>
      </p:sp>
    </p:spTree>
    <p:extLst>
      <p:ext uri="{BB962C8B-B14F-4D97-AF65-F5344CB8AC3E}">
        <p14:creationId xmlns:p14="http://schemas.microsoft.com/office/powerpoint/2010/main" val="3788624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534DB35-7CFF-4238-02FD-33FD56024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E8755-2A0E-F251-5A0E-0E17B8C4AB30}"/>
              </a:ext>
            </a:extLst>
          </p:cNvPr>
          <p:cNvSpPr>
            <a:spLocks noGrp="1"/>
          </p:cNvSpPr>
          <p:nvPr>
            <p:ph type="title"/>
          </p:nvPr>
        </p:nvSpPr>
        <p:spPr/>
        <p:txBody>
          <a:bodyPr/>
          <a:lstStyle/>
          <a:p>
            <a:r>
              <a:rPr lang="en-US"/>
              <a:t>Diffie-Hellman KEM</a:t>
            </a:r>
          </a:p>
        </p:txBody>
      </p:sp>
      <p:sp>
        <p:nvSpPr>
          <p:cNvPr id="3" name="Content Placeholder 2">
            <a:extLst>
              <a:ext uri="{FF2B5EF4-FFF2-40B4-BE49-F238E27FC236}">
                <a16:creationId xmlns:a16="http://schemas.microsoft.com/office/drawing/2014/main" id="{804FE37B-599A-D520-B358-501EEB123F03}"/>
              </a:ext>
            </a:extLst>
          </p:cNvPr>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79F0F03-E53C-1E8A-F264-32C042F074C3}"/>
                  </a:ext>
                </a:extLst>
              </p:cNvPr>
              <p:cNvGraphicFramePr>
                <a:graphicFrameLocks noGrp="1"/>
              </p:cNvGraphicFramePr>
              <p:nvPr/>
            </p:nvGraphicFramePr>
            <p:xfrm>
              <a:off x="723274" y="953549"/>
              <a:ext cx="7697449" cy="3236402"/>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Diffie-Hellman (DH)</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72731">
                    <a:tc>
                      <a:txBody>
                        <a:bodyPr/>
                        <a:lstStyle/>
                        <a:p>
                          <a:pPr marL="179021" lvl="3" indent="0">
                            <a:buNone/>
                          </a:pPr>
                          <a:r>
                            <a:rPr lang="en-US" dirty="0"/>
                            <a:t>System parameters: a generator </a:t>
                          </a:r>
                          <a14:m>
                            <m:oMath xmlns:m="http://schemas.openxmlformats.org/officeDocument/2006/math">
                              <m:r>
                                <a:rPr lang="en-US" b="0" i="1" smtClean="0">
                                  <a:latin typeface="Cambria Math" panose="02040503050406030204" pitchFamily="18" charset="0"/>
                                </a:rPr>
                                <m:t>𝑔</m:t>
                              </m:r>
                            </m:oMath>
                          </a14:m>
                          <a:r>
                            <a:rPr lang="en-US" dirty="0"/>
                            <a:t> of</a:t>
                          </a:r>
                          <a:r>
                            <a:rPr lang="en-US" baseline="0" dirty="0"/>
                            <a:t> </a:t>
                          </a:r>
                          <a14:m>
                            <m:oMath xmlns:m="http://schemas.openxmlformats.org/officeDocument/2006/math">
                              <m:sSubSup>
                                <m:sSubSupPr>
                                  <m:ctrlPr>
                                    <a:rPr lang="en-US" b="0" i="1" baseline="0" smtClean="0">
                                      <a:latin typeface="Cambria Math" panose="02040503050406030204" pitchFamily="18" charset="0"/>
                                    </a:rPr>
                                  </m:ctrlPr>
                                </m:sSubSupPr>
                                <m:e>
                                  <m:r>
                                    <a:rPr lang="en-US" i="1" baseline="0" smtClean="0">
                                      <a:latin typeface="Cambria Math" panose="02040503050406030204" pitchFamily="18" charset="0"/>
                                    </a:rPr>
                                    <m:t>ℤ</m:t>
                                  </m:r>
                                </m:e>
                                <m:sub>
                                  <m:r>
                                    <a:rPr lang="en-US" b="0" i="1" baseline="0" smtClean="0">
                                      <a:latin typeface="Cambria Math" panose="02040503050406030204" pitchFamily="18" charset="0"/>
                                    </a:rPr>
                                    <m:t>𝑝</m:t>
                                  </m:r>
                                </m:sub>
                                <m:sup>
                                  <m:r>
                                    <a:rPr lang="en-US" b="0" i="1" baseline="0" smtClean="0">
                                      <a:latin typeface="Cambria Math" panose="02040503050406030204" pitchFamily="18" charset="0"/>
                                    </a:rPr>
                                    <m:t>∗</m:t>
                                  </m:r>
                                </m:sup>
                              </m:sSubSup>
                            </m:oMath>
                          </a14:m>
                          <a:r>
                            <a:rPr lang="en-US" dirty="0"/>
                            <a:t>, where </a:t>
                          </a:r>
                          <a14:m>
                            <m:oMath xmlns:m="http://schemas.openxmlformats.org/officeDocument/2006/math">
                              <m:r>
                                <a:rPr lang="en-US" b="0" i="1" smtClean="0">
                                  <a:latin typeface="Cambria Math" panose="02040503050406030204" pitchFamily="18" charset="0"/>
                                </a:rPr>
                                <m:t>𝑝</m:t>
                              </m:r>
                            </m:oMath>
                          </a14:m>
                          <a:r>
                            <a:rPr lang="en-US" dirty="0"/>
                            <a:t> is a</a:t>
                          </a:r>
                          <a:r>
                            <a:rPr lang="en-US" baseline="0" dirty="0"/>
                            <a:t> large prime.</a:t>
                          </a:r>
                        </a:p>
                        <a:p>
                          <a:pPr marL="179021" lvl="3" indent="0">
                            <a:buNone/>
                          </a:pPr>
                          <a:endParaRPr lang="en-US" baseline="0" dirty="0"/>
                        </a:p>
                        <a:p>
                          <a:pPr marL="179021" lvl="3" indent="0">
                            <a:buNone/>
                          </a:pPr>
                          <a:r>
                            <a:rPr lang="en-US" baseline="0" dirty="0"/>
                            <a:t>Bob samples random private key </a:t>
                          </a:r>
                          <a14:m>
                            <m:oMath xmlns:m="http://schemas.openxmlformats.org/officeDocument/2006/math">
                              <m:r>
                                <a:rPr lang="en-US" b="0" i="1" baseline="0" smtClean="0">
                                  <a:latin typeface="Cambria Math" panose="02040503050406030204" pitchFamily="18" charset="0"/>
                                </a:rPr>
                                <m:t>𝑦</m:t>
                              </m:r>
                            </m:oMath>
                          </a14:m>
                          <a:r>
                            <a:rPr lang="en-US" baseline="0" dirty="0"/>
                            <a:t> with </a:t>
                          </a:r>
                          <a14:m>
                            <m:oMath xmlns:m="http://schemas.openxmlformats.org/officeDocument/2006/math">
                              <m:r>
                                <a:rPr lang="en-US" b="0" i="1" baseline="0" smtClean="0">
                                  <a:latin typeface="Cambria Math" panose="02040503050406030204" pitchFamily="18" charset="0"/>
                                </a:rPr>
                                <m:t>1&lt;</m:t>
                              </m:r>
                              <m:r>
                                <a:rPr lang="en-US" b="0" i="1" baseline="0" smtClean="0">
                                  <a:latin typeface="Cambria Math" panose="02040503050406030204" pitchFamily="18" charset="0"/>
                                </a:rPr>
                                <m:t>𝑦</m:t>
                              </m:r>
                              <m:r>
                                <a:rPr lang="en-US" b="0" i="1" baseline="0" smtClean="0">
                                  <a:latin typeface="Cambria Math" panose="02040503050406030204" pitchFamily="18" charset="0"/>
                                </a:rPr>
                                <m:t>&lt;</m:t>
                              </m:r>
                              <m:r>
                                <a:rPr lang="en-US" b="0" i="1" baseline="0" smtClean="0">
                                  <a:latin typeface="Cambria Math" panose="02040503050406030204" pitchFamily="18" charset="0"/>
                                </a:rPr>
                                <m:t>𝑝</m:t>
                              </m:r>
                            </m:oMath>
                          </a14:m>
                          <a:r>
                            <a:rPr lang="en-US" dirty="0"/>
                            <a:t> and computes public</a:t>
                          </a:r>
                          <a:r>
                            <a:rPr lang="en-US" baseline="0" dirty="0"/>
                            <a:t> key</a:t>
                          </a:r>
                        </a:p>
                        <a:p>
                          <a:pPr marL="179021" lvl="3" indent="0">
                            <a:buNone/>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𝑝𝑘</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𝑔</m:t>
                                    </m:r>
                                  </m:e>
                                  <m:sup>
                                    <m:r>
                                      <a:rPr lang="en-US" b="0" i="1" baseline="0" smtClean="0">
                                        <a:latin typeface="Cambria Math" panose="02040503050406030204" pitchFamily="18" charset="0"/>
                                      </a:rPr>
                                      <m:t>𝑦</m:t>
                                    </m:r>
                                  </m:sup>
                                </m:sSup>
                                <m:r>
                                  <a:rPr lang="en-US" b="0" i="1" baseline="0" smtClean="0">
                                    <a:latin typeface="Cambria Math" panose="02040503050406030204" pitchFamily="18" charset="0"/>
                                  </a:rPr>
                                  <m:t> </m:t>
                                </m:r>
                                <m:r>
                                  <m:rPr>
                                    <m:nor/>
                                  </m:rPr>
                                  <a:rPr lang="en-US" b="0" i="0" baseline="0" smtClean="0">
                                    <a:latin typeface="Cambria Math" panose="02040503050406030204" pitchFamily="18" charset="0"/>
                                  </a:rPr>
                                  <m:t>mod</m:t>
                                </m:r>
                                <m:r>
                                  <a:rPr lang="en-US" b="0" i="1" baseline="0" smtClean="0">
                                    <a:latin typeface="Cambria Math" panose="02040503050406030204" pitchFamily="18" charset="0"/>
                                  </a:rPr>
                                  <m:t> </m:t>
                                </m:r>
                                <m:r>
                                  <a:rPr lang="en-US" b="0" i="1" baseline="0" smtClean="0">
                                    <a:latin typeface="Cambria Math" panose="02040503050406030204" pitchFamily="18" charset="0"/>
                                  </a:rPr>
                                  <m:t>𝑝</m:t>
                                </m:r>
                              </m:oMath>
                            </m:oMathPara>
                          </a14:m>
                          <a:endParaRPr lang="en-US" dirty="0"/>
                        </a:p>
                        <a:p>
                          <a:pPr marL="179021" lvl="3" indent="0">
                            <a:buNone/>
                          </a:pPr>
                          <a:endParaRPr lang="en-US" dirty="0"/>
                        </a:p>
                        <a:p>
                          <a:pPr marL="179021" lvl="3" indent="0">
                            <a:buNone/>
                          </a:pPr>
                          <a:r>
                            <a:rPr lang="en-US" dirty="0"/>
                            <a:t>Alice samples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rPr>
                                <m:t>&lt;</m:t>
                              </m:r>
                              <m:r>
                                <a:rPr lang="en-US" b="0" i="1" smtClean="0">
                                  <a:latin typeface="Cambria Math" panose="02040503050406030204" pitchFamily="18" charset="0"/>
                                </a:rPr>
                                <m:t>𝑝</m:t>
                              </m:r>
                            </m:oMath>
                          </a14:m>
                          <a:r>
                            <a:rPr lang="en-US" dirty="0"/>
                            <a:t> and</a:t>
                          </a:r>
                          <a:r>
                            <a:rPr lang="en-US" baseline="0" dirty="0"/>
                            <a:t> encapsulates</a:t>
                          </a:r>
                          <a:endParaRPr lang="en-US" dirty="0"/>
                        </a:p>
                        <a:p>
                          <a:pPr marL="179021" lvl="3" indent="0">
                            <a:buNone/>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m:t>
                                </m:r>
                                <m:r>
                                  <a:rPr lang="en-US" b="0" i="1" baseline="0" smtClean="0">
                                    <a:latin typeface="Cambria Math" panose="02040503050406030204" pitchFamily="18" charset="0"/>
                                  </a:rPr>
                                  <m:t>𝑘</m:t>
                                </m:r>
                                <m:r>
                                  <a:rPr lang="en-US" b="0" i="1" baseline="0" smtClean="0">
                                    <a:latin typeface="Cambria Math" panose="02040503050406030204" pitchFamily="18" charset="0"/>
                                  </a:rPr>
                                  <m:t>,</m:t>
                                </m:r>
                                <m:r>
                                  <a:rPr lang="en-US" b="0" i="1" baseline="0" smtClean="0">
                                    <a:latin typeface="Cambria Math" panose="02040503050406030204" pitchFamily="18" charset="0"/>
                                  </a:rPr>
                                  <m:t>𝑐</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𝑝𝑘</m:t>
                                    </m:r>
                                  </m:e>
                                  <m:sup>
                                    <m:r>
                                      <a:rPr lang="en-US" b="0" i="1" baseline="0" smtClean="0">
                                        <a:latin typeface="Cambria Math" panose="02040503050406030204" pitchFamily="18" charset="0"/>
                                      </a:rPr>
                                      <m:t>𝑥</m:t>
                                    </m:r>
                                  </m:sup>
                                </m:sSup>
                                <m:r>
                                  <a:rPr lang="en-US" b="0" i="1" baseline="0" smtClean="0">
                                    <a:latin typeface="Cambria Math" panose="02040503050406030204" pitchFamily="18" charset="0"/>
                                  </a:rPr>
                                  <m:t> </m:t>
                                </m:r>
                                <m:r>
                                  <m:rPr>
                                    <m:nor/>
                                  </m:rPr>
                                  <a:rPr lang="en-US" b="0" i="0" baseline="0" smtClean="0">
                                    <a:latin typeface="Cambria Math" panose="02040503050406030204" pitchFamily="18" charset="0"/>
                                  </a:rPr>
                                  <m:t>mod</m:t>
                                </m:r>
                                <m:r>
                                  <a:rPr lang="en-US" b="0" i="1" baseline="0" smtClean="0">
                                    <a:latin typeface="Cambria Math" panose="02040503050406030204" pitchFamily="18" charset="0"/>
                                  </a:rPr>
                                  <m:t> </m:t>
                                </m:r>
                                <m:r>
                                  <a:rPr lang="en-US" b="0" i="1" baseline="0" smtClean="0">
                                    <a:latin typeface="Cambria Math" panose="02040503050406030204" pitchFamily="18" charset="0"/>
                                  </a:rPr>
                                  <m:t>𝑝</m:t>
                                </m:r>
                                <m:r>
                                  <a:rPr lang="en-US" b="0" i="1" baseline="0" smtClean="0">
                                    <a:latin typeface="Cambria Math" panose="02040503050406030204" pitchFamily="18" charset="0"/>
                                  </a:rPr>
                                  <m:t>, </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𝑔</m:t>
                                    </m:r>
                                  </m:e>
                                  <m:sup>
                                    <m:r>
                                      <a:rPr lang="en-US" b="0" i="1" baseline="0" smtClean="0">
                                        <a:latin typeface="Cambria Math" panose="02040503050406030204" pitchFamily="18" charset="0"/>
                                      </a:rPr>
                                      <m:t>𝑥</m:t>
                                    </m:r>
                                  </m:sup>
                                </m:sSup>
                                <m:r>
                                  <a:rPr lang="en-US" b="0" i="1" baseline="0" smtClean="0">
                                    <a:latin typeface="Cambria Math" panose="02040503050406030204" pitchFamily="18" charset="0"/>
                                  </a:rPr>
                                  <m:t> </m:t>
                                </m:r>
                                <m:r>
                                  <m:rPr>
                                    <m:nor/>
                                  </m:rPr>
                                  <a:rPr lang="en-US" b="0" i="0" baseline="0" smtClean="0">
                                    <a:latin typeface="Cambria Math" panose="02040503050406030204" pitchFamily="18" charset="0"/>
                                  </a:rPr>
                                  <m:t>mod</m:t>
                                </m:r>
                                <m:r>
                                  <a:rPr lang="en-US" b="0" i="1" baseline="0" smtClean="0">
                                    <a:latin typeface="Cambria Math" panose="02040503050406030204" pitchFamily="18" charset="0"/>
                                  </a:rPr>
                                  <m:t> </m:t>
                                </m:r>
                                <m:r>
                                  <a:rPr lang="en-US" b="0" i="1" baseline="0" smtClean="0">
                                    <a:latin typeface="Cambria Math" panose="02040503050406030204" pitchFamily="18" charset="0"/>
                                  </a:rPr>
                                  <m:t>𝑝</m:t>
                                </m:r>
                                <m:r>
                                  <a:rPr lang="en-US" b="0" i="1" baseline="0" smtClean="0">
                                    <a:latin typeface="Cambria Math" panose="02040503050406030204" pitchFamily="18" charset="0"/>
                                  </a:rPr>
                                  <m:t>)</m:t>
                                </m:r>
                              </m:oMath>
                            </m:oMathPara>
                          </a14:m>
                          <a:endParaRPr lang="en-CA" baseline="0" dirty="0"/>
                        </a:p>
                        <a:p>
                          <a:pPr marL="179021" lvl="3" indent="0">
                            <a:buNone/>
                          </a:pPr>
                          <a:endParaRPr lang="en-CA" baseline="0" dirty="0"/>
                        </a:p>
                        <a:p>
                          <a:pPr marL="179021" lvl="3" indent="0">
                            <a:buNone/>
                          </a:pPr>
                          <a:r>
                            <a:rPr lang="en-CA" baseline="0" dirty="0"/>
                            <a:t>Bob decapsulates</a:t>
                          </a:r>
                        </a:p>
                        <a:p>
                          <a:pPr marL="179021" lvl="3" indent="0">
                            <a:buNone/>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𝑘</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𝑦</m:t>
                                    </m:r>
                                  </m:sup>
                                </m:sSup>
                                <m:r>
                                  <a:rPr lang="en-US" b="0" i="1" baseline="0" smtClean="0">
                                    <a:latin typeface="Cambria Math" panose="02040503050406030204" pitchFamily="18" charset="0"/>
                                  </a:rPr>
                                  <m:t> </m:t>
                                </m:r>
                                <m:r>
                                  <m:rPr>
                                    <m:nor/>
                                  </m:rPr>
                                  <a:rPr lang="en-US" b="0" i="0" baseline="0" smtClean="0">
                                    <a:latin typeface="Cambria Math" panose="02040503050406030204" pitchFamily="18" charset="0"/>
                                  </a:rPr>
                                  <m:t>mod</m:t>
                                </m:r>
                                <m:r>
                                  <a:rPr lang="en-US" b="0" i="1" baseline="0" smtClean="0">
                                    <a:latin typeface="Cambria Math" panose="02040503050406030204" pitchFamily="18" charset="0"/>
                                  </a:rPr>
                                  <m:t> </m:t>
                                </m:r>
                                <m:r>
                                  <a:rPr lang="en-US" b="0" i="1" baseline="0" smtClean="0">
                                    <a:latin typeface="Cambria Math" panose="02040503050406030204" pitchFamily="18" charset="0"/>
                                  </a:rPr>
                                  <m:t>𝑝</m:t>
                                </m:r>
                              </m:oMath>
                            </m:oMathPara>
                          </a14:m>
                          <a:endParaRPr lang="en-CA" baseline="0"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7" name="Table 6">
                <a:extLst>
                  <a:ext uri="{FF2B5EF4-FFF2-40B4-BE49-F238E27FC236}">
                    <a16:creationId xmlns:a16="http://schemas.microsoft.com/office/drawing/2014/main" id="{A79F0F03-E53C-1E8A-F264-32C042F074C3}"/>
                  </a:ext>
                </a:extLst>
              </p:cNvPr>
              <p:cNvGraphicFramePr>
                <a:graphicFrameLocks noGrp="1"/>
              </p:cNvGraphicFramePr>
              <p:nvPr/>
            </p:nvGraphicFramePr>
            <p:xfrm>
              <a:off x="723274" y="953549"/>
              <a:ext cx="7697449" cy="3236402"/>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Diffie-Hellman (DH)</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2855849">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9" t="-14499" r="-158" b="-853"/>
                          </a:stretch>
                        </a:blipFill>
                      </a:tcPr>
                    </a:tc>
                    <a:extLst>
                      <a:ext uri="{0D108BD9-81ED-4DB2-BD59-A6C34878D82A}">
                        <a16:rowId xmlns:a16="http://schemas.microsoft.com/office/drawing/2014/main" val="2354341383"/>
                      </a:ext>
                    </a:extLst>
                  </a:tr>
                </a:tbl>
              </a:graphicData>
            </a:graphic>
          </p:graphicFrame>
        </mc:Fallback>
      </mc:AlternateContent>
      <p:sp>
        <p:nvSpPr>
          <p:cNvPr id="5" name="Slide Number Placeholder 4">
            <a:extLst>
              <a:ext uri="{FF2B5EF4-FFF2-40B4-BE49-F238E27FC236}">
                <a16:creationId xmlns:a16="http://schemas.microsoft.com/office/drawing/2014/main" id="{1F859114-A1A1-74AE-A611-1E593350A492}"/>
              </a:ext>
            </a:extLst>
          </p:cNvPr>
          <p:cNvSpPr>
            <a:spLocks noGrp="1"/>
          </p:cNvSpPr>
          <p:nvPr>
            <p:ph type="sldNum" sz="quarter" idx="8"/>
          </p:nvPr>
        </p:nvSpPr>
        <p:spPr/>
        <p:txBody>
          <a:bodyPr/>
          <a:lstStyle/>
          <a:p>
            <a:pPr lvl="0"/>
            <a:fld id="{54D7E5F9-595B-41CC-8860-862166473562}" type="slidenum">
              <a:rPr lang="en-US" smtClean="0"/>
              <a:t>39</a:t>
            </a:fld>
            <a:endParaRPr lang="en-US"/>
          </a:p>
        </p:txBody>
      </p:sp>
    </p:spTree>
    <p:extLst>
      <p:ext uri="{BB962C8B-B14F-4D97-AF65-F5344CB8AC3E}">
        <p14:creationId xmlns:p14="http://schemas.microsoft.com/office/powerpoint/2010/main" val="296191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7FA4-B663-7801-44C0-59303C6DC1E7}"/>
              </a:ext>
            </a:extLst>
          </p:cNvPr>
          <p:cNvSpPr>
            <a:spLocks noGrp="1"/>
          </p:cNvSpPr>
          <p:nvPr>
            <p:ph type="title"/>
          </p:nvPr>
        </p:nvSpPr>
        <p:spPr/>
        <p:txBody>
          <a:bodyPr/>
          <a:lstStyle/>
          <a:p>
            <a:r>
              <a:rPr lang="en-US" dirty="0">
                <a:solidFill>
                  <a:schemeClr val="bg1"/>
                </a:solidFill>
              </a:rPr>
              <a:t>Outline</a:t>
            </a:r>
          </a:p>
        </p:txBody>
      </p:sp>
      <p:sp>
        <p:nvSpPr>
          <p:cNvPr id="3" name="Content Placeholder 2">
            <a:extLst>
              <a:ext uri="{FF2B5EF4-FFF2-40B4-BE49-F238E27FC236}">
                <a16:creationId xmlns:a16="http://schemas.microsoft.com/office/drawing/2014/main" id="{F1211347-3083-A8BE-AD9C-D6F807D59C74}"/>
              </a:ext>
            </a:extLst>
          </p:cNvPr>
          <p:cNvSpPr>
            <a:spLocks noGrp="1"/>
          </p:cNvSpPr>
          <p:nvPr>
            <p:ph idx="1"/>
          </p:nvPr>
        </p:nvSpPr>
        <p:spPr/>
        <p:txBody>
          <a:bodyPr>
            <a:normAutofit/>
          </a:bodyPr>
          <a:lstStyle/>
          <a:p>
            <a:pPr marL="457200" indent="-457200">
              <a:buFont typeface="+mj-lt"/>
              <a:buAutoNum type="arabicPeriod"/>
            </a:pPr>
            <a:r>
              <a:rPr lang="en-US" dirty="0">
                <a:solidFill>
                  <a:schemeClr val="bg1"/>
                </a:solidFill>
              </a:rPr>
              <a:t>Cryptography</a:t>
            </a:r>
          </a:p>
          <a:p>
            <a:pPr marL="637200" lvl="1" indent="-457200">
              <a:buFont typeface="+mj-lt"/>
              <a:buAutoNum type="arabicPeriod"/>
            </a:pPr>
            <a:r>
              <a:rPr lang="en-US" dirty="0">
                <a:solidFill>
                  <a:schemeClr val="bg1"/>
                </a:solidFill>
              </a:rPr>
              <a:t>Symmetric cryptography</a:t>
            </a:r>
          </a:p>
          <a:p>
            <a:pPr marL="637200" lvl="1" indent="-457200">
              <a:buFont typeface="+mj-lt"/>
              <a:buAutoNum type="arabicPeriod"/>
            </a:pPr>
            <a:r>
              <a:rPr lang="en-US" dirty="0">
                <a:solidFill>
                  <a:schemeClr val="bg1"/>
                </a:solidFill>
              </a:rPr>
              <a:t>Asymmetric cryptography</a:t>
            </a:r>
          </a:p>
          <a:p>
            <a:pPr marL="637200" lvl="1" indent="-457200">
              <a:buFont typeface="+mj-lt"/>
              <a:buAutoNum type="arabicPeriod"/>
            </a:pPr>
            <a:r>
              <a:rPr lang="en-US" dirty="0">
                <a:solidFill>
                  <a:schemeClr val="bg1"/>
                </a:solidFill>
              </a:rPr>
              <a:t>Protocols</a:t>
            </a:r>
          </a:p>
          <a:p>
            <a:pPr marL="457200" indent="-457200">
              <a:buFont typeface="+mj-lt"/>
              <a:buAutoNum type="arabicPeriod"/>
            </a:pPr>
            <a:r>
              <a:rPr lang="en-US" dirty="0">
                <a:solidFill>
                  <a:schemeClr val="bg1"/>
                </a:solidFill>
              </a:rPr>
              <a:t>Quantum threat</a:t>
            </a:r>
          </a:p>
          <a:p>
            <a:pPr marL="637200" lvl="1" indent="-457200">
              <a:buFont typeface="+mj-lt"/>
              <a:buAutoNum type="arabicPeriod"/>
            </a:pPr>
            <a:r>
              <a:rPr lang="en-US" dirty="0">
                <a:solidFill>
                  <a:schemeClr val="bg1"/>
                </a:solidFill>
              </a:rPr>
              <a:t>Problem</a:t>
            </a:r>
          </a:p>
          <a:p>
            <a:pPr marL="637200" lvl="1" indent="-457200">
              <a:buFont typeface="+mj-lt"/>
              <a:buAutoNum type="arabicPeriod"/>
            </a:pPr>
            <a:r>
              <a:rPr lang="en-US" dirty="0">
                <a:solidFill>
                  <a:schemeClr val="bg1"/>
                </a:solidFill>
              </a:rPr>
              <a:t>Solutions</a:t>
            </a:r>
          </a:p>
          <a:p>
            <a:pPr marL="457200" indent="-457200">
              <a:buFont typeface="+mj-lt"/>
              <a:buAutoNum type="arabicPeriod"/>
            </a:pPr>
            <a:r>
              <a:rPr lang="en-US" dirty="0">
                <a:solidFill>
                  <a:schemeClr val="bg1"/>
                </a:solidFill>
              </a:rPr>
              <a:t>Quantum key distribution</a:t>
            </a:r>
          </a:p>
          <a:p>
            <a:pPr marL="637200" lvl="1" indent="-457200">
              <a:buFont typeface="+mj-lt"/>
              <a:buAutoNum type="arabicPeriod"/>
            </a:pPr>
            <a:r>
              <a:rPr lang="en-US" dirty="0">
                <a:solidFill>
                  <a:schemeClr val="bg1"/>
                </a:solidFill>
              </a:rPr>
              <a:t>BB84</a:t>
            </a:r>
          </a:p>
          <a:p>
            <a:pPr marL="637200" lvl="1" indent="-457200">
              <a:buFont typeface="+mj-lt"/>
              <a:buAutoNum type="arabicPeriod"/>
            </a:pPr>
            <a:r>
              <a:rPr lang="en-US" dirty="0">
                <a:solidFill>
                  <a:schemeClr val="bg1"/>
                </a:solidFill>
              </a:rPr>
              <a:t>Information reconciliation</a:t>
            </a:r>
          </a:p>
          <a:p>
            <a:pPr marL="637200" lvl="1" indent="-457200">
              <a:buFont typeface="+mj-lt"/>
              <a:buAutoNum type="arabicPeriod"/>
            </a:pPr>
            <a:r>
              <a:rPr lang="en-US" dirty="0">
                <a:solidFill>
                  <a:schemeClr val="bg1"/>
                </a:solidFill>
              </a:rPr>
              <a:t>Privacy amplification</a:t>
            </a:r>
          </a:p>
          <a:p>
            <a:pPr marL="637200" lvl="1" indent="-457200">
              <a:buFont typeface="+mj-lt"/>
              <a:buAutoNum type="arabicPeriod"/>
            </a:pPr>
            <a:r>
              <a:rPr lang="en-US" dirty="0">
                <a:solidFill>
                  <a:schemeClr val="bg1"/>
                </a:solidFill>
              </a:rPr>
              <a:t>The authenticated channel</a:t>
            </a:r>
          </a:p>
          <a:p>
            <a:pPr marL="637200" lvl="1" indent="-457200">
              <a:buFont typeface="+mj-lt"/>
              <a:buAutoNum type="arabicPeriod"/>
            </a:pPr>
            <a:r>
              <a:rPr lang="en-US" dirty="0">
                <a:solidFill>
                  <a:schemeClr val="bg1"/>
                </a:solidFill>
              </a:rPr>
              <a:t>Comparing to non-quantum cryptography</a:t>
            </a:r>
          </a:p>
        </p:txBody>
      </p:sp>
      <p:sp>
        <p:nvSpPr>
          <p:cNvPr id="5" name="Slide Number Placeholder 4">
            <a:extLst>
              <a:ext uri="{FF2B5EF4-FFF2-40B4-BE49-F238E27FC236}">
                <a16:creationId xmlns:a16="http://schemas.microsoft.com/office/drawing/2014/main" id="{D8ECEA3C-CCFD-1AED-3E22-1F3EB5C88222}"/>
              </a:ext>
            </a:extLst>
          </p:cNvPr>
          <p:cNvSpPr>
            <a:spLocks noGrp="1"/>
          </p:cNvSpPr>
          <p:nvPr>
            <p:ph type="sldNum" sz="quarter" idx="8"/>
          </p:nvPr>
        </p:nvSpPr>
        <p:spPr>
          <a:xfrm>
            <a:off x="0" y="4568396"/>
            <a:ext cx="8156576" cy="575103"/>
          </a:xfrm>
        </p:spPr>
        <p:txBody>
          <a:bodyPr/>
          <a:lstStyle/>
          <a:p>
            <a:pPr lvl="0"/>
            <a:fld id="{54D7E5F9-595B-41CC-8860-862166473562}" type="slidenum">
              <a:rPr lang="en-US" smtClean="0"/>
              <a:t>4</a:t>
            </a:fld>
            <a:endParaRPr lang="en-US" dirty="0"/>
          </a:p>
        </p:txBody>
      </p:sp>
    </p:spTree>
    <p:extLst>
      <p:ext uri="{BB962C8B-B14F-4D97-AF65-F5344CB8AC3E}">
        <p14:creationId xmlns:p14="http://schemas.microsoft.com/office/powerpoint/2010/main" val="533012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Digital signatures</a:t>
            </a:r>
          </a:p>
        </p:txBody>
      </p:sp>
      <p:sp>
        <p:nvSpPr>
          <p:cNvPr id="3" name="Tijdelijke aanduiding voor inhoud 2"/>
          <p:cNvSpPr>
            <a:spLocks noGrp="1"/>
          </p:cNvSpPr>
          <p:nvPr>
            <p:ph idx="1"/>
          </p:nvPr>
        </p:nvSpPr>
        <p:spPr>
          <a:xfrm>
            <a:off x="0" y="539039"/>
            <a:ext cx="9144000" cy="2219657"/>
          </a:xfrm>
        </p:spPr>
        <p:txBody>
          <a:bodyPr/>
          <a:lstStyle/>
          <a:p>
            <a:pPr marL="342900" indent="-342900">
              <a:buFont typeface="Arial" panose="020B0604020202020204" pitchFamily="34" charset="0"/>
              <a:buChar char="•"/>
            </a:pPr>
            <a:r>
              <a:rPr lang="en-GB" dirty="0"/>
              <a:t>Alice generates a keypair: (      ,     ), gives      to Bob</a:t>
            </a:r>
          </a:p>
          <a:p>
            <a:pPr marL="523875" lvl="2" indent="-342900"/>
            <a:r>
              <a:rPr lang="en-GB" dirty="0"/>
              <a:t>Alice can put a signature (      ) on any message, using her private key (      )</a:t>
            </a:r>
          </a:p>
          <a:p>
            <a:pPr marL="523875" lvl="2" indent="-342900"/>
            <a:r>
              <a:rPr lang="en-GB" dirty="0"/>
              <a:t>Provides:</a:t>
            </a:r>
          </a:p>
          <a:p>
            <a:pPr marL="702900" lvl="3" indent="-342900"/>
            <a:r>
              <a:rPr lang="en-GB" dirty="0"/>
              <a:t>message integrity (nobody can change the message)</a:t>
            </a:r>
          </a:p>
          <a:p>
            <a:pPr marL="702900" lvl="3" indent="-342900"/>
            <a:r>
              <a:rPr lang="en-GB" dirty="0"/>
              <a:t>message authentication (Bob knows message came from Alice)</a:t>
            </a:r>
          </a:p>
          <a:p>
            <a:pPr marL="702900" lvl="3" indent="-342900"/>
            <a:r>
              <a:rPr lang="en-GB" dirty="0"/>
              <a:t>non-repudiation (Alice can’t deny signing message)</a:t>
            </a:r>
          </a:p>
        </p:txBody>
      </p:sp>
      <p:pic>
        <p:nvPicPr>
          <p:cNvPr id="6" name="Picture 5" descr="A picture containing person, person&#10;&#10;Description automatically generated">
            <a:extLst>
              <a:ext uri="{FF2B5EF4-FFF2-40B4-BE49-F238E27FC236}">
                <a16:creationId xmlns:a16="http://schemas.microsoft.com/office/drawing/2014/main" id="{6E7BAB71-8BD6-49B2-B14A-5BAB011A6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045" y="3425433"/>
            <a:ext cx="946211" cy="973317"/>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0351B4DF-73EF-49FA-AB4B-77F7A85FB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5478" y="3004848"/>
            <a:ext cx="748654" cy="1348925"/>
          </a:xfrm>
          <a:prstGeom prst="rect">
            <a:avLst/>
          </a:prstGeom>
        </p:spPr>
      </p:pic>
      <p:cxnSp>
        <p:nvCxnSpPr>
          <p:cNvPr id="9" name="Straight Arrow Connector 8">
            <a:extLst>
              <a:ext uri="{FF2B5EF4-FFF2-40B4-BE49-F238E27FC236}">
                <a16:creationId xmlns:a16="http://schemas.microsoft.com/office/drawing/2014/main" id="{B2C3899C-9962-4C69-906E-2BA6D0D7417A}"/>
              </a:ext>
            </a:extLst>
          </p:cNvPr>
          <p:cNvCxnSpPr>
            <a:cxnSpLocks/>
          </p:cNvCxnSpPr>
          <p:nvPr/>
        </p:nvCxnSpPr>
        <p:spPr>
          <a:xfrm>
            <a:off x="2987697" y="3545088"/>
            <a:ext cx="2731112"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C3C818DE-773B-4575-B29F-41DF6D257A64}"/>
              </a:ext>
            </a:extLst>
          </p:cNvPr>
          <p:cNvSpPr/>
          <p:nvPr/>
        </p:nvSpPr>
        <p:spPr>
          <a:xfrm>
            <a:off x="758824" y="2758698"/>
            <a:ext cx="2397626" cy="164005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4CDA77FD-D702-4E13-B907-575AA1CCA788}"/>
              </a:ext>
            </a:extLst>
          </p:cNvPr>
          <p:cNvSpPr/>
          <p:nvPr/>
        </p:nvSpPr>
        <p:spPr>
          <a:xfrm>
            <a:off x="5595922" y="2758697"/>
            <a:ext cx="2397626" cy="164005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Graphic 13" descr="Lock with solid fill">
            <a:extLst>
              <a:ext uri="{FF2B5EF4-FFF2-40B4-BE49-F238E27FC236}">
                <a16:creationId xmlns:a16="http://schemas.microsoft.com/office/drawing/2014/main" id="{05E09DCD-5CF9-43D4-A26E-8ECDE6CD444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0642" y="876775"/>
            <a:ext cx="290850" cy="290848"/>
          </a:xfrm>
          <a:prstGeom prst="rect">
            <a:avLst/>
          </a:prstGeom>
        </p:spPr>
      </p:pic>
      <p:pic>
        <p:nvPicPr>
          <p:cNvPr id="20" name="Graphic 19" descr="Old Key with solid fill">
            <a:extLst>
              <a:ext uri="{FF2B5EF4-FFF2-40B4-BE49-F238E27FC236}">
                <a16:creationId xmlns:a16="http://schemas.microsoft.com/office/drawing/2014/main" id="{D2C7F083-F9BC-48B3-9B97-AB29E108375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57859" y="889931"/>
            <a:ext cx="290850" cy="290850"/>
          </a:xfrm>
          <a:prstGeom prst="rect">
            <a:avLst/>
          </a:prstGeom>
        </p:spPr>
      </p:pic>
      <p:pic>
        <p:nvPicPr>
          <p:cNvPr id="77" name="Graphic 76" descr="Lock with solid fill">
            <a:extLst>
              <a:ext uri="{FF2B5EF4-FFF2-40B4-BE49-F238E27FC236}">
                <a16:creationId xmlns:a16="http://schemas.microsoft.com/office/drawing/2014/main" id="{C57FAE0A-369D-4ED9-9A39-11C101E8898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26716" y="3655177"/>
            <a:ext cx="393291" cy="393289"/>
          </a:xfrm>
          <a:prstGeom prst="rect">
            <a:avLst/>
          </a:prstGeom>
        </p:spPr>
      </p:pic>
      <p:pic>
        <p:nvPicPr>
          <p:cNvPr id="81" name="Graphic 80" descr="Old Key with solid fill">
            <a:extLst>
              <a:ext uri="{FF2B5EF4-FFF2-40B4-BE49-F238E27FC236}">
                <a16:creationId xmlns:a16="http://schemas.microsoft.com/office/drawing/2014/main" id="{CE6733AF-B4E5-45BE-AE66-693BA5662CC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41387" y="3640753"/>
            <a:ext cx="290850" cy="290850"/>
          </a:xfrm>
          <a:prstGeom prst="rect">
            <a:avLst/>
          </a:prstGeom>
        </p:spPr>
      </p:pic>
      <p:pic>
        <p:nvPicPr>
          <p:cNvPr id="28" name="Graphic 27" descr="Lock with solid fill">
            <a:extLst>
              <a:ext uri="{FF2B5EF4-FFF2-40B4-BE49-F238E27FC236}">
                <a16:creationId xmlns:a16="http://schemas.microsoft.com/office/drawing/2014/main" id="{D590897C-5507-44B2-8517-6BB52F785F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0900" y="886299"/>
            <a:ext cx="290850" cy="290848"/>
          </a:xfrm>
          <a:prstGeom prst="rect">
            <a:avLst/>
          </a:prstGeom>
        </p:spPr>
      </p:pic>
      <p:cxnSp>
        <p:nvCxnSpPr>
          <p:cNvPr id="41" name="Straight Arrow Connector 40">
            <a:extLst>
              <a:ext uri="{FF2B5EF4-FFF2-40B4-BE49-F238E27FC236}">
                <a16:creationId xmlns:a16="http://schemas.microsoft.com/office/drawing/2014/main" id="{C706C48B-8F32-4493-A72B-6166394858F2}"/>
              </a:ext>
            </a:extLst>
          </p:cNvPr>
          <p:cNvCxnSpPr>
            <a:cxnSpLocks/>
            <a:stCxn id="81" idx="3"/>
            <a:endCxn id="50" idx="1"/>
          </p:cNvCxnSpPr>
          <p:nvPr/>
        </p:nvCxnSpPr>
        <p:spPr>
          <a:xfrm>
            <a:off x="1832237" y="3786178"/>
            <a:ext cx="803829"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997FED1-341E-4FB2-BF50-FB8FAE723D50}"/>
              </a:ext>
            </a:extLst>
          </p:cNvPr>
          <p:cNvCxnSpPr>
            <a:cxnSpLocks/>
            <a:stCxn id="77" idx="1"/>
            <a:endCxn id="70" idx="3"/>
          </p:cNvCxnSpPr>
          <p:nvPr/>
        </p:nvCxnSpPr>
        <p:spPr>
          <a:xfrm flipH="1" flipV="1">
            <a:off x="6426462" y="3847450"/>
            <a:ext cx="500254" cy="4372"/>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10E1AB9-7D47-40C0-BB98-3CB267A321B7}"/>
              </a:ext>
            </a:extLst>
          </p:cNvPr>
          <p:cNvSpPr txBox="1"/>
          <p:nvPr/>
        </p:nvSpPr>
        <p:spPr>
          <a:xfrm>
            <a:off x="1823993" y="3519611"/>
            <a:ext cx="46519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sign</a:t>
            </a:r>
          </a:p>
        </p:txBody>
      </p:sp>
      <p:sp>
        <p:nvSpPr>
          <p:cNvPr id="58" name="TextBox 57">
            <a:extLst>
              <a:ext uri="{FF2B5EF4-FFF2-40B4-BE49-F238E27FC236}">
                <a16:creationId xmlns:a16="http://schemas.microsoft.com/office/drawing/2014/main" id="{93368C8E-4194-44D1-8645-00ED0C4E3B02}"/>
              </a:ext>
            </a:extLst>
          </p:cNvPr>
          <p:cNvSpPr txBox="1"/>
          <p:nvPr/>
        </p:nvSpPr>
        <p:spPr>
          <a:xfrm>
            <a:off x="6415003" y="3545088"/>
            <a:ext cx="58137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verify</a:t>
            </a:r>
          </a:p>
        </p:txBody>
      </p:sp>
      <p:pic>
        <p:nvPicPr>
          <p:cNvPr id="48" name="Graphic 47" descr="Paper outline">
            <a:extLst>
              <a:ext uri="{FF2B5EF4-FFF2-40B4-BE49-F238E27FC236}">
                <a16:creationId xmlns:a16="http://schemas.microsoft.com/office/drawing/2014/main" id="{F5DD5E3D-695E-4106-ACD8-6981708AB7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59437" y="2890440"/>
            <a:ext cx="1156665" cy="1156665"/>
          </a:xfrm>
          <a:prstGeom prst="rect">
            <a:avLst/>
          </a:prstGeom>
        </p:spPr>
      </p:pic>
      <p:pic>
        <p:nvPicPr>
          <p:cNvPr id="50" name="Graphic 49" descr="Signature with solid fill">
            <a:extLst>
              <a:ext uri="{FF2B5EF4-FFF2-40B4-BE49-F238E27FC236}">
                <a16:creationId xmlns:a16="http://schemas.microsoft.com/office/drawing/2014/main" id="{768B6B57-FD97-4263-A1EB-A32B0AB53B2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36066" y="3616592"/>
            <a:ext cx="339173" cy="339173"/>
          </a:xfrm>
          <a:prstGeom prst="rect">
            <a:avLst/>
          </a:prstGeom>
        </p:spPr>
      </p:pic>
      <p:sp>
        <p:nvSpPr>
          <p:cNvPr id="68" name="TextBox 67">
            <a:extLst>
              <a:ext uri="{FF2B5EF4-FFF2-40B4-BE49-F238E27FC236}">
                <a16:creationId xmlns:a16="http://schemas.microsoft.com/office/drawing/2014/main" id="{3BE6429B-06BC-4CEC-B971-AA1E63E552A6}"/>
              </a:ext>
            </a:extLst>
          </p:cNvPr>
          <p:cNvSpPr txBox="1"/>
          <p:nvPr/>
        </p:nvSpPr>
        <p:spPr>
          <a:xfrm>
            <a:off x="2220377" y="3322180"/>
            <a:ext cx="84830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“Hi Bob!”</a:t>
            </a:r>
          </a:p>
        </p:txBody>
      </p:sp>
      <p:grpSp>
        <p:nvGrpSpPr>
          <p:cNvPr id="56" name="Group 55">
            <a:extLst>
              <a:ext uri="{FF2B5EF4-FFF2-40B4-BE49-F238E27FC236}">
                <a16:creationId xmlns:a16="http://schemas.microsoft.com/office/drawing/2014/main" id="{8A9C105A-D1D7-43B8-A08C-802BE3DCAFA2}"/>
              </a:ext>
            </a:extLst>
          </p:cNvPr>
          <p:cNvGrpSpPr/>
          <p:nvPr/>
        </p:nvGrpSpPr>
        <p:grpSpPr>
          <a:xfrm>
            <a:off x="5510660" y="2951711"/>
            <a:ext cx="1156665" cy="1156665"/>
            <a:chOff x="3417595" y="2231540"/>
            <a:chExt cx="1156665" cy="1156665"/>
          </a:xfrm>
        </p:grpSpPr>
        <p:pic>
          <p:nvPicPr>
            <p:cNvPr id="69" name="Graphic 68" descr="Paper outline">
              <a:extLst>
                <a:ext uri="{FF2B5EF4-FFF2-40B4-BE49-F238E27FC236}">
                  <a16:creationId xmlns:a16="http://schemas.microsoft.com/office/drawing/2014/main" id="{ED9D4261-33FC-43AB-8EEA-451D4C573D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17595" y="2231540"/>
              <a:ext cx="1156665" cy="1156665"/>
            </a:xfrm>
            <a:prstGeom prst="rect">
              <a:avLst/>
            </a:prstGeom>
          </p:spPr>
        </p:pic>
        <p:pic>
          <p:nvPicPr>
            <p:cNvPr id="70" name="Graphic 69" descr="Signature with solid fill">
              <a:extLst>
                <a:ext uri="{FF2B5EF4-FFF2-40B4-BE49-F238E27FC236}">
                  <a16:creationId xmlns:a16="http://schemas.microsoft.com/office/drawing/2014/main" id="{E2505B15-8AA5-4881-B5EF-F14659A52F3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94224" y="2957692"/>
              <a:ext cx="339173" cy="339173"/>
            </a:xfrm>
            <a:prstGeom prst="rect">
              <a:avLst/>
            </a:prstGeom>
          </p:spPr>
        </p:pic>
        <p:sp>
          <p:nvSpPr>
            <p:cNvPr id="71" name="TextBox 70">
              <a:extLst>
                <a:ext uri="{FF2B5EF4-FFF2-40B4-BE49-F238E27FC236}">
                  <a16:creationId xmlns:a16="http://schemas.microsoft.com/office/drawing/2014/main" id="{52B23BE8-436A-4019-BB44-7BDE983E0A46}"/>
                </a:ext>
              </a:extLst>
            </p:cNvPr>
            <p:cNvSpPr txBox="1"/>
            <p:nvPr/>
          </p:nvSpPr>
          <p:spPr>
            <a:xfrm>
              <a:off x="3578535" y="2663280"/>
              <a:ext cx="84830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“Hi Bob!”</a:t>
              </a:r>
            </a:p>
          </p:txBody>
        </p:sp>
      </p:grpSp>
      <p:pic>
        <p:nvPicPr>
          <p:cNvPr id="74" name="Graphic 73" descr="Signature with solid fill">
            <a:extLst>
              <a:ext uri="{FF2B5EF4-FFF2-40B4-BE49-F238E27FC236}">
                <a16:creationId xmlns:a16="http://schemas.microsoft.com/office/drawing/2014/main" id="{70F4A751-373A-4FB8-B81B-52D1B062A14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35359" y="1169398"/>
            <a:ext cx="296565" cy="296565"/>
          </a:xfrm>
          <a:prstGeom prst="rect">
            <a:avLst/>
          </a:prstGeom>
        </p:spPr>
      </p:pic>
      <p:pic>
        <p:nvPicPr>
          <p:cNvPr id="80" name="Graphic 79" descr="Old Key with solid fill">
            <a:extLst>
              <a:ext uri="{FF2B5EF4-FFF2-40B4-BE49-F238E27FC236}">
                <a16:creationId xmlns:a16="http://schemas.microsoft.com/office/drawing/2014/main" id="{304A29FE-318D-4266-97E4-5BB6EF0D31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3756" y="1161649"/>
            <a:ext cx="290850" cy="290850"/>
          </a:xfrm>
          <a:prstGeom prst="rect">
            <a:avLst/>
          </a:prstGeom>
        </p:spPr>
      </p:pic>
      <p:sp>
        <p:nvSpPr>
          <p:cNvPr id="8" name="Slide Number Placeholder 7">
            <a:extLst>
              <a:ext uri="{FF2B5EF4-FFF2-40B4-BE49-F238E27FC236}">
                <a16:creationId xmlns:a16="http://schemas.microsoft.com/office/drawing/2014/main" id="{3AFAAF61-00C4-795F-DB98-62117F2D8061}"/>
              </a:ext>
            </a:extLst>
          </p:cNvPr>
          <p:cNvSpPr>
            <a:spLocks noGrp="1"/>
          </p:cNvSpPr>
          <p:nvPr>
            <p:ph type="sldNum" sz="quarter" idx="8"/>
          </p:nvPr>
        </p:nvSpPr>
        <p:spPr/>
        <p:txBody>
          <a:bodyPr/>
          <a:lstStyle/>
          <a:p>
            <a:pPr lvl="0"/>
            <a:fld id="{54D7E5F9-595B-41CC-8860-862166473562}" type="slidenum">
              <a:rPr lang="en-US" smtClean="0"/>
              <a:t>40</a:t>
            </a:fld>
            <a:endParaRPr lang="en-US"/>
          </a:p>
        </p:txBody>
      </p:sp>
      <p:sp>
        <p:nvSpPr>
          <p:cNvPr id="4" name="TextBox 3">
            <a:extLst>
              <a:ext uri="{FF2B5EF4-FFF2-40B4-BE49-F238E27FC236}">
                <a16:creationId xmlns:a16="http://schemas.microsoft.com/office/drawing/2014/main" id="{339A4A88-D0C3-372F-B1F2-B345AAE8D187}"/>
              </a:ext>
            </a:extLst>
          </p:cNvPr>
          <p:cNvSpPr txBox="1"/>
          <p:nvPr/>
        </p:nvSpPr>
        <p:spPr>
          <a:xfrm>
            <a:off x="4024849" y="2725863"/>
            <a:ext cx="760750" cy="811633"/>
          </a:xfrm>
          <a:custGeom>
            <a:avLst/>
            <a:gdLst/>
            <a:ahLst/>
            <a:cxnLst/>
            <a:rect l="l" t="t" r="r" b="b"/>
            <a:pathLst>
              <a:path w="863079" h="920806">
                <a:moveTo>
                  <a:pt x="188640" y="876651"/>
                </a:moveTo>
                <a:lnTo>
                  <a:pt x="678562" y="877699"/>
                </a:lnTo>
                <a:lnTo>
                  <a:pt x="674411" y="920806"/>
                </a:lnTo>
                <a:lnTo>
                  <a:pt x="191728" y="920094"/>
                </a:lnTo>
                <a:close/>
                <a:moveTo>
                  <a:pt x="434109" y="735877"/>
                </a:moveTo>
                <a:cubicBezTo>
                  <a:pt x="437086" y="735877"/>
                  <a:pt x="439597" y="736156"/>
                  <a:pt x="441644" y="736714"/>
                </a:cubicBezTo>
                <a:cubicBezTo>
                  <a:pt x="443690" y="737272"/>
                  <a:pt x="445327" y="738203"/>
                  <a:pt x="446555" y="739505"/>
                </a:cubicBezTo>
                <a:cubicBezTo>
                  <a:pt x="447783" y="740807"/>
                  <a:pt x="448639" y="742519"/>
                  <a:pt x="449122" y="744639"/>
                </a:cubicBezTo>
                <a:cubicBezTo>
                  <a:pt x="449606" y="746760"/>
                  <a:pt x="449848" y="749383"/>
                  <a:pt x="449848" y="752509"/>
                </a:cubicBezTo>
                <a:cubicBezTo>
                  <a:pt x="449848" y="755560"/>
                  <a:pt x="449606" y="758127"/>
                  <a:pt x="449122" y="760211"/>
                </a:cubicBezTo>
                <a:cubicBezTo>
                  <a:pt x="448639" y="762294"/>
                  <a:pt x="447783" y="763969"/>
                  <a:pt x="446555" y="765234"/>
                </a:cubicBezTo>
                <a:cubicBezTo>
                  <a:pt x="445327" y="766499"/>
                  <a:pt x="443690" y="767410"/>
                  <a:pt x="441644" y="767968"/>
                </a:cubicBezTo>
                <a:cubicBezTo>
                  <a:pt x="439597" y="768526"/>
                  <a:pt x="437086" y="768805"/>
                  <a:pt x="434109" y="768805"/>
                </a:cubicBezTo>
                <a:cubicBezTo>
                  <a:pt x="430984" y="768805"/>
                  <a:pt x="428417" y="768526"/>
                  <a:pt x="426407" y="767968"/>
                </a:cubicBezTo>
                <a:cubicBezTo>
                  <a:pt x="424398" y="767410"/>
                  <a:pt x="422780" y="766499"/>
                  <a:pt x="421552" y="765234"/>
                </a:cubicBezTo>
                <a:cubicBezTo>
                  <a:pt x="420324" y="763969"/>
                  <a:pt x="419468" y="762294"/>
                  <a:pt x="418985" y="760211"/>
                </a:cubicBezTo>
                <a:cubicBezTo>
                  <a:pt x="418501" y="758127"/>
                  <a:pt x="418259" y="755560"/>
                  <a:pt x="418259" y="752509"/>
                </a:cubicBezTo>
                <a:cubicBezTo>
                  <a:pt x="418259" y="749383"/>
                  <a:pt x="418501" y="746760"/>
                  <a:pt x="418985" y="744639"/>
                </a:cubicBezTo>
                <a:cubicBezTo>
                  <a:pt x="419468" y="742519"/>
                  <a:pt x="420324" y="740807"/>
                  <a:pt x="421552" y="739505"/>
                </a:cubicBezTo>
                <a:cubicBezTo>
                  <a:pt x="422780" y="738203"/>
                  <a:pt x="424398" y="737272"/>
                  <a:pt x="426407" y="736714"/>
                </a:cubicBezTo>
                <a:cubicBezTo>
                  <a:pt x="428417" y="736156"/>
                  <a:pt x="430984" y="735877"/>
                  <a:pt x="434109" y="735877"/>
                </a:cubicBezTo>
                <a:close/>
                <a:moveTo>
                  <a:pt x="433439" y="612648"/>
                </a:moveTo>
                <a:cubicBezTo>
                  <a:pt x="442220" y="612648"/>
                  <a:pt x="449736" y="613857"/>
                  <a:pt x="455987" y="616275"/>
                </a:cubicBezTo>
                <a:cubicBezTo>
                  <a:pt x="462238" y="618694"/>
                  <a:pt x="467354" y="621949"/>
                  <a:pt x="471335" y="626042"/>
                </a:cubicBezTo>
                <a:cubicBezTo>
                  <a:pt x="475316" y="630135"/>
                  <a:pt x="478237" y="634823"/>
                  <a:pt x="480097" y="640106"/>
                </a:cubicBezTo>
                <a:cubicBezTo>
                  <a:pt x="481957" y="645390"/>
                  <a:pt x="482887" y="650971"/>
                  <a:pt x="482887" y="656849"/>
                </a:cubicBezTo>
                <a:cubicBezTo>
                  <a:pt x="482887" y="662951"/>
                  <a:pt x="482013" y="668458"/>
                  <a:pt x="480264" y="673369"/>
                </a:cubicBezTo>
                <a:cubicBezTo>
                  <a:pt x="478516" y="678281"/>
                  <a:pt x="476060" y="682522"/>
                  <a:pt x="472897" y="686094"/>
                </a:cubicBezTo>
                <a:cubicBezTo>
                  <a:pt x="469735" y="689666"/>
                  <a:pt x="465940" y="692531"/>
                  <a:pt x="461512" y="694689"/>
                </a:cubicBezTo>
                <a:cubicBezTo>
                  <a:pt x="457085" y="696847"/>
                  <a:pt x="452192" y="698224"/>
                  <a:pt x="446834" y="698819"/>
                </a:cubicBezTo>
                <a:lnTo>
                  <a:pt x="445941" y="720585"/>
                </a:lnTo>
                <a:cubicBezTo>
                  <a:pt x="445867" y="721925"/>
                  <a:pt x="444806" y="722929"/>
                  <a:pt x="442760" y="723599"/>
                </a:cubicBezTo>
                <a:cubicBezTo>
                  <a:pt x="440713" y="724269"/>
                  <a:pt x="437755" y="724603"/>
                  <a:pt x="433886" y="724603"/>
                </a:cubicBezTo>
                <a:cubicBezTo>
                  <a:pt x="431430" y="724603"/>
                  <a:pt x="429365" y="724548"/>
                  <a:pt x="427691" y="724436"/>
                </a:cubicBezTo>
                <a:cubicBezTo>
                  <a:pt x="426017" y="724324"/>
                  <a:pt x="424696" y="724120"/>
                  <a:pt x="423728" y="723822"/>
                </a:cubicBezTo>
                <a:cubicBezTo>
                  <a:pt x="422761" y="723524"/>
                  <a:pt x="422054" y="723115"/>
                  <a:pt x="421608" y="722594"/>
                </a:cubicBezTo>
                <a:cubicBezTo>
                  <a:pt x="421161" y="722073"/>
                  <a:pt x="420901" y="721404"/>
                  <a:pt x="420826" y="720585"/>
                </a:cubicBezTo>
                <a:lnTo>
                  <a:pt x="419822" y="694243"/>
                </a:lnTo>
                <a:cubicBezTo>
                  <a:pt x="419747" y="691861"/>
                  <a:pt x="419859" y="689927"/>
                  <a:pt x="420157" y="688438"/>
                </a:cubicBezTo>
                <a:cubicBezTo>
                  <a:pt x="420454" y="686950"/>
                  <a:pt x="420994" y="685759"/>
                  <a:pt x="421775" y="684866"/>
                </a:cubicBezTo>
                <a:cubicBezTo>
                  <a:pt x="422556" y="683973"/>
                  <a:pt x="423542" y="683359"/>
                  <a:pt x="424733" y="683025"/>
                </a:cubicBezTo>
                <a:cubicBezTo>
                  <a:pt x="425924" y="682690"/>
                  <a:pt x="427338" y="682522"/>
                  <a:pt x="428975" y="682522"/>
                </a:cubicBezTo>
                <a:lnTo>
                  <a:pt x="430537" y="682522"/>
                </a:lnTo>
                <a:cubicBezTo>
                  <a:pt x="434481" y="682522"/>
                  <a:pt x="437886" y="681890"/>
                  <a:pt x="440751" y="680625"/>
                </a:cubicBezTo>
                <a:cubicBezTo>
                  <a:pt x="443616" y="679360"/>
                  <a:pt x="445978" y="677685"/>
                  <a:pt x="447839" y="675602"/>
                </a:cubicBezTo>
                <a:cubicBezTo>
                  <a:pt x="449699" y="673518"/>
                  <a:pt x="451057" y="671063"/>
                  <a:pt x="451913" y="668235"/>
                </a:cubicBezTo>
                <a:cubicBezTo>
                  <a:pt x="452769" y="665407"/>
                  <a:pt x="453196" y="662393"/>
                  <a:pt x="453196" y="659194"/>
                </a:cubicBezTo>
                <a:cubicBezTo>
                  <a:pt x="453196" y="655622"/>
                  <a:pt x="452694" y="652347"/>
                  <a:pt x="451690" y="649371"/>
                </a:cubicBezTo>
                <a:cubicBezTo>
                  <a:pt x="450685" y="646394"/>
                  <a:pt x="449159" y="643827"/>
                  <a:pt x="447113" y="641669"/>
                </a:cubicBezTo>
                <a:cubicBezTo>
                  <a:pt x="445067" y="639511"/>
                  <a:pt x="442499" y="637855"/>
                  <a:pt x="439411" y="636702"/>
                </a:cubicBezTo>
                <a:cubicBezTo>
                  <a:pt x="436323" y="635548"/>
                  <a:pt x="432695" y="634972"/>
                  <a:pt x="428528" y="634972"/>
                </a:cubicBezTo>
                <a:cubicBezTo>
                  <a:pt x="424733" y="634972"/>
                  <a:pt x="421384" y="635344"/>
                  <a:pt x="418482" y="636088"/>
                </a:cubicBezTo>
                <a:cubicBezTo>
                  <a:pt x="415580" y="636832"/>
                  <a:pt x="413087" y="637651"/>
                  <a:pt x="411004" y="638544"/>
                </a:cubicBezTo>
                <a:cubicBezTo>
                  <a:pt x="408920" y="639437"/>
                  <a:pt x="407190" y="640255"/>
                  <a:pt x="405813" y="640999"/>
                </a:cubicBezTo>
                <a:cubicBezTo>
                  <a:pt x="404437" y="641743"/>
                  <a:pt x="403376" y="642116"/>
                  <a:pt x="402632" y="642116"/>
                </a:cubicBezTo>
                <a:cubicBezTo>
                  <a:pt x="402111" y="642116"/>
                  <a:pt x="401627" y="641948"/>
                  <a:pt x="401181" y="641613"/>
                </a:cubicBezTo>
                <a:cubicBezTo>
                  <a:pt x="400734" y="641278"/>
                  <a:pt x="400362" y="640664"/>
                  <a:pt x="400065" y="639771"/>
                </a:cubicBezTo>
                <a:cubicBezTo>
                  <a:pt x="399767" y="638878"/>
                  <a:pt x="399525" y="637613"/>
                  <a:pt x="399339" y="635976"/>
                </a:cubicBezTo>
                <a:cubicBezTo>
                  <a:pt x="399153" y="634339"/>
                  <a:pt x="399060" y="632256"/>
                  <a:pt x="399060" y="629726"/>
                </a:cubicBezTo>
                <a:cubicBezTo>
                  <a:pt x="399060" y="627121"/>
                  <a:pt x="399172" y="625224"/>
                  <a:pt x="399395" y="624033"/>
                </a:cubicBezTo>
                <a:cubicBezTo>
                  <a:pt x="399618" y="622842"/>
                  <a:pt x="400102" y="621875"/>
                  <a:pt x="400846" y="621131"/>
                </a:cubicBezTo>
                <a:cubicBezTo>
                  <a:pt x="401590" y="620387"/>
                  <a:pt x="403004" y="619512"/>
                  <a:pt x="405088" y="618508"/>
                </a:cubicBezTo>
                <a:cubicBezTo>
                  <a:pt x="407171" y="617503"/>
                  <a:pt x="409664" y="616573"/>
                  <a:pt x="412566" y="615717"/>
                </a:cubicBezTo>
                <a:cubicBezTo>
                  <a:pt x="415468" y="614861"/>
                  <a:pt x="418705" y="614136"/>
                  <a:pt x="422277" y="613541"/>
                </a:cubicBezTo>
                <a:cubicBezTo>
                  <a:pt x="425849" y="612945"/>
                  <a:pt x="429570" y="612648"/>
                  <a:pt x="433439" y="612648"/>
                </a:cubicBezTo>
                <a:close/>
                <a:moveTo>
                  <a:pt x="431128" y="413988"/>
                </a:moveTo>
                <a:cubicBezTo>
                  <a:pt x="409953" y="413833"/>
                  <a:pt x="374056" y="444369"/>
                  <a:pt x="374056" y="444369"/>
                </a:cubicBezTo>
                <a:lnTo>
                  <a:pt x="486301" y="444369"/>
                </a:lnTo>
                <a:cubicBezTo>
                  <a:pt x="486301" y="444369"/>
                  <a:pt x="451735" y="414141"/>
                  <a:pt x="431128" y="413988"/>
                </a:cubicBezTo>
                <a:close/>
                <a:moveTo>
                  <a:pt x="353475" y="239324"/>
                </a:moveTo>
                <a:cubicBezTo>
                  <a:pt x="362255" y="239359"/>
                  <a:pt x="373749" y="239867"/>
                  <a:pt x="390311" y="240854"/>
                </a:cubicBezTo>
                <a:cubicBezTo>
                  <a:pt x="425310" y="242941"/>
                  <a:pt x="440618" y="242937"/>
                  <a:pt x="475221" y="240821"/>
                </a:cubicBezTo>
                <a:cubicBezTo>
                  <a:pt x="521403" y="237995"/>
                  <a:pt x="536537" y="239210"/>
                  <a:pt x="553313" y="247096"/>
                </a:cubicBezTo>
                <a:cubicBezTo>
                  <a:pt x="574245" y="256934"/>
                  <a:pt x="582552" y="283397"/>
                  <a:pt x="577704" y="324793"/>
                </a:cubicBezTo>
                <a:cubicBezTo>
                  <a:pt x="572266" y="371224"/>
                  <a:pt x="551960" y="410656"/>
                  <a:pt x="513565" y="449355"/>
                </a:cubicBezTo>
                <a:cubicBezTo>
                  <a:pt x="493084" y="470000"/>
                  <a:pt x="468225" y="488981"/>
                  <a:pt x="448934" y="498696"/>
                </a:cubicBezTo>
                <a:cubicBezTo>
                  <a:pt x="433485" y="506476"/>
                  <a:pt x="431520" y="506661"/>
                  <a:pt x="420052" y="501456"/>
                </a:cubicBezTo>
                <a:cubicBezTo>
                  <a:pt x="381779" y="484087"/>
                  <a:pt x="331928" y="437476"/>
                  <a:pt x="309277" y="397868"/>
                </a:cubicBezTo>
                <a:cubicBezTo>
                  <a:pt x="282358" y="350801"/>
                  <a:pt x="275828" y="285327"/>
                  <a:pt x="295409" y="258844"/>
                </a:cubicBezTo>
                <a:cubicBezTo>
                  <a:pt x="301716" y="250311"/>
                  <a:pt x="316266" y="243244"/>
                  <a:pt x="332937" y="240619"/>
                </a:cubicBezTo>
                <a:cubicBezTo>
                  <a:pt x="338633" y="239723"/>
                  <a:pt x="344697" y="239288"/>
                  <a:pt x="353475" y="239324"/>
                </a:cubicBezTo>
                <a:close/>
                <a:moveTo>
                  <a:pt x="429169" y="38"/>
                </a:moveTo>
                <a:cubicBezTo>
                  <a:pt x="465935" y="-929"/>
                  <a:pt x="502519" y="16347"/>
                  <a:pt x="539853" y="52093"/>
                </a:cubicBezTo>
                <a:cubicBezTo>
                  <a:pt x="601511" y="111131"/>
                  <a:pt x="642937" y="202372"/>
                  <a:pt x="643430" y="280233"/>
                </a:cubicBezTo>
                <a:cubicBezTo>
                  <a:pt x="643587" y="305013"/>
                  <a:pt x="644430" y="301796"/>
                  <a:pt x="625465" y="348428"/>
                </a:cubicBezTo>
                <a:cubicBezTo>
                  <a:pt x="611791" y="382049"/>
                  <a:pt x="608989" y="404234"/>
                  <a:pt x="616202" y="421773"/>
                </a:cubicBezTo>
                <a:lnTo>
                  <a:pt x="618755" y="427977"/>
                </a:lnTo>
                <a:lnTo>
                  <a:pt x="639184" y="434249"/>
                </a:lnTo>
                <a:cubicBezTo>
                  <a:pt x="716311" y="457917"/>
                  <a:pt x="739267" y="472368"/>
                  <a:pt x="767418" y="514991"/>
                </a:cubicBezTo>
                <a:cubicBezTo>
                  <a:pt x="797501" y="560543"/>
                  <a:pt x="832518" y="642549"/>
                  <a:pt x="853126" y="715716"/>
                </a:cubicBezTo>
                <a:cubicBezTo>
                  <a:pt x="863499" y="752545"/>
                  <a:pt x="864915" y="763354"/>
                  <a:pt x="861248" y="777663"/>
                </a:cubicBezTo>
                <a:cubicBezTo>
                  <a:pt x="853164" y="809218"/>
                  <a:pt x="824793" y="849718"/>
                  <a:pt x="776341" y="898866"/>
                </a:cubicBezTo>
                <a:lnTo>
                  <a:pt x="755416" y="920094"/>
                </a:lnTo>
                <a:lnTo>
                  <a:pt x="737628" y="920094"/>
                </a:lnTo>
                <a:lnTo>
                  <a:pt x="692511" y="918933"/>
                </a:lnTo>
                <a:lnTo>
                  <a:pt x="719840" y="521744"/>
                </a:lnTo>
                <a:lnTo>
                  <a:pt x="715749" y="516541"/>
                </a:lnTo>
                <a:lnTo>
                  <a:pt x="711655" y="511338"/>
                </a:lnTo>
                <a:lnTo>
                  <a:pt x="593319" y="511338"/>
                </a:lnTo>
                <a:cubicBezTo>
                  <a:pt x="528235" y="511338"/>
                  <a:pt x="475020" y="510672"/>
                  <a:pt x="475067" y="509856"/>
                </a:cubicBezTo>
                <a:cubicBezTo>
                  <a:pt x="475114" y="509041"/>
                  <a:pt x="480652" y="504821"/>
                  <a:pt x="487370" y="500477"/>
                </a:cubicBezTo>
                <a:cubicBezTo>
                  <a:pt x="503974" y="489743"/>
                  <a:pt x="539789" y="454845"/>
                  <a:pt x="555235" y="434346"/>
                </a:cubicBezTo>
                <a:cubicBezTo>
                  <a:pt x="570799" y="413688"/>
                  <a:pt x="588196" y="379232"/>
                  <a:pt x="593362" y="358840"/>
                </a:cubicBezTo>
                <a:cubicBezTo>
                  <a:pt x="610693" y="290422"/>
                  <a:pt x="596902" y="240138"/>
                  <a:pt x="556684" y="225088"/>
                </a:cubicBezTo>
                <a:cubicBezTo>
                  <a:pt x="536306" y="217464"/>
                  <a:pt x="521143" y="216366"/>
                  <a:pt x="474489" y="219149"/>
                </a:cubicBezTo>
                <a:cubicBezTo>
                  <a:pt x="439303" y="221248"/>
                  <a:pt x="423778" y="221248"/>
                  <a:pt x="388591" y="219149"/>
                </a:cubicBezTo>
                <a:cubicBezTo>
                  <a:pt x="342009" y="216372"/>
                  <a:pt x="326770" y="217466"/>
                  <a:pt x="306530" y="225039"/>
                </a:cubicBezTo>
                <a:cubicBezTo>
                  <a:pt x="265981" y="240210"/>
                  <a:pt x="252314" y="290116"/>
                  <a:pt x="269804" y="359172"/>
                </a:cubicBezTo>
                <a:cubicBezTo>
                  <a:pt x="274894" y="379275"/>
                  <a:pt x="292382" y="413823"/>
                  <a:pt x="307845" y="434326"/>
                </a:cubicBezTo>
                <a:cubicBezTo>
                  <a:pt x="323939" y="455664"/>
                  <a:pt x="352708" y="483511"/>
                  <a:pt x="374256" y="498611"/>
                </a:cubicBezTo>
                <a:lnTo>
                  <a:pt x="391014" y="510351"/>
                </a:lnTo>
                <a:lnTo>
                  <a:pt x="271208" y="510860"/>
                </a:lnTo>
                <a:cubicBezTo>
                  <a:pt x="271208" y="510860"/>
                  <a:pt x="188901" y="507807"/>
                  <a:pt x="166963" y="512706"/>
                </a:cubicBezTo>
                <a:lnTo>
                  <a:pt x="155581" y="523784"/>
                </a:lnTo>
                <a:cubicBezTo>
                  <a:pt x="150433" y="548551"/>
                  <a:pt x="171007" y="920094"/>
                  <a:pt x="171007" y="920094"/>
                </a:cubicBezTo>
                <a:lnTo>
                  <a:pt x="125432" y="920094"/>
                </a:lnTo>
                <a:lnTo>
                  <a:pt x="107622" y="920094"/>
                </a:lnTo>
                <a:lnTo>
                  <a:pt x="86683" y="898866"/>
                </a:lnTo>
                <a:cubicBezTo>
                  <a:pt x="38468" y="849985"/>
                  <a:pt x="9908" y="809192"/>
                  <a:pt x="1832" y="777663"/>
                </a:cubicBezTo>
                <a:cubicBezTo>
                  <a:pt x="-1835" y="763354"/>
                  <a:pt x="-420" y="752545"/>
                  <a:pt x="9953" y="715716"/>
                </a:cubicBezTo>
                <a:cubicBezTo>
                  <a:pt x="38294" y="615097"/>
                  <a:pt x="85829" y="516533"/>
                  <a:pt x="122869" y="481595"/>
                </a:cubicBezTo>
                <a:cubicBezTo>
                  <a:pt x="140441" y="465016"/>
                  <a:pt x="159076" y="455802"/>
                  <a:pt x="207197" y="439902"/>
                </a:cubicBezTo>
                <a:lnTo>
                  <a:pt x="244490" y="427581"/>
                </a:lnTo>
                <a:lnTo>
                  <a:pt x="247529" y="420584"/>
                </a:lnTo>
                <a:cubicBezTo>
                  <a:pt x="251583" y="411250"/>
                  <a:pt x="251295" y="389010"/>
                  <a:pt x="246929" y="374099"/>
                </a:cubicBezTo>
                <a:cubicBezTo>
                  <a:pt x="245022" y="367582"/>
                  <a:pt x="238031" y="348922"/>
                  <a:pt x="231398" y="332631"/>
                </a:cubicBezTo>
                <a:lnTo>
                  <a:pt x="219333" y="303011"/>
                </a:lnTo>
                <a:lnTo>
                  <a:pt x="219564" y="280233"/>
                </a:lnTo>
                <a:cubicBezTo>
                  <a:pt x="220621" y="176003"/>
                  <a:pt x="294056" y="52626"/>
                  <a:pt x="378835" y="12647"/>
                </a:cubicBezTo>
                <a:cubicBezTo>
                  <a:pt x="395708" y="4689"/>
                  <a:pt x="412457" y="479"/>
                  <a:pt x="429169" y="38"/>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b="1" dirty="0">
              <a:solidFill>
                <a:srgbClr val="7030A0"/>
              </a:solidFill>
            </a:endParaRPr>
          </a:p>
        </p:txBody>
      </p:sp>
    </p:spTree>
    <p:extLst>
      <p:ext uri="{BB962C8B-B14F-4D97-AF65-F5344CB8AC3E}">
        <p14:creationId xmlns:p14="http://schemas.microsoft.com/office/powerpoint/2010/main" val="2992816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FE11-32A8-65A2-4847-A76EAEFAD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5B83A-46C7-406F-0B6F-4BC8EA102D3A}"/>
              </a:ext>
            </a:extLst>
          </p:cNvPr>
          <p:cNvSpPr>
            <a:spLocks noGrp="1"/>
          </p:cNvSpPr>
          <p:nvPr>
            <p:ph type="title"/>
          </p:nvPr>
        </p:nvSpPr>
        <p:spPr/>
        <p:txBody>
          <a:bodyPr/>
          <a:lstStyle/>
          <a:p>
            <a:r>
              <a:rPr lang="en-US"/>
              <a:t>Signatures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53A3B4-4BAA-DD5C-C30A-D19F6A922DF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342900" indent="-342900">
                  <a:buFont typeface="Arial" panose="020B0604020202020204" pitchFamily="34" charset="0"/>
                  <a:buChar char="•"/>
                </a:pPr>
                <a:r>
                  <a:rPr lang="en-US" dirty="0"/>
                  <a:t>the security guarantee is subtly different from MACs</a:t>
                </a:r>
              </a:p>
              <a:p>
                <a:pPr marL="522900" lvl="1" indent="-342900"/>
                <a:r>
                  <a:rPr lang="en-US" dirty="0"/>
                  <a:t>signatures give </a:t>
                </a:r>
                <a:r>
                  <a:rPr lang="en-US" dirty="0">
                    <a:solidFill>
                      <a:srgbClr val="C00000"/>
                    </a:solidFill>
                  </a:rPr>
                  <a:t>non-repudiation</a:t>
                </a:r>
                <a:r>
                  <a:rPr lang="en-US" dirty="0"/>
                  <a:t>:</a:t>
                </a:r>
              </a:p>
              <a:p>
                <a:pPr marL="702899" lvl="3" indent="-342900"/>
                <a:r>
                  <a:rPr lang="en-US" dirty="0"/>
                  <a:t>if Bob gives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𝜎</m:t>
                    </m:r>
                    <m:r>
                      <a:rPr lang="en-US" b="0" i="1" smtClean="0">
                        <a:latin typeface="Cambria Math" panose="02040503050406030204" pitchFamily="18" charset="0"/>
                      </a:rPr>
                      <m:t>)</m:t>
                    </m:r>
                  </m:oMath>
                </a14:m>
                <a:r>
                  <a:rPr lang="en-US" dirty="0"/>
                  <a:t> to Carol, Carol knows that Alice signed </a:t>
                </a:r>
                <a14:m>
                  <m:oMath xmlns:m="http://schemas.openxmlformats.org/officeDocument/2006/math">
                    <m:r>
                      <a:rPr lang="en-US" b="0" i="1" smtClean="0">
                        <a:latin typeface="Cambria Math" panose="02040503050406030204" pitchFamily="18" charset="0"/>
                      </a:rPr>
                      <m:t>𝑚</m:t>
                    </m:r>
                  </m:oMath>
                </a14:m>
                <a:endParaRPr lang="en-US" dirty="0"/>
              </a:p>
              <a:p>
                <a:pPr marL="523878" lvl="2" indent="-342900"/>
                <a:r>
                  <a:rPr lang="en-US" dirty="0"/>
                  <a:t>MACs give </a:t>
                </a:r>
                <a:r>
                  <a:rPr lang="en-US" dirty="0">
                    <a:solidFill>
                      <a:srgbClr val="C00000"/>
                    </a:solidFill>
                  </a:rPr>
                  <a:t>deniability</a:t>
                </a:r>
              </a:p>
              <a:p>
                <a:pPr marL="702899" lvl="3" indent="-342900"/>
                <a:r>
                  <a:rPr lang="en-US" dirty="0"/>
                  <a:t>if Bob gives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en-US" dirty="0"/>
                  <a:t> to Carol, Carol may think that Bob generated those values himself</a:t>
                </a:r>
              </a:p>
            </p:txBody>
          </p:sp>
        </mc:Choice>
        <mc:Fallback xmlns="">
          <p:sp>
            <p:nvSpPr>
              <p:cNvPr id="3" name="Content Placeholder 2">
                <a:extLst>
                  <a:ext uri="{FF2B5EF4-FFF2-40B4-BE49-F238E27FC236}">
                    <a16:creationId xmlns:a16="http://schemas.microsoft.com/office/drawing/2014/main" id="{8453A3B4-4BAA-DD5C-C30A-D19F6A922DFE}"/>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088131CD-8F14-E227-7A38-FB6BDFCAB144}"/>
                  </a:ext>
                </a:extLst>
              </p:cNvPr>
              <p:cNvGraphicFramePr>
                <a:graphicFrameLocks noGrp="1"/>
              </p:cNvGraphicFramePr>
              <p:nvPr/>
            </p:nvGraphicFramePr>
            <p:xfrm>
              <a:off x="723274" y="953549"/>
              <a:ext cx="7697449" cy="1590482"/>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Definition: Digital signature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72731">
                    <a:tc>
                      <a:txBody>
                        <a:bodyPr/>
                        <a:lstStyle/>
                        <a:p>
                          <a:pPr marL="179021" lvl="3" indent="0">
                            <a:buNone/>
                          </a:pPr>
                          <a:r>
                            <a:rPr lang="en-CA" baseline="0" dirty="0"/>
                            <a:t>Alice </a:t>
                          </a:r>
                          <a:r>
                            <a:rPr lang="en-CA" baseline="0" dirty="0">
                              <a:solidFill>
                                <a:srgbClr val="C00000"/>
                              </a:solidFill>
                            </a:rPr>
                            <a:t>signs</a:t>
                          </a:r>
                          <a:r>
                            <a:rPr lang="en-CA" baseline="0" dirty="0"/>
                            <a:t> a message </a:t>
                          </a:r>
                          <a14:m>
                            <m:oMath xmlns:m="http://schemas.openxmlformats.org/officeDocument/2006/math">
                              <m:r>
                                <a:rPr lang="en-US" b="0" i="1" baseline="0" smtClean="0">
                                  <a:latin typeface="Cambria Math" panose="02040503050406030204" pitchFamily="18" charset="0"/>
                                </a:rPr>
                                <m:t>𝑚</m:t>
                              </m:r>
                            </m:oMath>
                          </a14:m>
                          <a:r>
                            <a:rPr lang="en-CA" baseline="0" dirty="0"/>
                            <a:t> with her private key </a:t>
                          </a:r>
                          <a14:m>
                            <m:oMath xmlns:m="http://schemas.openxmlformats.org/officeDocument/2006/math">
                              <m:r>
                                <a:rPr lang="en-US" b="0" i="1" baseline="0" smtClean="0">
                                  <a:latin typeface="Cambria Math" panose="02040503050406030204" pitchFamily="18" charset="0"/>
                                </a:rPr>
                                <m:t>𝑠𝑘</m:t>
                              </m:r>
                            </m:oMath>
                          </a14:m>
                          <a:endParaRPr lang="en-CA" baseline="0" dirty="0"/>
                        </a:p>
                        <a:p>
                          <a:pPr marL="179021" lvl="3" indent="0">
                            <a:buNone/>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𝜎</m:t>
                                </m:r>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m:rPr>
                                        <m:nor/>
                                      </m:rPr>
                                      <a:rPr lang="en-US" b="0" i="0" baseline="0" smtClean="0">
                                        <a:latin typeface="Cambria Math" panose="02040503050406030204" pitchFamily="18" charset="0"/>
                                      </a:rPr>
                                      <m:t>Sign</m:t>
                                    </m:r>
                                  </m:e>
                                  <m:sub>
                                    <m:r>
                                      <a:rPr lang="en-US" b="0" i="1" baseline="0" smtClean="0">
                                        <a:latin typeface="Cambria Math" panose="02040503050406030204" pitchFamily="18" charset="0"/>
                                      </a:rPr>
                                      <m:t>𝑠𝑘</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𝑚</m:t>
                                </m:r>
                                <m:r>
                                  <a:rPr lang="en-US" b="0" i="1" baseline="0" smtClean="0">
                                    <a:latin typeface="Cambria Math" panose="02040503050406030204" pitchFamily="18" charset="0"/>
                                  </a:rPr>
                                  <m:t>)</m:t>
                                </m:r>
                              </m:oMath>
                            </m:oMathPara>
                          </a14:m>
                          <a:endParaRPr lang="en-CA" baseline="0" dirty="0"/>
                        </a:p>
                        <a:p>
                          <a:pPr marL="179021" lvl="3" indent="0">
                            <a:buNone/>
                          </a:pPr>
                          <a:r>
                            <a:rPr lang="en-CA" baseline="0" dirty="0"/>
                            <a:t>Bob can </a:t>
                          </a:r>
                          <a:r>
                            <a:rPr lang="en-CA" baseline="0" dirty="0">
                              <a:solidFill>
                                <a:srgbClr val="C00000"/>
                              </a:solidFill>
                            </a:rPr>
                            <a:t>verify</a:t>
                          </a:r>
                          <a:r>
                            <a:rPr lang="en-CA" baseline="0" dirty="0"/>
                            <a:t> the signature with Alice’s public key </a:t>
                          </a:r>
                          <a14:m>
                            <m:oMath xmlns:m="http://schemas.openxmlformats.org/officeDocument/2006/math">
                              <m:r>
                                <a:rPr lang="en-US" b="0" i="1" baseline="0" smtClean="0">
                                  <a:latin typeface="Cambria Math" panose="02040503050406030204" pitchFamily="18" charset="0"/>
                                </a:rPr>
                                <m:t>𝑝𝑘</m:t>
                              </m:r>
                            </m:oMath>
                          </a14:m>
                          <a:endParaRPr lang="en-US" b="0" baseline="0" dirty="0"/>
                        </a:p>
                        <a:p>
                          <a:pPr marL="179021" lvl="3" indent="0">
                            <a:buNone/>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r>
                                      <m:rPr>
                                        <m:nor/>
                                      </m:rPr>
                                      <a:rPr lang="en-US" b="0" i="0" baseline="0" smtClean="0">
                                        <a:latin typeface="Cambria Math" panose="02040503050406030204" pitchFamily="18" charset="0"/>
                                      </a:rPr>
                                      <m:t>Verify</m:t>
                                    </m:r>
                                  </m:e>
                                  <m:sub>
                                    <m:r>
                                      <a:rPr lang="en-US" b="0" i="1" baseline="0" smtClean="0">
                                        <a:latin typeface="Cambria Math" panose="02040503050406030204" pitchFamily="18" charset="0"/>
                                      </a:rPr>
                                      <m:t>𝑝𝑘</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𝑚</m:t>
                                </m:r>
                                <m:r>
                                  <a:rPr lang="en-US" b="0" i="1" baseline="0" smtClean="0">
                                    <a:latin typeface="Cambria Math" panose="02040503050406030204" pitchFamily="18" charset="0"/>
                                  </a:rPr>
                                  <m:t>, </m:t>
                                </m:r>
                                <m:r>
                                  <a:rPr lang="en-US" b="0" i="1" baseline="0" smtClean="0">
                                    <a:latin typeface="Cambria Math" panose="02040503050406030204" pitchFamily="18" charset="0"/>
                                  </a:rPr>
                                  <m:t>𝜎</m:t>
                                </m:r>
                                <m:r>
                                  <a:rPr lang="en-US" b="0" i="1" baseline="0" smtClean="0">
                                    <a:latin typeface="Cambria Math" panose="02040503050406030204" pitchFamily="18" charset="0"/>
                                  </a:rPr>
                                  <m:t>)</m:t>
                                </m:r>
                              </m:oMath>
                            </m:oMathPara>
                          </a14:m>
                          <a:endParaRPr lang="en-CA" baseline="0"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088131CD-8F14-E227-7A38-FB6BDFCAB144}"/>
                  </a:ext>
                </a:extLst>
              </p:cNvPr>
              <p:cNvGraphicFramePr>
                <a:graphicFrameLocks noGrp="1"/>
              </p:cNvGraphicFramePr>
              <p:nvPr/>
            </p:nvGraphicFramePr>
            <p:xfrm>
              <a:off x="723274" y="953549"/>
              <a:ext cx="7697449" cy="1590482"/>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Definition: Digital signature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209929">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79" t="-34171" r="-158" b="-2513"/>
                          </a:stretch>
                        </a:blipFill>
                      </a:tcPr>
                    </a:tc>
                    <a:extLst>
                      <a:ext uri="{0D108BD9-81ED-4DB2-BD59-A6C34878D82A}">
                        <a16:rowId xmlns:a16="http://schemas.microsoft.com/office/drawing/2014/main" val="2354341383"/>
                      </a:ext>
                    </a:extLst>
                  </a:tr>
                </a:tbl>
              </a:graphicData>
            </a:graphic>
          </p:graphicFrame>
        </mc:Fallback>
      </mc:AlternateContent>
      <p:sp>
        <p:nvSpPr>
          <p:cNvPr id="6" name="Slide Number Placeholder 5">
            <a:extLst>
              <a:ext uri="{FF2B5EF4-FFF2-40B4-BE49-F238E27FC236}">
                <a16:creationId xmlns:a16="http://schemas.microsoft.com/office/drawing/2014/main" id="{20C08CD3-0A87-910E-C9F0-56AAD0CED33A}"/>
              </a:ext>
            </a:extLst>
          </p:cNvPr>
          <p:cNvSpPr>
            <a:spLocks noGrp="1"/>
          </p:cNvSpPr>
          <p:nvPr>
            <p:ph type="sldNum" sz="quarter" idx="8"/>
          </p:nvPr>
        </p:nvSpPr>
        <p:spPr/>
        <p:txBody>
          <a:bodyPr/>
          <a:lstStyle/>
          <a:p>
            <a:pPr lvl="0"/>
            <a:fld id="{54D7E5F9-595B-41CC-8860-862166473562}" type="slidenum">
              <a:rPr lang="en-US" smtClean="0"/>
              <a:t>41</a:t>
            </a:fld>
            <a:endParaRPr lang="en-US"/>
          </a:p>
        </p:txBody>
      </p:sp>
      <p:sp>
        <p:nvSpPr>
          <p:cNvPr id="4" name="TextBox 3">
            <a:extLst>
              <a:ext uri="{FF2B5EF4-FFF2-40B4-BE49-F238E27FC236}">
                <a16:creationId xmlns:a16="http://schemas.microsoft.com/office/drawing/2014/main" id="{A742089B-7784-42A2-1013-8CBC33BB74CE}"/>
              </a:ext>
            </a:extLst>
          </p:cNvPr>
          <p:cNvSpPr txBox="1"/>
          <p:nvPr/>
        </p:nvSpPr>
        <p:spPr>
          <a:xfrm>
            <a:off x="5720947" y="1313411"/>
            <a:ext cx="2435629" cy="369332"/>
          </a:xfrm>
          <a:prstGeom prst="rect">
            <a:avLst/>
          </a:prstGeom>
          <a:noFill/>
        </p:spPr>
        <p:txBody>
          <a:bodyPr wrap="square" rtlCol="0">
            <a:spAutoFit/>
          </a:bodyPr>
          <a:lstStyle/>
          <a:p>
            <a:r>
              <a:rPr lang="en-US" dirty="0">
                <a:latin typeface="Bradley Hand ITC" panose="03070402050302030203" pitchFamily="66" charset="0"/>
              </a:rPr>
              <a:t>aka </a:t>
            </a:r>
            <a:r>
              <a:rPr lang="en-US" u="sng" dirty="0">
                <a:latin typeface="Bradley Hand ITC" panose="03070402050302030203" pitchFamily="66" charset="0"/>
              </a:rPr>
              <a:t>s</a:t>
            </a:r>
            <a:r>
              <a:rPr lang="en-US" dirty="0">
                <a:latin typeface="Bradley Hand ITC" panose="03070402050302030203" pitchFamily="66" charset="0"/>
              </a:rPr>
              <a:t>ecret </a:t>
            </a:r>
            <a:r>
              <a:rPr lang="en-US" u="sng" dirty="0">
                <a:latin typeface="Bradley Hand ITC" panose="03070402050302030203" pitchFamily="66" charset="0"/>
              </a:rPr>
              <a:t>k</a:t>
            </a:r>
            <a:r>
              <a:rPr lang="en-US" dirty="0">
                <a:latin typeface="Bradley Hand ITC" panose="03070402050302030203" pitchFamily="66" charset="0"/>
              </a:rPr>
              <a:t>ey</a:t>
            </a:r>
          </a:p>
        </p:txBody>
      </p:sp>
    </p:spTree>
    <p:extLst>
      <p:ext uri="{BB962C8B-B14F-4D97-AF65-F5344CB8AC3E}">
        <p14:creationId xmlns:p14="http://schemas.microsoft.com/office/powerpoint/2010/main" val="2821968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0183-F0DB-4FDB-0918-936233D60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669C35-8EE6-B05A-3367-5C84CDB307C0}"/>
              </a:ext>
            </a:extLst>
          </p:cNvPr>
          <p:cNvSpPr>
            <a:spLocks noGrp="1"/>
          </p:cNvSpPr>
          <p:nvPr>
            <p:ph type="title"/>
          </p:nvPr>
        </p:nvSpPr>
        <p:spPr/>
        <p:txBody>
          <a:bodyPr/>
          <a:lstStyle/>
          <a:p>
            <a:r>
              <a:rPr lang="en-US"/>
              <a:t>Signatures</a:t>
            </a:r>
          </a:p>
        </p:txBody>
      </p:sp>
      <p:sp>
        <p:nvSpPr>
          <p:cNvPr id="3" name="Content Placeholder 2">
            <a:extLst>
              <a:ext uri="{FF2B5EF4-FFF2-40B4-BE49-F238E27FC236}">
                <a16:creationId xmlns:a16="http://schemas.microsoft.com/office/drawing/2014/main" id="{CDEF151D-7CCC-0B1A-6CD5-AC7E781FB946}"/>
              </a:ext>
            </a:extLst>
          </p:cNvPr>
          <p:cNvSpPr>
            <a:spLocks noGrp="1"/>
          </p:cNvSpPr>
          <p:nvPr>
            <p:ph idx="1"/>
          </p:nvPr>
        </p:nvSpPr>
        <p:spPr/>
        <p:txBody>
          <a:bodyPr/>
          <a:lstStyle/>
          <a:p>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8F8A986-279F-A334-686E-633ABF3EF58B}"/>
                  </a:ext>
                </a:extLst>
              </p:cNvPr>
              <p:cNvGraphicFramePr>
                <a:graphicFrameLocks noGrp="1"/>
              </p:cNvGraphicFramePr>
              <p:nvPr/>
            </p:nvGraphicFramePr>
            <p:xfrm>
              <a:off x="723274" y="953549"/>
              <a:ext cx="7697449" cy="294576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RSA signature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72731">
                    <a:tc>
                      <a:txBody>
                        <a:bodyPr/>
                        <a:lstStyle/>
                        <a:p>
                          <a:pPr marL="179021" lvl="3" indent="0">
                            <a:buNone/>
                          </a:pPr>
                          <a:r>
                            <a:rPr lang="en-CA" baseline="0" dirty="0"/>
                            <a:t>To sign a message </a:t>
                          </a:r>
                          <a14:m>
                            <m:oMath xmlns:m="http://schemas.openxmlformats.org/officeDocument/2006/math">
                              <m:r>
                                <a:rPr lang="en-US" b="0" i="1" baseline="0" smtClean="0">
                                  <a:latin typeface="Cambria Math" panose="02040503050406030204" pitchFamily="18" charset="0"/>
                                </a:rPr>
                                <m:t>𝑚</m:t>
                              </m:r>
                            </m:oMath>
                          </a14:m>
                          <a:r>
                            <a:rPr lang="en-CA" baseline="0" dirty="0"/>
                            <a:t>, Alice hashes it first</a:t>
                          </a:r>
                        </a:p>
                        <a:p>
                          <a:pPr marL="179021" lvl="3" indent="0">
                            <a:buNone/>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h</m:t>
                                </m:r>
                                <m:r>
                                  <a:rPr lang="en-US" b="0" i="1" baseline="0" smtClean="0">
                                    <a:latin typeface="Cambria Math" panose="02040503050406030204" pitchFamily="18" charset="0"/>
                                  </a:rPr>
                                  <m:t>←</m:t>
                                </m:r>
                                <m:r>
                                  <a:rPr lang="en-US" b="0" i="1" baseline="0" smtClean="0">
                                    <a:latin typeface="Cambria Math" panose="02040503050406030204" pitchFamily="18" charset="0"/>
                                  </a:rPr>
                                  <m:t>𝐻</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𝑚</m:t>
                                    </m:r>
                                  </m:e>
                                </m:d>
                              </m:oMath>
                            </m:oMathPara>
                          </a14:m>
                          <a:endParaRPr lang="en-US" b="0" baseline="0" dirty="0"/>
                        </a:p>
                        <a:p>
                          <a:pPr marL="179021" lvl="3" indent="0">
                            <a:buNone/>
                          </a:pPr>
                          <a:r>
                            <a:rPr lang="en-CA" baseline="0" dirty="0"/>
                            <a:t>then computes the signature</a:t>
                          </a:r>
                        </a:p>
                        <a:p>
                          <a:pPr marL="179021" lvl="3" indent="0">
                            <a:buNone/>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𝜎</m:t>
                                </m:r>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h</m:t>
                                    </m:r>
                                  </m:e>
                                  <m:sup>
                                    <m:r>
                                      <a:rPr lang="en-US" b="0" i="1" baseline="0" smtClean="0">
                                        <a:latin typeface="Cambria Math" panose="02040503050406030204" pitchFamily="18" charset="0"/>
                                      </a:rPr>
                                      <m:t>𝑑</m:t>
                                    </m:r>
                                  </m:sup>
                                </m:sSup>
                                <m:r>
                                  <a:rPr lang="en-US" b="0" i="1" baseline="0" smtClean="0">
                                    <a:latin typeface="Cambria Math" panose="02040503050406030204" pitchFamily="18" charset="0"/>
                                  </a:rPr>
                                  <m:t> </m:t>
                                </m:r>
                                <m:r>
                                  <m:rPr>
                                    <m:nor/>
                                  </m:rPr>
                                  <a:rPr lang="en-US" b="0" i="0" baseline="0" smtClean="0">
                                    <a:latin typeface="Cambria Math" panose="02040503050406030204" pitchFamily="18" charset="0"/>
                                  </a:rPr>
                                  <m:t>mod</m:t>
                                </m:r>
                                <m:r>
                                  <a:rPr lang="en-US" b="0" i="1" baseline="0" smtClean="0">
                                    <a:latin typeface="Cambria Math" panose="02040503050406030204" pitchFamily="18" charset="0"/>
                                  </a:rPr>
                                  <m:t> </m:t>
                                </m:r>
                                <m:r>
                                  <a:rPr lang="en-US" b="0" i="1" baseline="0" smtClean="0">
                                    <a:latin typeface="Cambria Math" panose="02040503050406030204" pitchFamily="18" charset="0"/>
                                  </a:rPr>
                                  <m:t>𝑁</m:t>
                                </m:r>
                              </m:oMath>
                            </m:oMathPara>
                          </a14:m>
                          <a:endParaRPr lang="en-CA" baseline="0" dirty="0"/>
                        </a:p>
                        <a:p>
                          <a:pPr marL="179021" lvl="3" indent="0">
                            <a:buNone/>
                          </a:pPr>
                          <a:endParaRPr lang="en-CA" baseline="0" dirty="0"/>
                        </a:p>
                        <a:p>
                          <a:pPr marL="179021" lvl="3" indent="0">
                            <a:buNone/>
                          </a:pPr>
                          <a:r>
                            <a:rPr lang="en-CA" baseline="0" dirty="0"/>
                            <a:t>To validate the signature </a:t>
                          </a:r>
                          <a14:m>
                            <m:oMath xmlns:m="http://schemas.openxmlformats.org/officeDocument/2006/math">
                              <m:r>
                                <a:rPr lang="en-US" b="0" i="1" baseline="0" smtClean="0">
                                  <a:latin typeface="Cambria Math" panose="02040503050406030204" pitchFamily="18" charset="0"/>
                                </a:rPr>
                                <m:t>𝜎</m:t>
                              </m:r>
                              <m:r>
                                <a:rPr lang="en-US" b="0" i="1" baseline="0" smtClean="0">
                                  <a:latin typeface="Cambria Math" panose="02040503050406030204" pitchFamily="18" charset="0"/>
                                </a:rPr>
                                <m:t>′</m:t>
                              </m:r>
                            </m:oMath>
                          </a14:m>
                          <a:r>
                            <a:rPr lang="en-CA" baseline="0" dirty="0"/>
                            <a:t> on message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𝑚</m:t>
                                  </m:r>
                                </m:e>
                                <m:sup>
                                  <m:r>
                                    <a:rPr lang="en-US" b="0" i="1" baseline="0" smtClean="0">
                                      <a:latin typeface="Cambria Math" panose="02040503050406030204" pitchFamily="18" charset="0"/>
                                    </a:rPr>
                                    <m:t>′</m:t>
                                  </m:r>
                                </m:sup>
                              </m:sSup>
                            </m:oMath>
                          </a14:m>
                          <a:r>
                            <a:rPr lang="en-CA" baseline="0" dirty="0"/>
                            <a:t>, Bob computes</a:t>
                          </a:r>
                        </a:p>
                        <a:p>
                          <a:pPr marL="179021" lvl="3" indent="0">
                            <a:buNone/>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h</m:t>
                                    </m:r>
                                  </m:e>
                                  <m:sup>
                                    <m:r>
                                      <a:rPr lang="en-US" b="0" i="1" baseline="0" smtClean="0">
                                        <a:latin typeface="Cambria Math" panose="02040503050406030204" pitchFamily="18" charset="0"/>
                                      </a:rPr>
                                      <m:t>′</m:t>
                                    </m:r>
                                  </m:sup>
                                </m:sSup>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𝜎</m:t>
                                    </m:r>
                                  </m:e>
                                  <m:sup>
                                    <m:r>
                                      <a:rPr lang="en-US" b="0" i="1" baseline="0" smtClean="0">
                                        <a:latin typeface="Cambria Math" panose="02040503050406030204" pitchFamily="18" charset="0"/>
                                      </a:rPr>
                                      <m:t>𝑒</m:t>
                                    </m:r>
                                  </m:sup>
                                </m:sSup>
                                <m:r>
                                  <a:rPr lang="en-US" b="0" i="1" baseline="0" smtClean="0">
                                    <a:latin typeface="Cambria Math" panose="02040503050406030204" pitchFamily="18" charset="0"/>
                                  </a:rPr>
                                  <m:t> </m:t>
                                </m:r>
                                <m:r>
                                  <m:rPr>
                                    <m:nor/>
                                  </m:rPr>
                                  <a:rPr lang="en-US" b="0" i="0" baseline="0" smtClean="0">
                                    <a:latin typeface="Cambria Math" panose="02040503050406030204" pitchFamily="18" charset="0"/>
                                  </a:rPr>
                                  <m:t>mod</m:t>
                                </m:r>
                                <m:r>
                                  <a:rPr lang="en-US" b="0" i="1" baseline="0" smtClean="0">
                                    <a:latin typeface="Cambria Math" panose="02040503050406030204" pitchFamily="18" charset="0"/>
                                  </a:rPr>
                                  <m:t> </m:t>
                                </m:r>
                                <m:r>
                                  <a:rPr lang="en-US" b="0" i="1" baseline="0" smtClean="0">
                                    <a:latin typeface="Cambria Math" panose="02040503050406030204" pitchFamily="18" charset="0"/>
                                  </a:rPr>
                                  <m:t>𝑁</m:t>
                                </m:r>
                              </m:oMath>
                            </m:oMathPara>
                          </a14:m>
                          <a:endParaRPr lang="en-CA" baseline="0" dirty="0"/>
                        </a:p>
                        <a:p>
                          <a:pPr marL="179021" lvl="3" indent="0">
                            <a:buNone/>
                          </a:pPr>
                          <a:r>
                            <a:rPr lang="en-CA" baseline="0" dirty="0"/>
                            <a:t>and then checks if</a:t>
                          </a:r>
                        </a:p>
                        <a:p>
                          <a:pPr marL="179021" lvl="3" indent="0">
                            <a:buNone/>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h</m:t>
                                    </m:r>
                                  </m:e>
                                  <m:sup>
                                    <m:r>
                                      <a:rPr lang="en-US" b="0" i="1" baseline="0" smtClean="0">
                                        <a:latin typeface="Cambria Math" panose="02040503050406030204" pitchFamily="18" charset="0"/>
                                      </a:rPr>
                                      <m:t>′</m:t>
                                    </m:r>
                                  </m:sup>
                                </m:sSup>
                                <m:r>
                                  <a:rPr lang="en-US" b="0" i="1" baseline="0" smtClean="0">
                                    <a:latin typeface="Cambria Math" panose="02040503050406030204" pitchFamily="18" charset="0"/>
                                  </a:rPr>
                                  <m:t>=</m:t>
                                </m:r>
                                <m:r>
                                  <a:rPr lang="en-US" b="0" i="1" baseline="0" smtClean="0">
                                    <a:latin typeface="Cambria Math" panose="02040503050406030204" pitchFamily="18" charset="0"/>
                                  </a:rPr>
                                  <m:t>𝐻</m:t>
                                </m:r>
                                <m:d>
                                  <m:dPr>
                                    <m:ctrlPr>
                                      <a:rPr lang="en-US" b="0" i="1" baseline="0" smtClean="0">
                                        <a:latin typeface="Cambria Math" panose="02040503050406030204" pitchFamily="18" charset="0"/>
                                      </a:rPr>
                                    </m:ctrlPr>
                                  </m:dPr>
                                  <m:e>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𝑚</m:t>
                                        </m:r>
                                      </m:e>
                                      <m:sup>
                                        <m:r>
                                          <a:rPr lang="en-US" b="0" i="1" baseline="0" smtClean="0">
                                            <a:latin typeface="Cambria Math" panose="02040503050406030204" pitchFamily="18" charset="0"/>
                                          </a:rPr>
                                          <m:t>′</m:t>
                                        </m:r>
                                      </m:sup>
                                    </m:sSup>
                                  </m:e>
                                </m:d>
                              </m:oMath>
                            </m:oMathPara>
                          </a14:m>
                          <a:endParaRPr lang="en-CA" baseline="0"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88F8A986-279F-A334-686E-633ABF3EF58B}"/>
                  </a:ext>
                </a:extLst>
              </p:cNvPr>
              <p:cNvGraphicFramePr>
                <a:graphicFrameLocks noGrp="1"/>
              </p:cNvGraphicFramePr>
              <p:nvPr/>
            </p:nvGraphicFramePr>
            <p:xfrm>
              <a:off x="723274" y="953549"/>
              <a:ext cx="7697449" cy="294576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RSA signature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256521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9" t="-16152" r="-158"/>
                          </a:stretch>
                        </a:blipFill>
                      </a:tcPr>
                    </a:tc>
                    <a:extLst>
                      <a:ext uri="{0D108BD9-81ED-4DB2-BD59-A6C34878D82A}">
                        <a16:rowId xmlns:a16="http://schemas.microsoft.com/office/drawing/2014/main" val="2354341383"/>
                      </a:ext>
                    </a:extLst>
                  </a:tr>
                </a:tbl>
              </a:graphicData>
            </a:graphic>
          </p:graphicFrame>
        </mc:Fallback>
      </mc:AlternateContent>
      <p:sp>
        <p:nvSpPr>
          <p:cNvPr id="6" name="Slide Number Placeholder 5">
            <a:extLst>
              <a:ext uri="{FF2B5EF4-FFF2-40B4-BE49-F238E27FC236}">
                <a16:creationId xmlns:a16="http://schemas.microsoft.com/office/drawing/2014/main" id="{3D1A1D1B-808C-DEB3-28C5-92E7AE5E8892}"/>
              </a:ext>
            </a:extLst>
          </p:cNvPr>
          <p:cNvSpPr>
            <a:spLocks noGrp="1"/>
          </p:cNvSpPr>
          <p:nvPr>
            <p:ph type="sldNum" sz="quarter" idx="8"/>
          </p:nvPr>
        </p:nvSpPr>
        <p:spPr/>
        <p:txBody>
          <a:bodyPr/>
          <a:lstStyle/>
          <a:p>
            <a:pPr lvl="0"/>
            <a:fld id="{54D7E5F9-595B-41CC-8860-862166473562}" type="slidenum">
              <a:rPr lang="en-US" smtClean="0"/>
              <a:t>42</a:t>
            </a:fld>
            <a:endParaRPr lang="en-US"/>
          </a:p>
        </p:txBody>
      </p:sp>
    </p:spTree>
    <p:extLst>
      <p:ext uri="{BB962C8B-B14F-4D97-AF65-F5344CB8AC3E}">
        <p14:creationId xmlns:p14="http://schemas.microsoft.com/office/powerpoint/2010/main" val="1566812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57DB-B9F6-43EF-BC6B-C312FA6B9DCD}"/>
              </a:ext>
            </a:extLst>
          </p:cNvPr>
          <p:cNvSpPr>
            <a:spLocks noGrp="1"/>
          </p:cNvSpPr>
          <p:nvPr>
            <p:ph type="title"/>
          </p:nvPr>
        </p:nvSpPr>
        <p:spPr/>
        <p:txBody>
          <a:bodyPr/>
          <a:lstStyle/>
          <a:p>
            <a:r>
              <a:rPr lang="en-CA"/>
              <a:t>Key authentication</a:t>
            </a:r>
          </a:p>
        </p:txBody>
      </p:sp>
      <p:pic>
        <p:nvPicPr>
          <p:cNvPr id="10" name="Picture 9" descr="A picture containing person, person&#10;&#10;Description automatically generated">
            <a:extLst>
              <a:ext uri="{FF2B5EF4-FFF2-40B4-BE49-F238E27FC236}">
                <a16:creationId xmlns:a16="http://schemas.microsoft.com/office/drawing/2014/main" id="{8D2B8555-DB3A-4CA9-8BD5-DAF31AA1C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2748" y="2116661"/>
            <a:ext cx="946211" cy="973317"/>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2B799FA9-10A5-4242-BDCB-9FBEF2EEB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24410" y="2123417"/>
            <a:ext cx="748654" cy="1348925"/>
          </a:xfrm>
          <a:prstGeom prst="rect">
            <a:avLst/>
          </a:prstGeom>
        </p:spPr>
      </p:pic>
      <p:cxnSp>
        <p:nvCxnSpPr>
          <p:cNvPr id="12" name="Straight Arrow Connector 11">
            <a:extLst>
              <a:ext uri="{FF2B5EF4-FFF2-40B4-BE49-F238E27FC236}">
                <a16:creationId xmlns:a16="http://schemas.microsoft.com/office/drawing/2014/main" id="{9DFEF87D-9F2D-414E-8275-1A7F6D0CABBC}"/>
              </a:ext>
            </a:extLst>
          </p:cNvPr>
          <p:cNvCxnSpPr>
            <a:cxnSpLocks/>
            <a:stCxn id="18" idx="3"/>
          </p:cNvCxnSpPr>
          <p:nvPr/>
        </p:nvCxnSpPr>
        <p:spPr>
          <a:xfrm flipV="1">
            <a:off x="2742506" y="3887085"/>
            <a:ext cx="274017" cy="2019"/>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CDDB351-867F-4B17-9908-6D44900CF715}"/>
              </a:ext>
            </a:extLst>
          </p:cNvPr>
          <p:cNvSpPr txBox="1"/>
          <p:nvPr/>
        </p:nvSpPr>
        <p:spPr>
          <a:xfrm>
            <a:off x="1072968" y="3018824"/>
            <a:ext cx="84830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“Hi Bob!”</a:t>
            </a:r>
          </a:p>
        </p:txBody>
      </p:sp>
      <p:sp>
        <p:nvSpPr>
          <p:cNvPr id="15" name="Rectangle 14">
            <a:extLst>
              <a:ext uri="{FF2B5EF4-FFF2-40B4-BE49-F238E27FC236}">
                <a16:creationId xmlns:a16="http://schemas.microsoft.com/office/drawing/2014/main" id="{D0E1AC7F-DDE2-4D7B-A217-1C273401A8D2}"/>
              </a:ext>
            </a:extLst>
          </p:cNvPr>
          <p:cNvSpPr/>
          <p:nvPr/>
        </p:nvSpPr>
        <p:spPr>
          <a:xfrm>
            <a:off x="516777" y="2042215"/>
            <a:ext cx="2397626" cy="235653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0B6A78A-2A04-4E42-93BC-F9FEBE53B01F}"/>
              </a:ext>
            </a:extLst>
          </p:cNvPr>
          <p:cNvSpPr/>
          <p:nvPr/>
        </p:nvSpPr>
        <p:spPr>
          <a:xfrm>
            <a:off x="6011333" y="2045926"/>
            <a:ext cx="2397626" cy="235282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18" name="Graphic 17" descr="Packing Box Open with solid fill">
            <a:extLst>
              <a:ext uri="{FF2B5EF4-FFF2-40B4-BE49-F238E27FC236}">
                <a16:creationId xmlns:a16="http://schemas.microsoft.com/office/drawing/2014/main" id="{76027F5B-F691-4A58-A50B-C0F83E6A47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28106" y="3431904"/>
            <a:ext cx="914400" cy="914400"/>
          </a:xfrm>
          <a:prstGeom prst="rect">
            <a:avLst/>
          </a:prstGeom>
        </p:spPr>
      </p:pic>
      <p:cxnSp>
        <p:nvCxnSpPr>
          <p:cNvPr id="20" name="Connector: Curved 19">
            <a:extLst>
              <a:ext uri="{FF2B5EF4-FFF2-40B4-BE49-F238E27FC236}">
                <a16:creationId xmlns:a16="http://schemas.microsoft.com/office/drawing/2014/main" id="{5AC3FCDC-2317-4A0B-8E52-3780B5920C7A}"/>
              </a:ext>
            </a:extLst>
          </p:cNvPr>
          <p:cNvCxnSpPr>
            <a:stCxn id="13" idx="3"/>
            <a:endCxn id="18" idx="0"/>
          </p:cNvCxnSpPr>
          <p:nvPr/>
        </p:nvCxnSpPr>
        <p:spPr>
          <a:xfrm>
            <a:off x="1921277" y="3168865"/>
            <a:ext cx="364029" cy="26303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Graphic 20" descr="Lock with solid fill">
            <a:extLst>
              <a:ext uri="{FF2B5EF4-FFF2-40B4-BE49-F238E27FC236}">
                <a16:creationId xmlns:a16="http://schemas.microsoft.com/office/drawing/2014/main" id="{AF1EFA8F-B390-4CE8-A564-E9AE1AB12EE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44874" y="2349681"/>
            <a:ext cx="393291" cy="393289"/>
          </a:xfrm>
          <a:prstGeom prst="rect">
            <a:avLst/>
          </a:prstGeom>
          <a:effectLst/>
        </p:spPr>
      </p:pic>
      <p:pic>
        <p:nvPicPr>
          <p:cNvPr id="23" name="Graphic 22" descr="Packing Box Open with solid fill">
            <a:extLst>
              <a:ext uri="{FF2B5EF4-FFF2-40B4-BE49-F238E27FC236}">
                <a16:creationId xmlns:a16="http://schemas.microsoft.com/office/drawing/2014/main" id="{F6C77EB9-CA07-49C9-B8EE-F7BCBDE10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3597" y="3460025"/>
            <a:ext cx="914400" cy="914400"/>
          </a:xfrm>
          <a:prstGeom prst="rect">
            <a:avLst/>
          </a:prstGeom>
        </p:spPr>
      </p:pic>
      <p:cxnSp>
        <p:nvCxnSpPr>
          <p:cNvPr id="25" name="Straight Arrow Connector 24">
            <a:extLst>
              <a:ext uri="{FF2B5EF4-FFF2-40B4-BE49-F238E27FC236}">
                <a16:creationId xmlns:a16="http://schemas.microsoft.com/office/drawing/2014/main" id="{ADC3724E-D00B-44C5-9449-C23A80E4EBE1}"/>
              </a:ext>
            </a:extLst>
          </p:cNvPr>
          <p:cNvCxnSpPr>
            <a:cxnSpLocks/>
            <a:endCxn id="18" idx="1"/>
          </p:cNvCxnSpPr>
          <p:nvPr/>
        </p:nvCxnSpPr>
        <p:spPr>
          <a:xfrm>
            <a:off x="1595802" y="3889104"/>
            <a:ext cx="232304"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6" name="Graphic 25" descr="Old Key with solid fill">
            <a:extLst>
              <a:ext uri="{FF2B5EF4-FFF2-40B4-BE49-F238E27FC236}">
                <a16:creationId xmlns:a16="http://schemas.microsoft.com/office/drawing/2014/main" id="{FEED2CCD-05A8-492D-A249-1D16E60A7E0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6605" y="3770527"/>
            <a:ext cx="290850" cy="290850"/>
          </a:xfrm>
          <a:prstGeom prst="rect">
            <a:avLst/>
          </a:prstGeom>
        </p:spPr>
      </p:pic>
      <p:cxnSp>
        <p:nvCxnSpPr>
          <p:cNvPr id="27" name="Straight Arrow Connector 26">
            <a:extLst>
              <a:ext uri="{FF2B5EF4-FFF2-40B4-BE49-F238E27FC236}">
                <a16:creationId xmlns:a16="http://schemas.microsoft.com/office/drawing/2014/main" id="{D76BD947-0104-4744-B102-EEE8737A7350}"/>
              </a:ext>
            </a:extLst>
          </p:cNvPr>
          <p:cNvCxnSpPr>
            <a:cxnSpLocks/>
            <a:stCxn id="26" idx="1"/>
            <a:endCxn id="45" idx="3"/>
          </p:cNvCxnSpPr>
          <p:nvPr/>
        </p:nvCxnSpPr>
        <p:spPr>
          <a:xfrm flipH="1">
            <a:off x="7073717" y="3915952"/>
            <a:ext cx="262888" cy="1273"/>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D94FC20-C895-44AF-80E2-70D9A5DBB1BA}"/>
              </a:ext>
            </a:extLst>
          </p:cNvPr>
          <p:cNvCxnSpPr>
            <a:cxnSpLocks/>
          </p:cNvCxnSpPr>
          <p:nvPr/>
        </p:nvCxnSpPr>
        <p:spPr>
          <a:xfrm flipH="1">
            <a:off x="4993597" y="2729607"/>
            <a:ext cx="2329390"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6E31ADD-ECFD-4216-A49A-3BD0E2B0DCAC}"/>
              </a:ext>
            </a:extLst>
          </p:cNvPr>
          <p:cNvSpPr txBox="1"/>
          <p:nvPr/>
        </p:nvSpPr>
        <p:spPr>
          <a:xfrm>
            <a:off x="6049990" y="2128196"/>
            <a:ext cx="188352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“Hi Alice, here’s my key”</a:t>
            </a:r>
          </a:p>
        </p:txBody>
      </p:sp>
      <p:cxnSp>
        <p:nvCxnSpPr>
          <p:cNvPr id="35" name="Straight Arrow Connector 34">
            <a:extLst>
              <a:ext uri="{FF2B5EF4-FFF2-40B4-BE49-F238E27FC236}">
                <a16:creationId xmlns:a16="http://schemas.microsoft.com/office/drawing/2014/main" id="{39B53C79-6544-430A-899D-5255D11F0A50}"/>
              </a:ext>
            </a:extLst>
          </p:cNvPr>
          <p:cNvCxnSpPr>
            <a:cxnSpLocks/>
          </p:cNvCxnSpPr>
          <p:nvPr/>
        </p:nvCxnSpPr>
        <p:spPr>
          <a:xfrm flipH="1">
            <a:off x="1595802" y="2729607"/>
            <a:ext cx="2344026"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5412FBE-E3C2-4DF7-93CC-AFA03954192D}"/>
              </a:ext>
            </a:extLst>
          </p:cNvPr>
          <p:cNvSpPr txBox="1"/>
          <p:nvPr/>
        </p:nvSpPr>
        <p:spPr>
          <a:xfrm>
            <a:off x="1052761" y="2107256"/>
            <a:ext cx="188352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“Hi Alice, here’s my key”</a:t>
            </a:r>
          </a:p>
        </p:txBody>
      </p:sp>
      <p:pic>
        <p:nvPicPr>
          <p:cNvPr id="37" name="Graphic 36" descr="Lock with solid fill">
            <a:extLst>
              <a:ext uri="{FF2B5EF4-FFF2-40B4-BE49-F238E27FC236}">
                <a16:creationId xmlns:a16="http://schemas.microsoft.com/office/drawing/2014/main" id="{71AD2AC4-1DE7-4020-AF53-E55BCB015F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20910" y="2360368"/>
            <a:ext cx="393291" cy="393289"/>
          </a:xfrm>
          <a:prstGeom prst="rect">
            <a:avLst/>
          </a:prstGeom>
          <a:effectLst/>
        </p:spPr>
      </p:pic>
      <p:pic>
        <p:nvPicPr>
          <p:cNvPr id="38" name="Graphic 37" descr="Lock with solid fill">
            <a:extLst>
              <a:ext uri="{FF2B5EF4-FFF2-40B4-BE49-F238E27FC236}">
                <a16:creationId xmlns:a16="http://schemas.microsoft.com/office/drawing/2014/main" id="{F015A0F9-4C6A-4FD1-9478-796FAA8493B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02511" y="3654755"/>
            <a:ext cx="393291" cy="393289"/>
          </a:xfrm>
          <a:prstGeom prst="rect">
            <a:avLst/>
          </a:prstGeom>
          <a:effectLst/>
        </p:spPr>
      </p:pic>
      <p:pic>
        <p:nvPicPr>
          <p:cNvPr id="40" name="Graphic 39" descr="Box with solid fill">
            <a:extLst>
              <a:ext uri="{FF2B5EF4-FFF2-40B4-BE49-F238E27FC236}">
                <a16:creationId xmlns:a16="http://schemas.microsoft.com/office/drawing/2014/main" id="{602DB529-E022-408D-A5CE-581EFE1034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16523" y="3429885"/>
            <a:ext cx="914400" cy="914400"/>
          </a:xfrm>
          <a:prstGeom prst="rect">
            <a:avLst/>
          </a:prstGeom>
        </p:spPr>
      </p:pic>
      <p:pic>
        <p:nvPicPr>
          <p:cNvPr id="42" name="Graphic 41" descr="Lock with solid fill">
            <a:extLst>
              <a:ext uri="{FF2B5EF4-FFF2-40B4-BE49-F238E27FC236}">
                <a16:creationId xmlns:a16="http://schemas.microsoft.com/office/drawing/2014/main" id="{228DA27F-A3EC-4A48-9CF8-2283D8491E1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76204" y="3682691"/>
            <a:ext cx="393291" cy="393289"/>
          </a:xfrm>
          <a:prstGeom prst="rect">
            <a:avLst/>
          </a:prstGeom>
          <a:effectLst>
            <a:glow rad="50800">
              <a:srgbClr val="EFEAEA">
                <a:alpha val="80000"/>
              </a:srgbClr>
            </a:glow>
          </a:effectLst>
        </p:spPr>
      </p:pic>
      <p:pic>
        <p:nvPicPr>
          <p:cNvPr id="44" name="Graphic 43" descr="Old Key with solid fill">
            <a:extLst>
              <a:ext uri="{FF2B5EF4-FFF2-40B4-BE49-F238E27FC236}">
                <a16:creationId xmlns:a16="http://schemas.microsoft.com/office/drawing/2014/main" id="{9567330F-27C5-40DA-BE9D-9FB6D47D297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37804" y="3746564"/>
            <a:ext cx="290850" cy="290850"/>
          </a:xfrm>
          <a:prstGeom prst="rect">
            <a:avLst/>
          </a:prstGeom>
        </p:spPr>
      </p:pic>
      <p:pic>
        <p:nvPicPr>
          <p:cNvPr id="45" name="Graphic 44" descr="Box with solid fill">
            <a:extLst>
              <a:ext uri="{FF2B5EF4-FFF2-40B4-BE49-F238E27FC236}">
                <a16:creationId xmlns:a16="http://schemas.microsoft.com/office/drawing/2014/main" id="{913F89E7-7F04-41F7-8A8D-35DC27C3B96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59317" y="3460025"/>
            <a:ext cx="914400" cy="914400"/>
          </a:xfrm>
          <a:prstGeom prst="rect">
            <a:avLst/>
          </a:prstGeom>
        </p:spPr>
      </p:pic>
      <p:pic>
        <p:nvPicPr>
          <p:cNvPr id="41" name="Graphic 40" descr="Lock with solid fill">
            <a:extLst>
              <a:ext uri="{FF2B5EF4-FFF2-40B4-BE49-F238E27FC236}">
                <a16:creationId xmlns:a16="http://schemas.microsoft.com/office/drawing/2014/main" id="{31FF6EC6-F9BC-4275-98D8-074A34EADD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22334" y="3707101"/>
            <a:ext cx="393291" cy="393289"/>
          </a:xfrm>
          <a:prstGeom prst="rect">
            <a:avLst/>
          </a:prstGeom>
          <a:effectLst>
            <a:glow rad="50800">
              <a:srgbClr val="EFEAEA">
                <a:alpha val="80000"/>
              </a:srgbClr>
            </a:glow>
          </a:effectLst>
        </p:spPr>
      </p:pic>
      <p:cxnSp>
        <p:nvCxnSpPr>
          <p:cNvPr id="48" name="Connector: Curved 47">
            <a:extLst>
              <a:ext uri="{FF2B5EF4-FFF2-40B4-BE49-F238E27FC236}">
                <a16:creationId xmlns:a16="http://schemas.microsoft.com/office/drawing/2014/main" id="{A4C08A72-0B78-4310-964C-754831BAD9C6}"/>
              </a:ext>
            </a:extLst>
          </p:cNvPr>
          <p:cNvCxnSpPr>
            <a:cxnSpLocks/>
            <a:stCxn id="40" idx="0"/>
            <a:endCxn id="51" idx="1"/>
          </p:cNvCxnSpPr>
          <p:nvPr/>
        </p:nvCxnSpPr>
        <p:spPr>
          <a:xfrm rot="5400000" flipH="1" flipV="1">
            <a:off x="3640468" y="3002120"/>
            <a:ext cx="261020" cy="594510"/>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80F18DC-54DC-40C7-8354-60D6FC5F5102}"/>
              </a:ext>
            </a:extLst>
          </p:cNvPr>
          <p:cNvSpPr txBox="1"/>
          <p:nvPr/>
        </p:nvSpPr>
        <p:spPr>
          <a:xfrm>
            <a:off x="4068233" y="3018824"/>
            <a:ext cx="84830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“Hi Bob!”</a:t>
            </a:r>
          </a:p>
        </p:txBody>
      </p:sp>
      <p:cxnSp>
        <p:nvCxnSpPr>
          <p:cNvPr id="53" name="Connector: Curved 52">
            <a:extLst>
              <a:ext uri="{FF2B5EF4-FFF2-40B4-BE49-F238E27FC236}">
                <a16:creationId xmlns:a16="http://schemas.microsoft.com/office/drawing/2014/main" id="{093704FF-2349-45A3-81DA-0A2E2762E577}"/>
              </a:ext>
            </a:extLst>
          </p:cNvPr>
          <p:cNvCxnSpPr>
            <a:cxnSpLocks/>
            <a:stCxn id="51" idx="3"/>
            <a:endCxn id="23" idx="0"/>
          </p:cNvCxnSpPr>
          <p:nvPr/>
        </p:nvCxnSpPr>
        <p:spPr>
          <a:xfrm>
            <a:off x="4916542" y="3168865"/>
            <a:ext cx="534255" cy="291160"/>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5BB828A-024C-41CD-916C-C80CE47A00D1}"/>
              </a:ext>
            </a:extLst>
          </p:cNvPr>
          <p:cNvCxnSpPr>
            <a:cxnSpLocks/>
            <a:endCxn id="45" idx="1"/>
          </p:cNvCxnSpPr>
          <p:nvPr/>
        </p:nvCxnSpPr>
        <p:spPr>
          <a:xfrm>
            <a:off x="5916962" y="3917225"/>
            <a:ext cx="242355"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423E586B-7055-4744-985D-6DE5ED970531}"/>
              </a:ext>
            </a:extLst>
          </p:cNvPr>
          <p:cNvCxnSpPr>
            <a:cxnSpLocks/>
            <a:stCxn id="45" idx="0"/>
            <a:endCxn id="65" idx="1"/>
          </p:cNvCxnSpPr>
          <p:nvPr/>
        </p:nvCxnSpPr>
        <p:spPr>
          <a:xfrm rot="5400000" flipH="1" flipV="1">
            <a:off x="6632905" y="3142307"/>
            <a:ext cx="301330" cy="334106"/>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9192A78-6E86-47CF-A7D4-DD911A7786D0}"/>
              </a:ext>
            </a:extLst>
          </p:cNvPr>
          <p:cNvSpPr txBox="1"/>
          <p:nvPr/>
        </p:nvSpPr>
        <p:spPr>
          <a:xfrm>
            <a:off x="6950623" y="3008654"/>
            <a:ext cx="84830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“Hi Bob!”</a:t>
            </a:r>
          </a:p>
        </p:txBody>
      </p:sp>
      <p:cxnSp>
        <p:nvCxnSpPr>
          <p:cNvPr id="69" name="Straight Arrow Connector 68">
            <a:extLst>
              <a:ext uri="{FF2B5EF4-FFF2-40B4-BE49-F238E27FC236}">
                <a16:creationId xmlns:a16="http://schemas.microsoft.com/office/drawing/2014/main" id="{5BD51B27-2494-4536-AFE8-3F202377B673}"/>
              </a:ext>
            </a:extLst>
          </p:cNvPr>
          <p:cNvCxnSpPr>
            <a:cxnSpLocks/>
          </p:cNvCxnSpPr>
          <p:nvPr/>
        </p:nvCxnSpPr>
        <p:spPr>
          <a:xfrm flipH="1">
            <a:off x="3808384" y="3904567"/>
            <a:ext cx="262888" cy="1273"/>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0" name="Content Placeholder 2">
            <a:extLst>
              <a:ext uri="{FF2B5EF4-FFF2-40B4-BE49-F238E27FC236}">
                <a16:creationId xmlns:a16="http://schemas.microsoft.com/office/drawing/2014/main" id="{49F1128F-E4CB-49BB-A20D-3E91A8B00800}"/>
              </a:ext>
            </a:extLst>
          </p:cNvPr>
          <p:cNvSpPr>
            <a:spLocks noGrp="1"/>
          </p:cNvSpPr>
          <p:nvPr>
            <p:ph idx="1"/>
          </p:nvPr>
        </p:nvSpPr>
        <p:spPr>
          <a:xfrm>
            <a:off x="0" y="550573"/>
            <a:ext cx="9144000" cy="1485791"/>
          </a:xfrm>
        </p:spPr>
        <p:txBody>
          <a:bodyPr/>
          <a:lstStyle/>
          <a:p>
            <a:pPr marL="342900" indent="-342900">
              <a:buFont typeface="Arial" panose="020B0604020202020204" pitchFamily="34" charset="0"/>
              <a:buChar char="•"/>
            </a:pPr>
            <a:r>
              <a:rPr lang="en-CA" sz="1800" dirty="0"/>
              <a:t>Public keys are usually provided at the start of a protocol</a:t>
            </a:r>
          </a:p>
          <a:p>
            <a:pPr marL="342900" indent="-342900">
              <a:buFont typeface="Arial" panose="020B0604020202020204" pitchFamily="34" charset="0"/>
              <a:buChar char="•"/>
            </a:pPr>
            <a:r>
              <a:rPr lang="en-CA" sz="1800" dirty="0"/>
              <a:t>How do you know the key belongs to the claimed owner?</a:t>
            </a:r>
          </a:p>
          <a:p>
            <a:pPr marL="523875" lvl="2" indent="-342900"/>
            <a:r>
              <a:rPr lang="en-CA" sz="1500" dirty="0"/>
              <a:t>you need key authentication,</a:t>
            </a:r>
            <a:br>
              <a:rPr lang="en-CA" sz="1500" dirty="0"/>
            </a:br>
            <a:r>
              <a:rPr lang="en-CA" sz="1500" dirty="0"/>
              <a:t>otherwise, you are vulnerable to a Mallory-in-the-Middle (MitM) attack</a:t>
            </a:r>
          </a:p>
        </p:txBody>
      </p:sp>
      <p:sp>
        <p:nvSpPr>
          <p:cNvPr id="3" name="Slide Number Placeholder 2">
            <a:extLst>
              <a:ext uri="{FF2B5EF4-FFF2-40B4-BE49-F238E27FC236}">
                <a16:creationId xmlns:a16="http://schemas.microsoft.com/office/drawing/2014/main" id="{F1D767F7-2885-23CE-DF32-B662BD39A1F0}"/>
              </a:ext>
            </a:extLst>
          </p:cNvPr>
          <p:cNvSpPr>
            <a:spLocks noGrp="1"/>
          </p:cNvSpPr>
          <p:nvPr>
            <p:ph type="sldNum" sz="quarter" idx="8"/>
          </p:nvPr>
        </p:nvSpPr>
        <p:spPr/>
        <p:txBody>
          <a:bodyPr/>
          <a:lstStyle/>
          <a:p>
            <a:pPr lvl="0"/>
            <a:fld id="{54D7E5F9-595B-41CC-8860-862166473562}" type="slidenum">
              <a:rPr lang="en-US" smtClean="0"/>
              <a:t>43</a:t>
            </a:fld>
            <a:endParaRPr lang="en-US"/>
          </a:p>
        </p:txBody>
      </p:sp>
      <p:pic>
        <p:nvPicPr>
          <p:cNvPr id="4" name="Graphic 3" descr="Lock with solid fill">
            <a:extLst>
              <a:ext uri="{FF2B5EF4-FFF2-40B4-BE49-F238E27FC236}">
                <a16:creationId xmlns:a16="http://schemas.microsoft.com/office/drawing/2014/main" id="{CBA5D95B-DCE9-EA37-1A80-5A1B7A4D9F9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75309" y="3690900"/>
            <a:ext cx="393291" cy="393289"/>
          </a:xfrm>
          <a:prstGeom prst="rect">
            <a:avLst/>
          </a:prstGeom>
          <a:effectLst/>
        </p:spPr>
      </p:pic>
      <p:cxnSp>
        <p:nvCxnSpPr>
          <p:cNvPr id="5" name="Straight Arrow Connector 4">
            <a:extLst>
              <a:ext uri="{FF2B5EF4-FFF2-40B4-BE49-F238E27FC236}">
                <a16:creationId xmlns:a16="http://schemas.microsoft.com/office/drawing/2014/main" id="{867D8CAC-A9D5-FA18-5B62-CC4D26D90DA8}"/>
              </a:ext>
            </a:extLst>
          </p:cNvPr>
          <p:cNvCxnSpPr>
            <a:cxnSpLocks/>
          </p:cNvCxnSpPr>
          <p:nvPr/>
        </p:nvCxnSpPr>
        <p:spPr>
          <a:xfrm>
            <a:off x="4814301" y="3926189"/>
            <a:ext cx="242355"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Picture 7">
            <a:extLst>
              <a:ext uri="{FF2B5EF4-FFF2-40B4-BE49-F238E27FC236}">
                <a16:creationId xmlns:a16="http://schemas.microsoft.com/office/drawing/2014/main" id="{2F3B32C9-638C-64AE-2571-310948781F3A}"/>
              </a:ext>
            </a:extLst>
          </p:cNvPr>
          <p:cNvSpPr/>
          <p:nvPr/>
        </p:nvSpPr>
        <p:spPr>
          <a:xfrm>
            <a:off x="4053475" y="2110236"/>
            <a:ext cx="877824" cy="936536"/>
          </a:xfrm>
          <a:custGeom>
            <a:avLst/>
            <a:gdLst>
              <a:gd name="connsiteX0" fmla="*/ 304973 w 613480"/>
              <a:gd name="connsiteY0" fmla="*/ -40 h 654512"/>
              <a:gd name="connsiteX1" fmla="*/ 269196 w 613480"/>
              <a:gd name="connsiteY1" fmla="*/ 8922 h 654512"/>
              <a:gd name="connsiteX2" fmla="*/ 155986 w 613480"/>
              <a:gd name="connsiteY2" fmla="*/ 199124 h 654512"/>
              <a:gd name="connsiteX3" fmla="*/ 155821 w 613480"/>
              <a:gd name="connsiteY3" fmla="*/ 215314 h 654512"/>
              <a:gd name="connsiteX4" fmla="*/ 164397 w 613480"/>
              <a:gd name="connsiteY4" fmla="*/ 236368 h 654512"/>
              <a:gd name="connsiteX5" fmla="*/ 175437 w 613480"/>
              <a:gd name="connsiteY5" fmla="*/ 265844 h 654512"/>
              <a:gd name="connsiteX6" fmla="*/ 175863 w 613480"/>
              <a:gd name="connsiteY6" fmla="*/ 298886 h 654512"/>
              <a:gd name="connsiteX7" fmla="*/ 173703 w 613480"/>
              <a:gd name="connsiteY7" fmla="*/ 303859 h 654512"/>
              <a:gd name="connsiteX8" fmla="*/ 147195 w 613480"/>
              <a:gd name="connsiteY8" fmla="*/ 312617 h 654512"/>
              <a:gd name="connsiteX9" fmla="*/ 87254 w 613480"/>
              <a:gd name="connsiteY9" fmla="*/ 342253 h 654512"/>
              <a:gd name="connsiteX10" fmla="*/ 6994 w 613480"/>
              <a:gd name="connsiteY10" fmla="*/ 508666 h 654512"/>
              <a:gd name="connsiteX11" fmla="*/ 1220 w 613480"/>
              <a:gd name="connsiteY11" fmla="*/ 552699 h 654512"/>
              <a:gd name="connsiteX12" fmla="*/ 61533 w 613480"/>
              <a:gd name="connsiteY12" fmla="*/ 638850 h 654512"/>
              <a:gd name="connsiteX13" fmla="*/ 76417 w 613480"/>
              <a:gd name="connsiteY13" fmla="*/ 653939 h 654512"/>
              <a:gd name="connsiteX14" fmla="*/ 89076 w 613480"/>
              <a:gd name="connsiteY14" fmla="*/ 653939 h 654512"/>
              <a:gd name="connsiteX15" fmla="*/ 121471 w 613480"/>
              <a:gd name="connsiteY15" fmla="*/ 653939 h 654512"/>
              <a:gd name="connsiteX16" fmla="*/ 110506 w 613480"/>
              <a:gd name="connsiteY16" fmla="*/ 372241 h 654512"/>
              <a:gd name="connsiteX17" fmla="*/ 118597 w 613480"/>
              <a:gd name="connsiteY17" fmla="*/ 364366 h 654512"/>
              <a:gd name="connsiteX18" fmla="*/ 192694 w 613480"/>
              <a:gd name="connsiteY18" fmla="*/ 363054 h 654512"/>
              <a:gd name="connsiteX19" fmla="*/ 277853 w 613480"/>
              <a:gd name="connsiteY19" fmla="*/ 362692 h 654512"/>
              <a:gd name="connsiteX20" fmla="*/ 265941 w 613480"/>
              <a:gd name="connsiteY20" fmla="*/ 354348 h 654512"/>
              <a:gd name="connsiteX21" fmla="*/ 218736 w 613480"/>
              <a:gd name="connsiteY21" fmla="*/ 308653 h 654512"/>
              <a:gd name="connsiteX22" fmla="*/ 191696 w 613480"/>
              <a:gd name="connsiteY22" fmla="*/ 255234 h 654512"/>
              <a:gd name="connsiteX23" fmla="*/ 217801 w 613480"/>
              <a:gd name="connsiteY23" fmla="*/ 159892 h 654512"/>
              <a:gd name="connsiteX24" fmla="*/ 276131 w 613480"/>
              <a:gd name="connsiteY24" fmla="*/ 155705 h 654512"/>
              <a:gd name="connsiteX25" fmla="*/ 337187 w 613480"/>
              <a:gd name="connsiteY25" fmla="*/ 155705 h 654512"/>
              <a:gd name="connsiteX26" fmla="*/ 395612 w 613480"/>
              <a:gd name="connsiteY26" fmla="*/ 159927 h 654512"/>
              <a:gd name="connsiteX27" fmla="*/ 421682 w 613480"/>
              <a:gd name="connsiteY27" fmla="*/ 254998 h 654512"/>
              <a:gd name="connsiteX28" fmla="*/ 394582 w 613480"/>
              <a:gd name="connsiteY28" fmla="*/ 308667 h 654512"/>
              <a:gd name="connsiteX29" fmla="*/ 346343 w 613480"/>
              <a:gd name="connsiteY29" fmla="*/ 355674 h 654512"/>
              <a:gd name="connsiteX30" fmla="*/ 337598 w 613480"/>
              <a:gd name="connsiteY30" fmla="*/ 362341 h 654512"/>
              <a:gd name="connsiteX31" fmla="*/ 421653 w 613480"/>
              <a:gd name="connsiteY31" fmla="*/ 363394 h 654512"/>
              <a:gd name="connsiteX32" fmla="*/ 505766 w 613480"/>
              <a:gd name="connsiteY32" fmla="*/ 363394 h 654512"/>
              <a:gd name="connsiteX33" fmla="*/ 508676 w 613480"/>
              <a:gd name="connsiteY33" fmla="*/ 367092 h 654512"/>
              <a:gd name="connsiteX34" fmla="*/ 511584 w 613480"/>
              <a:gd name="connsiteY34" fmla="*/ 370791 h 654512"/>
              <a:gd name="connsiteX35" fmla="*/ 492158 w 613480"/>
              <a:gd name="connsiteY35" fmla="*/ 653113 h 654512"/>
              <a:gd name="connsiteX36" fmla="*/ 524228 w 613480"/>
              <a:gd name="connsiteY36" fmla="*/ 653939 h 654512"/>
              <a:gd name="connsiteX37" fmla="*/ 536871 w 613480"/>
              <a:gd name="connsiteY37" fmla="*/ 653939 h 654512"/>
              <a:gd name="connsiteX38" fmla="*/ 551745 w 613480"/>
              <a:gd name="connsiteY38" fmla="*/ 638850 h 654512"/>
              <a:gd name="connsiteX39" fmla="*/ 612097 w 613480"/>
              <a:gd name="connsiteY39" fmla="*/ 552699 h 654512"/>
              <a:gd name="connsiteX40" fmla="*/ 606324 w 613480"/>
              <a:gd name="connsiteY40" fmla="*/ 508666 h 654512"/>
              <a:gd name="connsiteX41" fmla="*/ 545402 w 613480"/>
              <a:gd name="connsiteY41" fmla="*/ 365990 h 654512"/>
              <a:gd name="connsiteX42" fmla="*/ 454253 w 613480"/>
              <a:gd name="connsiteY42" fmla="*/ 308599 h 654512"/>
              <a:gd name="connsiteX43" fmla="*/ 439733 w 613480"/>
              <a:gd name="connsiteY43" fmla="*/ 304141 h 654512"/>
              <a:gd name="connsiteX44" fmla="*/ 437918 w 613480"/>
              <a:gd name="connsiteY44" fmla="*/ 299731 h 654512"/>
              <a:gd name="connsiteX45" fmla="*/ 444502 w 613480"/>
              <a:gd name="connsiteY45" fmla="*/ 247597 h 654512"/>
              <a:gd name="connsiteX46" fmla="*/ 457272 w 613480"/>
              <a:gd name="connsiteY46" fmla="*/ 199124 h 654512"/>
              <a:gd name="connsiteX47" fmla="*/ 383649 w 613480"/>
              <a:gd name="connsiteY47" fmla="*/ 36961 h 654512"/>
              <a:gd name="connsiteX48" fmla="*/ 304973 w 613480"/>
              <a:gd name="connsiteY48" fmla="*/ -40 h 654512"/>
              <a:gd name="connsiteX49" fmla="*/ 251171 w 613480"/>
              <a:gd name="connsiteY49" fmla="*/ 170045 h 654512"/>
              <a:gd name="connsiteX50" fmla="*/ 236572 w 613480"/>
              <a:gd name="connsiteY50" fmla="*/ 170966 h 654512"/>
              <a:gd name="connsiteX51" fmla="*/ 209896 w 613480"/>
              <a:gd name="connsiteY51" fmla="*/ 183920 h 654512"/>
              <a:gd name="connsiteX52" fmla="*/ 219754 w 613480"/>
              <a:gd name="connsiteY52" fmla="*/ 282739 h 654512"/>
              <a:gd name="connsiteX53" fmla="*/ 298493 w 613480"/>
              <a:gd name="connsiteY53" fmla="*/ 356370 h 654512"/>
              <a:gd name="connsiteX54" fmla="*/ 319023 w 613480"/>
              <a:gd name="connsiteY54" fmla="*/ 354408 h 654512"/>
              <a:gd name="connsiteX55" fmla="*/ 364963 w 613480"/>
              <a:gd name="connsiteY55" fmla="*/ 319336 h 654512"/>
              <a:gd name="connsiteX56" fmla="*/ 410553 w 613480"/>
              <a:gd name="connsiteY56" fmla="*/ 230797 h 654512"/>
              <a:gd name="connsiteX57" fmla="*/ 393216 w 613480"/>
              <a:gd name="connsiteY57" fmla="*/ 175570 h 654512"/>
              <a:gd name="connsiteX58" fmla="*/ 337708 w 613480"/>
              <a:gd name="connsiteY58" fmla="*/ 171109 h 654512"/>
              <a:gd name="connsiteX59" fmla="*/ 277353 w 613480"/>
              <a:gd name="connsiteY59" fmla="*/ 171133 h 654512"/>
              <a:gd name="connsiteX60" fmla="*/ 251171 w 613480"/>
              <a:gd name="connsiteY60" fmla="*/ 170045 h 654512"/>
              <a:gd name="connsiteX61" fmla="*/ 265799 w 613480"/>
              <a:gd name="connsiteY61" fmla="*/ 311041 h 654512"/>
              <a:gd name="connsiteX62" fmla="*/ 345584 w 613480"/>
              <a:gd name="connsiteY62" fmla="*/ 311041 h 654512"/>
              <a:gd name="connsiteX63" fmla="*/ 306366 w 613480"/>
              <a:gd name="connsiteY63" fmla="*/ 332635 h 654512"/>
              <a:gd name="connsiteX64" fmla="*/ 265799 w 613480"/>
              <a:gd name="connsiteY64" fmla="*/ 311041 h 654512"/>
              <a:gd name="connsiteX65" fmla="*/ 134005 w 613480"/>
              <a:gd name="connsiteY65" fmla="*/ 623060 h 654512"/>
              <a:gd name="connsiteX66" fmla="*/ 136199 w 613480"/>
              <a:gd name="connsiteY66" fmla="*/ 653939 h 654512"/>
              <a:gd name="connsiteX67" fmla="*/ 479293 w 613480"/>
              <a:gd name="connsiteY67" fmla="*/ 654445 h 654512"/>
              <a:gd name="connsiteX68" fmla="*/ 482243 w 613480"/>
              <a:gd name="connsiteY68" fmla="*/ 623805 h 65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3480" h="654512">
                <a:moveTo>
                  <a:pt x="304973" y="-40"/>
                </a:moveTo>
                <a:cubicBezTo>
                  <a:pt x="293095" y="273"/>
                  <a:pt x="281189" y="3266"/>
                  <a:pt x="269196" y="8922"/>
                </a:cubicBezTo>
                <a:cubicBezTo>
                  <a:pt x="208935" y="37340"/>
                  <a:pt x="156737" y="125036"/>
                  <a:pt x="155986" y="199124"/>
                </a:cubicBezTo>
                <a:lnTo>
                  <a:pt x="155821" y="215314"/>
                </a:lnTo>
                <a:lnTo>
                  <a:pt x="164397" y="236368"/>
                </a:lnTo>
                <a:cubicBezTo>
                  <a:pt x="169112" y="247948"/>
                  <a:pt x="174081" y="261212"/>
                  <a:pt x="175437" y="265844"/>
                </a:cubicBezTo>
                <a:cubicBezTo>
                  <a:pt x="178540" y="276442"/>
                  <a:pt x="178745" y="292251"/>
                  <a:pt x="175863" y="298886"/>
                </a:cubicBezTo>
                <a:lnTo>
                  <a:pt x="173703" y="303859"/>
                </a:lnTo>
                <a:lnTo>
                  <a:pt x="147195" y="312617"/>
                </a:lnTo>
                <a:cubicBezTo>
                  <a:pt x="112991" y="323919"/>
                  <a:pt x="99745" y="330468"/>
                  <a:pt x="87254" y="342253"/>
                </a:cubicBezTo>
                <a:cubicBezTo>
                  <a:pt x="60927" y="367087"/>
                  <a:pt x="27138" y="437146"/>
                  <a:pt x="6994" y="508666"/>
                </a:cubicBezTo>
                <a:cubicBezTo>
                  <a:pt x="-380" y="534845"/>
                  <a:pt x="-1385" y="542528"/>
                  <a:pt x="1220" y="552699"/>
                </a:cubicBezTo>
                <a:cubicBezTo>
                  <a:pt x="6962" y="575110"/>
                  <a:pt x="27262" y="604105"/>
                  <a:pt x="61533" y="638850"/>
                </a:cubicBezTo>
                <a:lnTo>
                  <a:pt x="76417" y="653939"/>
                </a:lnTo>
                <a:lnTo>
                  <a:pt x="89076" y="653939"/>
                </a:lnTo>
                <a:lnTo>
                  <a:pt x="121471" y="653939"/>
                </a:lnTo>
                <a:cubicBezTo>
                  <a:pt x="121471" y="653939"/>
                  <a:pt x="106847" y="389845"/>
                  <a:pt x="110506" y="372241"/>
                </a:cubicBezTo>
                <a:lnTo>
                  <a:pt x="118597" y="364366"/>
                </a:lnTo>
                <a:cubicBezTo>
                  <a:pt x="134191" y="360884"/>
                  <a:pt x="192694" y="363054"/>
                  <a:pt x="192694" y="363054"/>
                </a:cubicBezTo>
                <a:lnTo>
                  <a:pt x="277853" y="362692"/>
                </a:lnTo>
                <a:lnTo>
                  <a:pt x="265941" y="354348"/>
                </a:lnTo>
                <a:cubicBezTo>
                  <a:pt x="250625" y="343614"/>
                  <a:pt x="230176" y="323821"/>
                  <a:pt x="218736" y="308653"/>
                </a:cubicBezTo>
                <a:cubicBezTo>
                  <a:pt x="207745" y="294080"/>
                  <a:pt x="195314" y="269522"/>
                  <a:pt x="191696" y="255234"/>
                </a:cubicBezTo>
                <a:cubicBezTo>
                  <a:pt x="179264" y="206149"/>
                  <a:pt x="188979" y="170675"/>
                  <a:pt x="217801" y="159892"/>
                </a:cubicBezTo>
                <a:cubicBezTo>
                  <a:pt x="232188" y="154509"/>
                  <a:pt x="243020" y="153731"/>
                  <a:pt x="276131" y="155705"/>
                </a:cubicBezTo>
                <a:cubicBezTo>
                  <a:pt x="301141" y="157197"/>
                  <a:pt x="312176" y="157197"/>
                  <a:pt x="337187" y="155705"/>
                </a:cubicBezTo>
                <a:cubicBezTo>
                  <a:pt x="370349" y="153727"/>
                  <a:pt x="381127" y="154507"/>
                  <a:pt x="395612" y="159927"/>
                </a:cubicBezTo>
                <a:cubicBezTo>
                  <a:pt x="424199" y="170623"/>
                  <a:pt x="434002" y="206366"/>
                  <a:pt x="421682" y="254998"/>
                </a:cubicBezTo>
                <a:cubicBezTo>
                  <a:pt x="418011" y="269493"/>
                  <a:pt x="405645" y="293984"/>
                  <a:pt x="394582" y="308667"/>
                </a:cubicBezTo>
                <a:cubicBezTo>
                  <a:pt x="383603" y="323238"/>
                  <a:pt x="358146" y="348044"/>
                  <a:pt x="346343" y="355674"/>
                </a:cubicBezTo>
                <a:cubicBezTo>
                  <a:pt x="341568" y="358762"/>
                  <a:pt x="337632" y="361761"/>
                  <a:pt x="337598" y="362341"/>
                </a:cubicBezTo>
                <a:cubicBezTo>
                  <a:pt x="337565" y="362921"/>
                  <a:pt x="375390" y="363394"/>
                  <a:pt x="421653" y="363394"/>
                </a:cubicBezTo>
                <a:lnTo>
                  <a:pt x="505766" y="363394"/>
                </a:lnTo>
                <a:lnTo>
                  <a:pt x="508676" y="367092"/>
                </a:lnTo>
                <a:lnTo>
                  <a:pt x="511584" y="370791"/>
                </a:lnTo>
                <a:lnTo>
                  <a:pt x="492158" y="653113"/>
                </a:lnTo>
                <a:lnTo>
                  <a:pt x="524228" y="653939"/>
                </a:lnTo>
                <a:lnTo>
                  <a:pt x="536871" y="653939"/>
                </a:lnTo>
                <a:lnTo>
                  <a:pt x="551745" y="638850"/>
                </a:lnTo>
                <a:cubicBezTo>
                  <a:pt x="586185" y="603916"/>
                  <a:pt x="606351" y="575128"/>
                  <a:pt x="612097" y="552699"/>
                </a:cubicBezTo>
                <a:cubicBezTo>
                  <a:pt x="614704" y="542528"/>
                  <a:pt x="613697" y="534845"/>
                  <a:pt x="606324" y="508666"/>
                </a:cubicBezTo>
                <a:cubicBezTo>
                  <a:pt x="591676" y="456659"/>
                  <a:pt x="566786" y="398369"/>
                  <a:pt x="545402" y="365990"/>
                </a:cubicBezTo>
                <a:cubicBezTo>
                  <a:pt x="525393" y="335694"/>
                  <a:pt x="509076" y="325422"/>
                  <a:pt x="454253" y="308599"/>
                </a:cubicBezTo>
                <a:lnTo>
                  <a:pt x="439733" y="304141"/>
                </a:lnTo>
                <a:lnTo>
                  <a:pt x="437918" y="299731"/>
                </a:lnTo>
                <a:cubicBezTo>
                  <a:pt x="432790" y="287264"/>
                  <a:pt x="434782" y="271495"/>
                  <a:pt x="444502" y="247597"/>
                </a:cubicBezTo>
                <a:cubicBezTo>
                  <a:pt x="457982" y="214451"/>
                  <a:pt x="457383" y="216737"/>
                  <a:pt x="457272" y="199124"/>
                </a:cubicBezTo>
                <a:cubicBezTo>
                  <a:pt x="456921" y="143780"/>
                  <a:pt x="427475" y="78925"/>
                  <a:pt x="383649" y="36961"/>
                </a:cubicBezTo>
                <a:cubicBezTo>
                  <a:pt x="357111" y="11552"/>
                  <a:pt x="331107" y="-728"/>
                  <a:pt x="304973" y="-40"/>
                </a:cubicBezTo>
                <a:close/>
                <a:moveTo>
                  <a:pt x="251171" y="170045"/>
                </a:moveTo>
                <a:cubicBezTo>
                  <a:pt x="244930" y="170020"/>
                  <a:pt x="240620" y="170329"/>
                  <a:pt x="236572" y="170966"/>
                </a:cubicBezTo>
                <a:cubicBezTo>
                  <a:pt x="224721" y="172831"/>
                  <a:pt x="214379" y="177855"/>
                  <a:pt x="209896" y="183920"/>
                </a:cubicBezTo>
                <a:cubicBezTo>
                  <a:pt x="195978" y="202745"/>
                  <a:pt x="200620" y="249284"/>
                  <a:pt x="219754" y="282739"/>
                </a:cubicBezTo>
                <a:cubicBezTo>
                  <a:pt x="235854" y="310892"/>
                  <a:pt x="271288" y="344024"/>
                  <a:pt x="298493" y="356370"/>
                </a:cubicBezTo>
                <a:cubicBezTo>
                  <a:pt x="306645" y="360070"/>
                  <a:pt x="308041" y="359938"/>
                  <a:pt x="319023" y="354408"/>
                </a:cubicBezTo>
                <a:cubicBezTo>
                  <a:pt x="332735" y="347502"/>
                  <a:pt x="350405" y="334011"/>
                  <a:pt x="364963" y="319336"/>
                </a:cubicBezTo>
                <a:cubicBezTo>
                  <a:pt x="392255" y="291828"/>
                  <a:pt x="406688" y="263800"/>
                  <a:pt x="410553" y="230797"/>
                </a:cubicBezTo>
                <a:cubicBezTo>
                  <a:pt x="413999" y="201372"/>
                  <a:pt x="408094" y="182562"/>
                  <a:pt x="393216" y="175570"/>
                </a:cubicBezTo>
                <a:cubicBezTo>
                  <a:pt x="381291" y="169964"/>
                  <a:pt x="370534" y="169101"/>
                  <a:pt x="337708" y="171109"/>
                </a:cubicBezTo>
                <a:cubicBezTo>
                  <a:pt x="313111" y="172614"/>
                  <a:pt x="302231" y="172617"/>
                  <a:pt x="277353" y="171133"/>
                </a:cubicBezTo>
                <a:cubicBezTo>
                  <a:pt x="265581" y="170431"/>
                  <a:pt x="257411" y="170070"/>
                  <a:pt x="251171" y="170045"/>
                </a:cubicBezTo>
                <a:close/>
                <a:moveTo>
                  <a:pt x="265799" y="311041"/>
                </a:moveTo>
                <a:lnTo>
                  <a:pt x="345584" y="311041"/>
                </a:lnTo>
                <a:cubicBezTo>
                  <a:pt x="345584" y="311041"/>
                  <a:pt x="321014" y="332527"/>
                  <a:pt x="306366" y="332635"/>
                </a:cubicBezTo>
                <a:cubicBezTo>
                  <a:pt x="291315" y="332746"/>
                  <a:pt x="265799" y="311041"/>
                  <a:pt x="265799" y="311041"/>
                </a:cubicBezTo>
                <a:close/>
                <a:moveTo>
                  <a:pt x="134005" y="623060"/>
                </a:moveTo>
                <a:lnTo>
                  <a:pt x="136199" y="653939"/>
                </a:lnTo>
                <a:lnTo>
                  <a:pt x="479293" y="654445"/>
                </a:lnTo>
                <a:lnTo>
                  <a:pt x="482243" y="623805"/>
                </a:lnTo>
                <a:close/>
              </a:path>
            </a:pathLst>
          </a:custGeom>
          <a:solidFill>
            <a:srgbClr val="7030A0"/>
          </a:solidFill>
          <a:ln w="1395" cap="flat">
            <a:noFill/>
            <a:prstDash val="solid"/>
            <a:miter/>
          </a:ln>
        </p:spPr>
        <p:txBody>
          <a:bodyPr rtlCol="0" anchor="ctr"/>
          <a:lstStyle/>
          <a:p>
            <a:endParaRPr lang="en-US"/>
          </a:p>
        </p:txBody>
      </p:sp>
    </p:spTree>
    <p:extLst>
      <p:ext uri="{BB962C8B-B14F-4D97-AF65-F5344CB8AC3E}">
        <p14:creationId xmlns:p14="http://schemas.microsoft.com/office/powerpoint/2010/main" val="3460989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3C68FBA7-5A65-4708-A973-1F650B163471}"/>
              </a:ext>
            </a:extLst>
          </p:cNvPr>
          <p:cNvSpPr txBox="1"/>
          <p:nvPr/>
        </p:nvSpPr>
        <p:spPr>
          <a:xfrm>
            <a:off x="4487619" y="1813451"/>
            <a:ext cx="1200259"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“I’m Bob, this is my key:      ”</a:t>
            </a:r>
          </a:p>
        </p:txBody>
      </p:sp>
      <p:sp>
        <p:nvSpPr>
          <p:cNvPr id="2" name="Title 1">
            <a:extLst>
              <a:ext uri="{FF2B5EF4-FFF2-40B4-BE49-F238E27FC236}">
                <a16:creationId xmlns:a16="http://schemas.microsoft.com/office/drawing/2014/main" id="{043757DB-B9F6-43EF-BC6B-C312FA6B9DCD}"/>
              </a:ext>
            </a:extLst>
          </p:cNvPr>
          <p:cNvSpPr>
            <a:spLocks noGrp="1"/>
          </p:cNvSpPr>
          <p:nvPr>
            <p:ph type="title"/>
          </p:nvPr>
        </p:nvSpPr>
        <p:spPr/>
        <p:txBody>
          <a:bodyPr/>
          <a:lstStyle/>
          <a:p>
            <a:r>
              <a:rPr lang="en-CA"/>
              <a:t>Certificates</a:t>
            </a:r>
          </a:p>
        </p:txBody>
      </p:sp>
      <p:pic>
        <p:nvPicPr>
          <p:cNvPr id="10" name="Picture 9" descr="A picture containing person, person&#10;&#10;Description automatically generated">
            <a:extLst>
              <a:ext uri="{FF2B5EF4-FFF2-40B4-BE49-F238E27FC236}">
                <a16:creationId xmlns:a16="http://schemas.microsoft.com/office/drawing/2014/main" id="{8D2B8555-DB3A-4CA9-8BD5-DAF31AA1C7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1492" y="1693416"/>
            <a:ext cx="946211" cy="973317"/>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2B799FA9-10A5-4242-BDCB-9FBEF2EEB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3358" y="2291729"/>
            <a:ext cx="623685" cy="1123756"/>
          </a:xfrm>
          <a:prstGeom prst="rect">
            <a:avLst/>
          </a:prstGeom>
        </p:spPr>
      </p:pic>
      <p:sp>
        <p:nvSpPr>
          <p:cNvPr id="15" name="Rectangle 14">
            <a:extLst>
              <a:ext uri="{FF2B5EF4-FFF2-40B4-BE49-F238E27FC236}">
                <a16:creationId xmlns:a16="http://schemas.microsoft.com/office/drawing/2014/main" id="{D0E1AC7F-DDE2-4D7B-A217-1C273401A8D2}"/>
              </a:ext>
            </a:extLst>
          </p:cNvPr>
          <p:cNvSpPr/>
          <p:nvPr/>
        </p:nvSpPr>
        <p:spPr>
          <a:xfrm>
            <a:off x="758824" y="2264768"/>
            <a:ext cx="2397626" cy="210201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0B6A78A-2A04-4E42-93BC-F9FEBE53B01F}"/>
              </a:ext>
            </a:extLst>
          </p:cNvPr>
          <p:cNvSpPr/>
          <p:nvPr/>
        </p:nvSpPr>
        <p:spPr>
          <a:xfrm>
            <a:off x="3441753" y="1723002"/>
            <a:ext cx="2397626" cy="264377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21" name="Graphic 20" descr="Lock with solid fill">
            <a:extLst>
              <a:ext uri="{FF2B5EF4-FFF2-40B4-BE49-F238E27FC236}">
                <a16:creationId xmlns:a16="http://schemas.microsoft.com/office/drawing/2014/main" id="{AF1EFA8F-B390-4CE8-A564-E9AE1AB12E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61628" y="2045644"/>
            <a:ext cx="258080" cy="258079"/>
          </a:xfrm>
          <a:prstGeom prst="rect">
            <a:avLst/>
          </a:prstGeom>
          <a:effectLst/>
        </p:spPr>
      </p:pic>
      <p:cxnSp>
        <p:nvCxnSpPr>
          <p:cNvPr id="30" name="Straight Arrow Connector 29">
            <a:extLst>
              <a:ext uri="{FF2B5EF4-FFF2-40B4-BE49-F238E27FC236}">
                <a16:creationId xmlns:a16="http://schemas.microsoft.com/office/drawing/2014/main" id="{0D94FC20-C895-44AF-80E2-70D9A5DBB1BA}"/>
              </a:ext>
            </a:extLst>
          </p:cNvPr>
          <p:cNvCxnSpPr>
            <a:cxnSpLocks/>
          </p:cNvCxnSpPr>
          <p:nvPr/>
        </p:nvCxnSpPr>
        <p:spPr>
          <a:xfrm>
            <a:off x="5687878" y="2066195"/>
            <a:ext cx="605839" cy="117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1" name="Graphic 30" descr="Court with solid fill">
            <a:extLst>
              <a:ext uri="{FF2B5EF4-FFF2-40B4-BE49-F238E27FC236}">
                <a16:creationId xmlns:a16="http://schemas.microsoft.com/office/drawing/2014/main" id="{52D724D3-37BB-4463-A9A1-DE025A0519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9157" y="1715253"/>
            <a:ext cx="739375" cy="739375"/>
          </a:xfrm>
          <a:prstGeom prst="rect">
            <a:avLst/>
          </a:prstGeom>
        </p:spPr>
      </p:pic>
      <p:sp>
        <p:nvSpPr>
          <p:cNvPr id="56" name="Rectangle 55">
            <a:extLst>
              <a:ext uri="{FF2B5EF4-FFF2-40B4-BE49-F238E27FC236}">
                <a16:creationId xmlns:a16="http://schemas.microsoft.com/office/drawing/2014/main" id="{EA185D78-48B7-4EA2-BD78-36E8F24A3094}"/>
              </a:ext>
            </a:extLst>
          </p:cNvPr>
          <p:cNvSpPr/>
          <p:nvPr/>
        </p:nvSpPr>
        <p:spPr>
          <a:xfrm>
            <a:off x="6124825" y="1723001"/>
            <a:ext cx="2515480" cy="18881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57" name="Graphic 56" descr="Lock with solid fill">
            <a:extLst>
              <a:ext uri="{FF2B5EF4-FFF2-40B4-BE49-F238E27FC236}">
                <a16:creationId xmlns:a16="http://schemas.microsoft.com/office/drawing/2014/main" id="{82CD7646-0A4F-4008-B050-39503E6F31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02565" y="2983365"/>
            <a:ext cx="393291" cy="393289"/>
          </a:xfrm>
          <a:prstGeom prst="rect">
            <a:avLst/>
          </a:prstGeom>
          <a:effectLst/>
        </p:spPr>
      </p:pic>
      <p:pic>
        <p:nvPicPr>
          <p:cNvPr id="71" name="Graphic 70" descr="Old Key with solid fill">
            <a:extLst>
              <a:ext uri="{FF2B5EF4-FFF2-40B4-BE49-F238E27FC236}">
                <a16:creationId xmlns:a16="http://schemas.microsoft.com/office/drawing/2014/main" id="{15595CEA-80ED-40C6-899E-0269172F6F2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81730" y="3196774"/>
            <a:ext cx="290850" cy="290850"/>
          </a:xfrm>
          <a:prstGeom prst="rect">
            <a:avLst/>
          </a:prstGeom>
        </p:spPr>
      </p:pic>
      <p:cxnSp>
        <p:nvCxnSpPr>
          <p:cNvPr id="75" name="Straight Arrow Connector 74">
            <a:extLst>
              <a:ext uri="{FF2B5EF4-FFF2-40B4-BE49-F238E27FC236}">
                <a16:creationId xmlns:a16="http://schemas.microsoft.com/office/drawing/2014/main" id="{E38809DD-E743-4A52-94C6-46E0E4B29375}"/>
              </a:ext>
            </a:extLst>
          </p:cNvPr>
          <p:cNvCxnSpPr>
            <a:cxnSpLocks/>
            <a:stCxn id="71" idx="1"/>
            <a:endCxn id="79" idx="3"/>
          </p:cNvCxnSpPr>
          <p:nvPr/>
        </p:nvCxnSpPr>
        <p:spPr>
          <a:xfrm flipH="1">
            <a:off x="7075999" y="3342199"/>
            <a:ext cx="505731" cy="1"/>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B465DD95-3F7B-4769-B93D-7B73A2FE0E41}"/>
              </a:ext>
            </a:extLst>
          </p:cNvPr>
          <p:cNvSpPr txBox="1"/>
          <p:nvPr/>
        </p:nvSpPr>
        <p:spPr>
          <a:xfrm>
            <a:off x="674025" y="890039"/>
            <a:ext cx="8140305" cy="646331"/>
          </a:xfrm>
          <a:prstGeom prst="rect">
            <a:avLst/>
          </a:prstGeom>
          <a:noFill/>
        </p:spPr>
        <p:txBody>
          <a:bodyPr wrap="none" rtlCol="0">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a:ea typeface="+mn-ea"/>
                <a:cs typeface="+mn-cs"/>
              </a:rPr>
              <a:t>Requires a trusted third party (      )</a:t>
            </a:r>
            <a:endParaRPr kumimoji="0" lang="en-CA" sz="1800" b="0" i="0" u="none" strike="noStrike" kern="1200" cap="none" spc="0" normalizeH="0" baseline="0" noProof="0" dirty="0">
              <a:ln>
                <a:noFill/>
              </a:ln>
              <a:solidFill>
                <a:schemeClr val="bg1">
                  <a:lumMod val="85000"/>
                </a:schemeClr>
              </a:solidFill>
              <a:effectLst/>
              <a:uLnTx/>
              <a:uFillTx/>
              <a:latin typeface="Calibri"/>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solidFill>
                <a:effectLst/>
                <a:uLnTx/>
                <a:uFillTx/>
                <a:latin typeface="Calibri"/>
                <a:ea typeface="+mn-ea"/>
                <a:cs typeface="+mn-cs"/>
              </a:rPr>
              <a:t>Alice must have the TTPs public key     , for example pre-installed on her computer</a:t>
            </a:r>
          </a:p>
        </p:txBody>
      </p:sp>
      <p:pic>
        <p:nvPicPr>
          <p:cNvPr id="77" name="Graphic 76" descr="Court with solid fill">
            <a:extLst>
              <a:ext uri="{FF2B5EF4-FFF2-40B4-BE49-F238E27FC236}">
                <a16:creationId xmlns:a16="http://schemas.microsoft.com/office/drawing/2014/main" id="{4E8ED03D-604B-4F28-8CE7-6C3BF4997A6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2326" y="884552"/>
            <a:ext cx="373838" cy="373838"/>
          </a:xfrm>
          <a:prstGeom prst="rect">
            <a:avLst/>
          </a:prstGeom>
        </p:spPr>
      </p:pic>
      <p:grpSp>
        <p:nvGrpSpPr>
          <p:cNvPr id="99" name="Group 98">
            <a:extLst>
              <a:ext uri="{FF2B5EF4-FFF2-40B4-BE49-F238E27FC236}">
                <a16:creationId xmlns:a16="http://schemas.microsoft.com/office/drawing/2014/main" id="{33669EA2-CB68-4E60-B76C-4C7CD12F1BA2}"/>
              </a:ext>
            </a:extLst>
          </p:cNvPr>
          <p:cNvGrpSpPr/>
          <p:nvPr/>
        </p:nvGrpSpPr>
        <p:grpSpPr>
          <a:xfrm>
            <a:off x="6030282" y="2305186"/>
            <a:ext cx="1325698" cy="1325698"/>
            <a:chOff x="6022406" y="2394619"/>
            <a:chExt cx="1325698" cy="1325698"/>
          </a:xfrm>
        </p:grpSpPr>
        <p:pic>
          <p:nvPicPr>
            <p:cNvPr id="54" name="Graphic 53" descr="Paper outline">
              <a:extLst>
                <a:ext uri="{FF2B5EF4-FFF2-40B4-BE49-F238E27FC236}">
                  <a16:creationId xmlns:a16="http://schemas.microsoft.com/office/drawing/2014/main" id="{39493A3F-755A-4D6E-9D27-A2C9C2C127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22406" y="2394619"/>
              <a:ext cx="1325698" cy="1325698"/>
            </a:xfrm>
            <a:prstGeom prst="rect">
              <a:avLst/>
            </a:prstGeom>
          </p:spPr>
        </p:pic>
        <p:grpSp>
          <p:nvGrpSpPr>
            <p:cNvPr id="80" name="Group 79">
              <a:extLst>
                <a:ext uri="{FF2B5EF4-FFF2-40B4-BE49-F238E27FC236}">
                  <a16:creationId xmlns:a16="http://schemas.microsoft.com/office/drawing/2014/main" id="{99F00087-B39F-4979-AD8B-4CBA09920E55}"/>
                </a:ext>
              </a:extLst>
            </p:cNvPr>
            <p:cNvGrpSpPr/>
            <p:nvPr/>
          </p:nvGrpSpPr>
          <p:grpSpPr>
            <a:xfrm>
              <a:off x="6320579" y="2820686"/>
              <a:ext cx="831848" cy="461665"/>
              <a:chOff x="6374823" y="2409987"/>
              <a:chExt cx="831848" cy="461665"/>
            </a:xfrm>
          </p:grpSpPr>
          <p:sp>
            <p:nvSpPr>
              <p:cNvPr id="72" name="TextBox 71">
                <a:extLst>
                  <a:ext uri="{FF2B5EF4-FFF2-40B4-BE49-F238E27FC236}">
                    <a16:creationId xmlns:a16="http://schemas.microsoft.com/office/drawing/2014/main" id="{BF5C19BD-A7D1-43AE-9C97-F3C1D8EA2EF4}"/>
                  </a:ext>
                </a:extLst>
              </p:cNvPr>
              <p:cNvSpPr txBox="1"/>
              <p:nvPr/>
            </p:nvSpPr>
            <p:spPr>
              <a:xfrm>
                <a:off x="6374823" y="2409987"/>
                <a:ext cx="831848"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Calibri"/>
                    <a:ea typeface="+mn-ea"/>
                    <a:cs typeface="+mn-cs"/>
                  </a:rPr>
                  <a:t>“Bob owns     ”</a:t>
                </a:r>
              </a:p>
            </p:txBody>
          </p:sp>
          <p:pic>
            <p:nvPicPr>
              <p:cNvPr id="73" name="Graphic 72" descr="Lock with solid fill">
                <a:extLst>
                  <a:ext uri="{FF2B5EF4-FFF2-40B4-BE49-F238E27FC236}">
                    <a16:creationId xmlns:a16="http://schemas.microsoft.com/office/drawing/2014/main" id="{39C60E40-5BA1-4852-8BCD-FF82B178B48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8496" y="2615941"/>
                <a:ext cx="216636" cy="216635"/>
              </a:xfrm>
              <a:prstGeom prst="rect">
                <a:avLst/>
              </a:prstGeom>
              <a:effectLst/>
            </p:spPr>
          </p:pic>
        </p:grpSp>
        <p:pic>
          <p:nvPicPr>
            <p:cNvPr id="79" name="Graphic 78" descr="Signature with solid fill">
              <a:extLst>
                <a:ext uri="{FF2B5EF4-FFF2-40B4-BE49-F238E27FC236}">
                  <a16:creationId xmlns:a16="http://schemas.microsoft.com/office/drawing/2014/main" id="{8414D93B-1595-4772-B022-A347882E86A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91754" y="3243448"/>
              <a:ext cx="376369" cy="376369"/>
            </a:xfrm>
            <a:prstGeom prst="rect">
              <a:avLst/>
            </a:prstGeom>
          </p:spPr>
        </p:pic>
      </p:grpSp>
      <p:sp>
        <p:nvSpPr>
          <p:cNvPr id="86" name="TextBox 85">
            <a:extLst>
              <a:ext uri="{FF2B5EF4-FFF2-40B4-BE49-F238E27FC236}">
                <a16:creationId xmlns:a16="http://schemas.microsoft.com/office/drawing/2014/main" id="{5AFBECCF-EADE-4CE8-B09B-F377637503A1}"/>
              </a:ext>
            </a:extLst>
          </p:cNvPr>
          <p:cNvSpPr txBox="1"/>
          <p:nvPr/>
        </p:nvSpPr>
        <p:spPr>
          <a:xfrm>
            <a:off x="6235282" y="1848022"/>
            <a:ext cx="1750530" cy="507831"/>
          </a:xfrm>
          <a:prstGeom prst="rect">
            <a:avLst/>
          </a:prstGeom>
          <a:noFill/>
        </p:spPr>
        <p:txBody>
          <a:bodyPr wrap="none" lIns="108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 Check Bob’s identity </a:t>
            </a:r>
            <a:br>
              <a:rPr kumimoji="0" lang="en-CA" sz="1350" b="0" i="0" u="none" strike="noStrike" kern="1200" cap="none" spc="0" normalizeH="0" baseline="0" noProof="0" dirty="0">
                <a:ln>
                  <a:noFill/>
                </a:ln>
                <a:solidFill>
                  <a:prstClr val="black"/>
                </a:solidFill>
                <a:effectLst/>
                <a:uLnTx/>
                <a:uFillTx/>
                <a:latin typeface="Calibri"/>
                <a:ea typeface="+mn-ea"/>
                <a:cs typeface="+mn-cs"/>
              </a:rPr>
            </a:br>
            <a:r>
              <a:rPr kumimoji="0" lang="en-CA" sz="1350" b="0" i="0" u="none" strike="noStrike" kern="1200" cap="none" spc="0" normalizeH="0" baseline="0" noProof="0" dirty="0">
                <a:ln>
                  <a:noFill/>
                </a:ln>
                <a:solidFill>
                  <a:prstClr val="black"/>
                </a:solidFill>
                <a:effectLst/>
                <a:uLnTx/>
                <a:uFillTx/>
                <a:latin typeface="Calibri"/>
                <a:ea typeface="+mn-ea"/>
                <a:cs typeface="+mn-cs"/>
              </a:rPr>
              <a:t>- Check if Bob owns </a:t>
            </a:r>
          </a:p>
        </p:txBody>
      </p:sp>
      <p:sp>
        <p:nvSpPr>
          <p:cNvPr id="93" name="TextBox 92">
            <a:extLst>
              <a:ext uri="{FF2B5EF4-FFF2-40B4-BE49-F238E27FC236}">
                <a16:creationId xmlns:a16="http://schemas.microsoft.com/office/drawing/2014/main" id="{A6FB8154-A929-45D0-9D52-5FDDC2008902}"/>
              </a:ext>
            </a:extLst>
          </p:cNvPr>
          <p:cNvSpPr txBox="1"/>
          <p:nvPr/>
        </p:nvSpPr>
        <p:spPr>
          <a:xfrm>
            <a:off x="7116058" y="3076572"/>
            <a:ext cx="495750"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sign</a:t>
            </a:r>
          </a:p>
        </p:txBody>
      </p:sp>
      <p:cxnSp>
        <p:nvCxnSpPr>
          <p:cNvPr id="95" name="Straight Arrow Connector 94">
            <a:extLst>
              <a:ext uri="{FF2B5EF4-FFF2-40B4-BE49-F238E27FC236}">
                <a16:creationId xmlns:a16="http://schemas.microsoft.com/office/drawing/2014/main" id="{ED066108-A654-4D02-A9C9-DE8118B023C3}"/>
              </a:ext>
            </a:extLst>
          </p:cNvPr>
          <p:cNvCxnSpPr>
            <a:cxnSpLocks/>
          </p:cNvCxnSpPr>
          <p:nvPr/>
        </p:nvCxnSpPr>
        <p:spPr>
          <a:xfrm flipH="1">
            <a:off x="2914563" y="3134073"/>
            <a:ext cx="3370000"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0E602F14-6DC2-4896-90D4-F1B6E29BEF63}"/>
              </a:ext>
            </a:extLst>
          </p:cNvPr>
          <p:cNvGrpSpPr/>
          <p:nvPr/>
        </p:nvGrpSpPr>
        <p:grpSpPr>
          <a:xfrm>
            <a:off x="2100409" y="2418922"/>
            <a:ext cx="973316" cy="973316"/>
            <a:chOff x="6022406" y="2394619"/>
            <a:chExt cx="1325698" cy="1325698"/>
          </a:xfrm>
        </p:grpSpPr>
        <p:pic>
          <p:nvPicPr>
            <p:cNvPr id="109" name="Graphic 108" descr="Paper outline">
              <a:extLst>
                <a:ext uri="{FF2B5EF4-FFF2-40B4-BE49-F238E27FC236}">
                  <a16:creationId xmlns:a16="http://schemas.microsoft.com/office/drawing/2014/main" id="{7BC25C76-DA45-4FFA-BAB1-83CED9864E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22406" y="2394619"/>
              <a:ext cx="1325698" cy="1325698"/>
            </a:xfrm>
            <a:prstGeom prst="rect">
              <a:avLst/>
            </a:prstGeom>
          </p:spPr>
        </p:pic>
        <p:grpSp>
          <p:nvGrpSpPr>
            <p:cNvPr id="110" name="Group 109">
              <a:extLst>
                <a:ext uri="{FF2B5EF4-FFF2-40B4-BE49-F238E27FC236}">
                  <a16:creationId xmlns:a16="http://schemas.microsoft.com/office/drawing/2014/main" id="{B873390A-EA03-4436-B388-230F018E3219}"/>
                </a:ext>
              </a:extLst>
            </p:cNvPr>
            <p:cNvGrpSpPr/>
            <p:nvPr/>
          </p:nvGrpSpPr>
          <p:grpSpPr>
            <a:xfrm>
              <a:off x="6320579" y="2820686"/>
              <a:ext cx="831848" cy="461125"/>
              <a:chOff x="6374823" y="2409987"/>
              <a:chExt cx="831848" cy="461125"/>
            </a:xfrm>
          </p:grpSpPr>
          <p:sp>
            <p:nvSpPr>
              <p:cNvPr id="112" name="TextBox 111">
                <a:extLst>
                  <a:ext uri="{FF2B5EF4-FFF2-40B4-BE49-F238E27FC236}">
                    <a16:creationId xmlns:a16="http://schemas.microsoft.com/office/drawing/2014/main" id="{C376ADDA-6737-46F5-ACB1-63836D48D472}"/>
                  </a:ext>
                </a:extLst>
              </p:cNvPr>
              <p:cNvSpPr txBox="1"/>
              <p:nvPr/>
            </p:nvSpPr>
            <p:spPr>
              <a:xfrm>
                <a:off x="6374823" y="2409987"/>
                <a:ext cx="831848" cy="46112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a:ln>
                      <a:noFill/>
                    </a:ln>
                    <a:solidFill>
                      <a:prstClr val="black"/>
                    </a:solidFill>
                    <a:effectLst/>
                    <a:uLnTx/>
                    <a:uFillTx/>
                    <a:latin typeface="Calibri"/>
                    <a:ea typeface="+mn-ea"/>
                    <a:cs typeface="+mn-cs"/>
                  </a:rPr>
                  <a:t>“Bob owns       ”</a:t>
                </a:r>
              </a:p>
            </p:txBody>
          </p:sp>
          <p:pic>
            <p:nvPicPr>
              <p:cNvPr id="113" name="Graphic 112" descr="Lock with solid fill">
                <a:extLst>
                  <a:ext uri="{FF2B5EF4-FFF2-40B4-BE49-F238E27FC236}">
                    <a16:creationId xmlns:a16="http://schemas.microsoft.com/office/drawing/2014/main" id="{890DA9B6-35C2-4A8A-9818-A1D8BDF1D8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98496" y="2615941"/>
                <a:ext cx="216807" cy="216807"/>
              </a:xfrm>
              <a:prstGeom prst="rect">
                <a:avLst/>
              </a:prstGeom>
              <a:effectLst/>
            </p:spPr>
          </p:pic>
        </p:grpSp>
        <p:pic>
          <p:nvPicPr>
            <p:cNvPr id="111" name="Graphic 110" descr="Signature with solid fill">
              <a:extLst>
                <a:ext uri="{FF2B5EF4-FFF2-40B4-BE49-F238E27FC236}">
                  <a16:creationId xmlns:a16="http://schemas.microsoft.com/office/drawing/2014/main" id="{3E5CCDB8-C1CF-4270-ADAA-67F2883EF2A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91754" y="3243448"/>
              <a:ext cx="376369" cy="376369"/>
            </a:xfrm>
            <a:prstGeom prst="rect">
              <a:avLst/>
            </a:prstGeom>
          </p:spPr>
        </p:pic>
      </p:grpSp>
      <p:pic>
        <p:nvPicPr>
          <p:cNvPr id="114" name="Graphic 113" descr="Old Key with solid fill">
            <a:extLst>
              <a:ext uri="{FF2B5EF4-FFF2-40B4-BE49-F238E27FC236}">
                <a16:creationId xmlns:a16="http://schemas.microsoft.com/office/drawing/2014/main" id="{D3B38490-AB53-4ABD-82CC-1C8B711DBA3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715041" y="2085993"/>
            <a:ext cx="237363" cy="237363"/>
          </a:xfrm>
          <a:prstGeom prst="rect">
            <a:avLst/>
          </a:prstGeom>
        </p:spPr>
      </p:pic>
      <p:pic>
        <p:nvPicPr>
          <p:cNvPr id="120" name="Graphic 119" descr="Packing Box Open with solid fill">
            <a:extLst>
              <a:ext uri="{FF2B5EF4-FFF2-40B4-BE49-F238E27FC236}">
                <a16:creationId xmlns:a16="http://schemas.microsoft.com/office/drawing/2014/main" id="{7F2EC335-919C-461C-839E-63C780795B9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62984" y="3682257"/>
            <a:ext cx="687133" cy="687133"/>
          </a:xfrm>
          <a:prstGeom prst="rect">
            <a:avLst/>
          </a:prstGeom>
        </p:spPr>
      </p:pic>
      <p:pic>
        <p:nvPicPr>
          <p:cNvPr id="121" name="Graphic 120" descr="Old Key with solid fill">
            <a:extLst>
              <a:ext uri="{FF2B5EF4-FFF2-40B4-BE49-F238E27FC236}">
                <a16:creationId xmlns:a16="http://schemas.microsoft.com/office/drawing/2014/main" id="{500A4D41-72C2-4679-83AD-18E41A1DF23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69760" y="3880399"/>
            <a:ext cx="290850" cy="290850"/>
          </a:xfrm>
          <a:prstGeom prst="rect">
            <a:avLst/>
          </a:prstGeom>
        </p:spPr>
      </p:pic>
      <p:cxnSp>
        <p:nvCxnSpPr>
          <p:cNvPr id="122" name="Straight Arrow Connector 121">
            <a:extLst>
              <a:ext uri="{FF2B5EF4-FFF2-40B4-BE49-F238E27FC236}">
                <a16:creationId xmlns:a16="http://schemas.microsoft.com/office/drawing/2014/main" id="{A86EEFA9-AA0A-4CC8-804D-04492B1A318A}"/>
              </a:ext>
            </a:extLst>
          </p:cNvPr>
          <p:cNvCxnSpPr>
            <a:cxnSpLocks/>
            <a:stCxn id="121" idx="1"/>
            <a:endCxn id="123" idx="3"/>
          </p:cNvCxnSpPr>
          <p:nvPr/>
        </p:nvCxnSpPr>
        <p:spPr>
          <a:xfrm flipH="1">
            <a:off x="4206873" y="4025824"/>
            <a:ext cx="262887"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23" name="Graphic 122" descr="Box with solid fill">
            <a:extLst>
              <a:ext uri="{FF2B5EF4-FFF2-40B4-BE49-F238E27FC236}">
                <a16:creationId xmlns:a16="http://schemas.microsoft.com/office/drawing/2014/main" id="{8F79F6C4-38A6-45BA-A6FF-6835E9D8D2C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519739" y="3682257"/>
            <a:ext cx="687134" cy="687134"/>
          </a:xfrm>
          <a:prstGeom prst="rect">
            <a:avLst/>
          </a:prstGeom>
        </p:spPr>
      </p:pic>
      <p:cxnSp>
        <p:nvCxnSpPr>
          <p:cNvPr id="124" name="Straight Arrow Connector 123">
            <a:extLst>
              <a:ext uri="{FF2B5EF4-FFF2-40B4-BE49-F238E27FC236}">
                <a16:creationId xmlns:a16="http://schemas.microsoft.com/office/drawing/2014/main" id="{FF5A6C9C-0DCF-40E0-B1CD-1FF6F8B1C6DD}"/>
              </a:ext>
            </a:extLst>
          </p:cNvPr>
          <p:cNvCxnSpPr>
            <a:cxnSpLocks/>
            <a:stCxn id="120" idx="3"/>
            <a:endCxn id="123" idx="1"/>
          </p:cNvCxnSpPr>
          <p:nvPr/>
        </p:nvCxnSpPr>
        <p:spPr>
          <a:xfrm>
            <a:off x="3050117" y="4025824"/>
            <a:ext cx="469622"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Connector: Curved 124">
            <a:extLst>
              <a:ext uri="{FF2B5EF4-FFF2-40B4-BE49-F238E27FC236}">
                <a16:creationId xmlns:a16="http://schemas.microsoft.com/office/drawing/2014/main" id="{7E2EA1D7-D844-4751-9BFD-2FB30A09E3C7}"/>
              </a:ext>
            </a:extLst>
          </p:cNvPr>
          <p:cNvCxnSpPr>
            <a:cxnSpLocks/>
            <a:stCxn id="123" idx="0"/>
            <a:endCxn id="126" idx="1"/>
          </p:cNvCxnSpPr>
          <p:nvPr/>
        </p:nvCxnSpPr>
        <p:spPr>
          <a:xfrm rot="5400000" flipH="1" flipV="1">
            <a:off x="3908238" y="3527031"/>
            <a:ext cx="110294" cy="200158"/>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33B87E48-412E-4C36-ACD0-7A2C452CE700}"/>
              </a:ext>
            </a:extLst>
          </p:cNvPr>
          <p:cNvSpPr txBox="1"/>
          <p:nvPr/>
        </p:nvSpPr>
        <p:spPr>
          <a:xfrm>
            <a:off x="4063464" y="3421922"/>
            <a:ext cx="84830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“Hi Bob!”</a:t>
            </a:r>
          </a:p>
        </p:txBody>
      </p:sp>
      <p:pic>
        <p:nvPicPr>
          <p:cNvPr id="133" name="Graphic 132" descr="Lock with solid fill">
            <a:extLst>
              <a:ext uri="{FF2B5EF4-FFF2-40B4-BE49-F238E27FC236}">
                <a16:creationId xmlns:a16="http://schemas.microsoft.com/office/drawing/2014/main" id="{F48F7186-26D7-4EE8-971F-7E02E5F6CD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14222" y="3861960"/>
            <a:ext cx="300436" cy="300434"/>
          </a:xfrm>
          <a:prstGeom prst="rect">
            <a:avLst/>
          </a:prstGeom>
          <a:effectLst>
            <a:glow rad="50800">
              <a:srgbClr val="EFEAEA">
                <a:alpha val="80000"/>
              </a:srgbClr>
            </a:glow>
          </a:effectLst>
        </p:spPr>
      </p:pic>
      <p:pic>
        <p:nvPicPr>
          <p:cNvPr id="134" name="Graphic 133" descr="Lock with solid fill">
            <a:extLst>
              <a:ext uri="{FF2B5EF4-FFF2-40B4-BE49-F238E27FC236}">
                <a16:creationId xmlns:a16="http://schemas.microsoft.com/office/drawing/2014/main" id="{DD98D2DB-466C-457C-B1B8-E8D25DE91B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0206" y="3857648"/>
            <a:ext cx="340292" cy="340291"/>
          </a:xfrm>
          <a:prstGeom prst="rect">
            <a:avLst/>
          </a:prstGeom>
          <a:effectLst/>
        </p:spPr>
      </p:pic>
      <p:cxnSp>
        <p:nvCxnSpPr>
          <p:cNvPr id="135" name="Straight Arrow Connector 134">
            <a:extLst>
              <a:ext uri="{FF2B5EF4-FFF2-40B4-BE49-F238E27FC236}">
                <a16:creationId xmlns:a16="http://schemas.microsoft.com/office/drawing/2014/main" id="{158A48DF-59FF-442B-8812-77BDD853C0A9}"/>
              </a:ext>
            </a:extLst>
          </p:cNvPr>
          <p:cNvCxnSpPr>
            <a:cxnSpLocks/>
            <a:stCxn id="57" idx="3"/>
            <a:endCxn id="111" idx="1"/>
          </p:cNvCxnSpPr>
          <p:nvPr/>
        </p:nvCxnSpPr>
        <p:spPr>
          <a:xfrm>
            <a:off x="1795856" y="3180010"/>
            <a:ext cx="795983" cy="279"/>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E296DF55-C584-4C5C-BEB2-46CA67ECE347}"/>
              </a:ext>
            </a:extLst>
          </p:cNvPr>
          <p:cNvSpPr txBox="1"/>
          <p:nvPr/>
        </p:nvSpPr>
        <p:spPr>
          <a:xfrm>
            <a:off x="1743850" y="2907416"/>
            <a:ext cx="619134"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verify</a:t>
            </a:r>
          </a:p>
        </p:txBody>
      </p:sp>
      <p:sp>
        <p:nvSpPr>
          <p:cNvPr id="142" name="TextBox 141">
            <a:extLst>
              <a:ext uri="{FF2B5EF4-FFF2-40B4-BE49-F238E27FC236}">
                <a16:creationId xmlns:a16="http://schemas.microsoft.com/office/drawing/2014/main" id="{673F0C82-FA1B-4407-93E7-111982E70415}"/>
              </a:ext>
            </a:extLst>
          </p:cNvPr>
          <p:cNvSpPr txBox="1"/>
          <p:nvPr/>
        </p:nvSpPr>
        <p:spPr>
          <a:xfrm>
            <a:off x="3503995" y="2639770"/>
            <a:ext cx="2167138"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“Hi Alice, here’s my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key (     ) and certificate (    )”</a:t>
            </a:r>
          </a:p>
        </p:txBody>
      </p:sp>
      <p:pic>
        <p:nvPicPr>
          <p:cNvPr id="144" name="Graphic 143" descr="Lock with solid fill">
            <a:extLst>
              <a:ext uri="{FF2B5EF4-FFF2-40B4-BE49-F238E27FC236}">
                <a16:creationId xmlns:a16="http://schemas.microsoft.com/office/drawing/2014/main" id="{4A10C83F-7B98-4D85-86A3-D2612555B1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86474" y="2856292"/>
            <a:ext cx="258080" cy="258079"/>
          </a:xfrm>
          <a:prstGeom prst="rect">
            <a:avLst/>
          </a:prstGeom>
          <a:effectLst/>
        </p:spPr>
      </p:pic>
      <p:sp>
        <p:nvSpPr>
          <p:cNvPr id="145" name="TextBox 144">
            <a:extLst>
              <a:ext uri="{FF2B5EF4-FFF2-40B4-BE49-F238E27FC236}">
                <a16:creationId xmlns:a16="http://schemas.microsoft.com/office/drawing/2014/main" id="{F40A0DF5-DDD3-45F3-8DFA-1766404FAC3C}"/>
              </a:ext>
            </a:extLst>
          </p:cNvPr>
          <p:cNvSpPr txBox="1"/>
          <p:nvPr/>
        </p:nvSpPr>
        <p:spPr>
          <a:xfrm>
            <a:off x="1719154" y="3396678"/>
            <a:ext cx="84830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“Hi Bob!”</a:t>
            </a:r>
          </a:p>
        </p:txBody>
      </p:sp>
      <p:cxnSp>
        <p:nvCxnSpPr>
          <p:cNvPr id="146" name="Connector: Curved 145">
            <a:extLst>
              <a:ext uri="{FF2B5EF4-FFF2-40B4-BE49-F238E27FC236}">
                <a16:creationId xmlns:a16="http://schemas.microsoft.com/office/drawing/2014/main" id="{60AAAAB5-0A04-4594-98E4-DBE7BC8F4D69}"/>
              </a:ext>
            </a:extLst>
          </p:cNvPr>
          <p:cNvCxnSpPr>
            <a:cxnSpLocks/>
            <a:stCxn id="145" idx="3"/>
            <a:endCxn id="120" idx="0"/>
          </p:cNvCxnSpPr>
          <p:nvPr/>
        </p:nvCxnSpPr>
        <p:spPr>
          <a:xfrm>
            <a:off x="2567463" y="3546719"/>
            <a:ext cx="139088" cy="135538"/>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334AD02-7AAA-4B5E-8D3E-1852BD6D162F}"/>
              </a:ext>
            </a:extLst>
          </p:cNvPr>
          <p:cNvCxnSpPr>
            <a:cxnSpLocks/>
            <a:stCxn id="134" idx="3"/>
            <a:endCxn id="120" idx="1"/>
          </p:cNvCxnSpPr>
          <p:nvPr/>
        </p:nvCxnSpPr>
        <p:spPr>
          <a:xfrm flipV="1">
            <a:off x="2110498" y="4025824"/>
            <a:ext cx="252486" cy="197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53" name="Graphic 152" descr="Lock with solid fill">
            <a:extLst>
              <a:ext uri="{FF2B5EF4-FFF2-40B4-BE49-F238E27FC236}">
                <a16:creationId xmlns:a16="http://schemas.microsoft.com/office/drawing/2014/main" id="{090E010C-F658-494D-AB1C-E0800F7E568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11864" y="1167307"/>
            <a:ext cx="341099" cy="341097"/>
          </a:xfrm>
          <a:prstGeom prst="rect">
            <a:avLst/>
          </a:prstGeom>
          <a:effectLst/>
        </p:spPr>
      </p:pic>
      <p:grpSp>
        <p:nvGrpSpPr>
          <p:cNvPr id="154" name="Group 153">
            <a:extLst>
              <a:ext uri="{FF2B5EF4-FFF2-40B4-BE49-F238E27FC236}">
                <a16:creationId xmlns:a16="http://schemas.microsoft.com/office/drawing/2014/main" id="{92EFC9CA-D266-4BA2-9100-DE79B9BEF377}"/>
              </a:ext>
            </a:extLst>
          </p:cNvPr>
          <p:cNvGrpSpPr/>
          <p:nvPr/>
        </p:nvGrpSpPr>
        <p:grpSpPr>
          <a:xfrm>
            <a:off x="5269361" y="2900951"/>
            <a:ext cx="211710" cy="211710"/>
            <a:chOff x="6022406" y="2394619"/>
            <a:chExt cx="1325698" cy="1325698"/>
          </a:xfrm>
          <a:effectLst/>
        </p:grpSpPr>
        <p:pic>
          <p:nvPicPr>
            <p:cNvPr id="155" name="Graphic 154" descr="Paper outline">
              <a:extLst>
                <a:ext uri="{FF2B5EF4-FFF2-40B4-BE49-F238E27FC236}">
                  <a16:creationId xmlns:a16="http://schemas.microsoft.com/office/drawing/2014/main" id="{19A1008E-E095-4B55-82C8-B50662FE21E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22406" y="2394619"/>
              <a:ext cx="1325698" cy="1325698"/>
            </a:xfrm>
            <a:prstGeom prst="rect">
              <a:avLst/>
            </a:prstGeom>
          </p:spPr>
        </p:pic>
        <p:grpSp>
          <p:nvGrpSpPr>
            <p:cNvPr id="156" name="Group 155">
              <a:extLst>
                <a:ext uri="{FF2B5EF4-FFF2-40B4-BE49-F238E27FC236}">
                  <a16:creationId xmlns:a16="http://schemas.microsoft.com/office/drawing/2014/main" id="{1AC302BF-2C8C-4944-8C02-588537CD3238}"/>
                </a:ext>
              </a:extLst>
            </p:cNvPr>
            <p:cNvGrpSpPr/>
            <p:nvPr/>
          </p:nvGrpSpPr>
          <p:grpSpPr>
            <a:xfrm>
              <a:off x="6335479" y="2820686"/>
              <a:ext cx="877453" cy="481814"/>
              <a:chOff x="6389723" y="2409987"/>
              <a:chExt cx="877453" cy="481814"/>
            </a:xfrm>
          </p:grpSpPr>
          <p:sp>
            <p:nvSpPr>
              <p:cNvPr id="158" name="TextBox 157">
                <a:extLst>
                  <a:ext uri="{FF2B5EF4-FFF2-40B4-BE49-F238E27FC236}">
                    <a16:creationId xmlns:a16="http://schemas.microsoft.com/office/drawing/2014/main" id="{D351FF21-F4A3-4F4D-B1D3-481695A350F8}"/>
                  </a:ext>
                </a:extLst>
              </p:cNvPr>
              <p:cNvSpPr txBox="1"/>
              <p:nvPr/>
            </p:nvSpPr>
            <p:spPr>
              <a:xfrm>
                <a:off x="6389723" y="2409987"/>
                <a:ext cx="877453" cy="481814"/>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250" b="0" i="0" u="none" strike="noStrike" kern="1200" cap="none" spc="0" normalizeH="0" baseline="0" noProof="0" dirty="0">
                    <a:ln>
                      <a:noFill/>
                    </a:ln>
                    <a:solidFill>
                      <a:prstClr val="black"/>
                    </a:solidFill>
                    <a:effectLst/>
                    <a:uLnTx/>
                    <a:uFillTx/>
                    <a:latin typeface="Calibri"/>
                    <a:ea typeface="+mn-ea"/>
                    <a:cs typeface="+mn-cs"/>
                  </a:rPr>
                  <a:t>“Bob owns    ”</a:t>
                </a:r>
              </a:p>
            </p:txBody>
          </p:sp>
          <p:pic>
            <p:nvPicPr>
              <p:cNvPr id="159" name="Graphic 158" descr="Lock with solid fill">
                <a:extLst>
                  <a:ext uri="{FF2B5EF4-FFF2-40B4-BE49-F238E27FC236}">
                    <a16:creationId xmlns:a16="http://schemas.microsoft.com/office/drawing/2014/main" id="{D19FF7F1-EABE-4903-9DC8-7751197869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28315" y="2645759"/>
                <a:ext cx="216810" cy="216805"/>
              </a:xfrm>
              <a:prstGeom prst="rect">
                <a:avLst/>
              </a:prstGeom>
              <a:effectLst/>
            </p:spPr>
          </p:pic>
        </p:grpSp>
        <p:pic>
          <p:nvPicPr>
            <p:cNvPr id="157" name="Graphic 156" descr="Signature with solid fill">
              <a:extLst>
                <a:ext uri="{FF2B5EF4-FFF2-40B4-BE49-F238E27FC236}">
                  <a16:creationId xmlns:a16="http://schemas.microsoft.com/office/drawing/2014/main" id="{894C1E75-1FE6-4ABA-B165-4088B3498B5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91754" y="3243448"/>
              <a:ext cx="376369" cy="376369"/>
            </a:xfrm>
            <a:prstGeom prst="rect">
              <a:avLst/>
            </a:prstGeom>
          </p:spPr>
        </p:pic>
      </p:grpSp>
      <p:sp>
        <p:nvSpPr>
          <p:cNvPr id="3" name="Slide Number Placeholder 2">
            <a:extLst>
              <a:ext uri="{FF2B5EF4-FFF2-40B4-BE49-F238E27FC236}">
                <a16:creationId xmlns:a16="http://schemas.microsoft.com/office/drawing/2014/main" id="{0E6D848A-FD49-4AAA-3EF7-D663C73D7F57}"/>
              </a:ext>
            </a:extLst>
          </p:cNvPr>
          <p:cNvSpPr>
            <a:spLocks noGrp="1"/>
          </p:cNvSpPr>
          <p:nvPr>
            <p:ph type="sldNum" sz="quarter" idx="8"/>
          </p:nvPr>
        </p:nvSpPr>
        <p:spPr/>
        <p:txBody>
          <a:bodyPr/>
          <a:lstStyle/>
          <a:p>
            <a:pPr lvl="0"/>
            <a:fld id="{54D7E5F9-595B-41CC-8860-862166473562}" type="slidenum">
              <a:rPr lang="en-US" smtClean="0"/>
              <a:t>44</a:t>
            </a:fld>
            <a:endParaRPr lang="en-US"/>
          </a:p>
        </p:txBody>
      </p:sp>
    </p:spTree>
    <p:extLst>
      <p:ext uri="{BB962C8B-B14F-4D97-AF65-F5344CB8AC3E}">
        <p14:creationId xmlns:p14="http://schemas.microsoft.com/office/powerpoint/2010/main" val="212856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6" grpId="0"/>
      <p:bldP spid="93" grpId="0"/>
      <p:bldP spid="126" grpId="0"/>
      <p:bldP spid="139" grpId="0"/>
      <p:bldP spid="142" grpId="0"/>
      <p:bldP spid="14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809B9-FF61-9E3F-22D0-D73B57E8BB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8DCEB7-2A40-44D0-660C-AE8EA910326C}"/>
              </a:ext>
            </a:extLst>
          </p:cNvPr>
          <p:cNvSpPr>
            <a:spLocks noGrp="1"/>
          </p:cNvSpPr>
          <p:nvPr>
            <p:ph type="title"/>
          </p:nvPr>
        </p:nvSpPr>
        <p:spPr/>
        <p:txBody>
          <a:bodyPr/>
          <a:lstStyle/>
          <a:p>
            <a:r>
              <a:rPr lang="en-US"/>
              <a:t>Certificates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4385BF-FB55-F0A9-3D22-0331E255747D}"/>
                  </a:ext>
                </a:extLst>
              </p:cNvPr>
              <p:cNvSpPr>
                <a:spLocks noGrp="1"/>
              </p:cNvSpPr>
              <p:nvPr>
                <p:ph idx="1"/>
              </p:nvPr>
            </p:nvSpPr>
            <p:spPr/>
            <p:txBody>
              <a:bodyPr>
                <a:normAutofit/>
              </a:bodyPr>
              <a:lstStyle/>
              <a:p>
                <a:r>
                  <a:rPr lang="en-CA" dirty="0"/>
                  <a:t>A </a:t>
                </a:r>
                <a:r>
                  <a:rPr lang="en-CA" dirty="0">
                    <a:solidFill>
                      <a:srgbClr val="C00000"/>
                    </a:solidFill>
                  </a:rPr>
                  <a:t>public-key infrastructure</a:t>
                </a:r>
                <a:r>
                  <a:rPr lang="en-CA" dirty="0"/>
                  <a:t> (PKI) solution to key authentication</a:t>
                </a:r>
              </a:p>
              <a:p>
                <a:pPr marL="342900" indent="-342900">
                  <a:buFont typeface="Arial" panose="020B0604020202020204" pitchFamily="34" charset="0"/>
                  <a:buChar char="•"/>
                </a:pPr>
                <a:r>
                  <a:rPr lang="en-CA" dirty="0"/>
                  <a:t>Bob has an identifier </a:t>
                </a:r>
                <a14:m>
                  <m:oMath xmlns:m="http://schemas.openxmlformats.org/officeDocument/2006/math">
                    <m:r>
                      <a:rPr lang="en-CA" i="1" dirty="0" smtClean="0">
                        <a:latin typeface="Cambria Math" panose="02040503050406030204" pitchFamily="18" charset="0"/>
                      </a:rPr>
                      <m:t>𝐵</m:t>
                    </m:r>
                  </m:oMath>
                </a14:m>
                <a:r>
                  <a:rPr lang="en-CA" dirty="0"/>
                  <a:t> (e.g. his website URL) and a public key </a:t>
                </a:r>
                <a14:m>
                  <m:oMath xmlns:m="http://schemas.openxmlformats.org/officeDocument/2006/math">
                    <m:r>
                      <a:rPr lang="en-CA" i="1" dirty="0" smtClean="0">
                        <a:latin typeface="Cambria Math" panose="02040503050406030204" pitchFamily="18" charset="0"/>
                      </a:rPr>
                      <m:t>𝑝</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𝑘</m:t>
                        </m:r>
                      </m:e>
                      <m:sub>
                        <m:r>
                          <a:rPr lang="en-CA" i="1" dirty="0" smtClean="0">
                            <a:latin typeface="Cambria Math" panose="02040503050406030204" pitchFamily="18" charset="0"/>
                          </a:rPr>
                          <m:t>𝐵</m:t>
                        </m:r>
                      </m:sub>
                    </m:sSub>
                  </m:oMath>
                </a14:m>
                <a:endParaRPr lang="en-CA" dirty="0"/>
              </a:p>
              <a:p>
                <a:pPr marL="342900" indent="-342900">
                  <a:buFont typeface="Arial" panose="020B0604020202020204" pitchFamily="34" charset="0"/>
                  <a:buChar char="•"/>
                </a:pPr>
                <a:r>
                  <a:rPr lang="en-CA" dirty="0"/>
                  <a:t>A </a:t>
                </a:r>
                <a:r>
                  <a:rPr lang="en-CA" dirty="0">
                    <a:solidFill>
                      <a:srgbClr val="C00000"/>
                    </a:solidFill>
                  </a:rPr>
                  <a:t>certificate authority</a:t>
                </a:r>
                <a:r>
                  <a:rPr lang="en-CA" dirty="0"/>
                  <a:t> (CA), with keypair </a:t>
                </a:r>
                <a14:m>
                  <m:oMath xmlns:m="http://schemas.openxmlformats.org/officeDocument/2006/math">
                    <m:r>
                      <a:rPr lang="en-CA" i="1" dirty="0" smtClean="0">
                        <a:latin typeface="Cambria Math" panose="02040503050406030204" pitchFamily="18" charset="0"/>
                      </a:rPr>
                      <m:t>(</m:t>
                    </m:r>
                    <m:r>
                      <a:rPr lang="en-CA" i="1" dirty="0" err="1" smtClean="0">
                        <a:latin typeface="Cambria Math" panose="02040503050406030204" pitchFamily="18" charset="0"/>
                      </a:rPr>
                      <m:t>𝑝</m:t>
                    </m:r>
                    <m:sSub>
                      <m:sSubPr>
                        <m:ctrlPr>
                          <a:rPr lang="en-US" b="0" i="1" dirty="0" smtClean="0">
                            <a:latin typeface="Cambria Math" panose="02040503050406030204" pitchFamily="18" charset="0"/>
                          </a:rPr>
                        </m:ctrlPr>
                      </m:sSubPr>
                      <m:e>
                        <m:r>
                          <a:rPr lang="en-CA" i="1" dirty="0" err="1" smtClean="0">
                            <a:latin typeface="Cambria Math" panose="02040503050406030204" pitchFamily="18" charset="0"/>
                          </a:rPr>
                          <m:t>𝑘</m:t>
                        </m:r>
                      </m:e>
                      <m:sub>
                        <m:r>
                          <a:rPr lang="en-US" b="0" i="1" dirty="0" smtClean="0">
                            <a:latin typeface="Cambria Math" panose="02040503050406030204" pitchFamily="18" charset="0"/>
                          </a:rPr>
                          <m:t>𝐶</m:t>
                        </m:r>
                      </m:sub>
                    </m:sSub>
                    <m:r>
                      <a:rPr lang="en-CA" i="1" dirty="0" smtClean="0">
                        <a:latin typeface="Cambria Math" panose="02040503050406030204" pitchFamily="18" charset="0"/>
                      </a:rPr>
                      <m:t>, </m:t>
                    </m:r>
                    <m:r>
                      <a:rPr lang="en-CA" i="1" dirty="0" err="1" smtClean="0">
                        <a:latin typeface="Cambria Math" panose="02040503050406030204" pitchFamily="18" charset="0"/>
                      </a:rPr>
                      <m:t>𝑠</m:t>
                    </m:r>
                    <m:sSub>
                      <m:sSubPr>
                        <m:ctrlPr>
                          <a:rPr lang="en-US" b="0" i="1" dirty="0" smtClean="0">
                            <a:latin typeface="Cambria Math" panose="02040503050406030204" pitchFamily="18" charset="0"/>
                          </a:rPr>
                        </m:ctrlPr>
                      </m:sSubPr>
                      <m:e>
                        <m:r>
                          <a:rPr lang="en-CA" i="1" dirty="0" err="1" smtClean="0">
                            <a:latin typeface="Cambria Math" panose="02040503050406030204" pitchFamily="18" charset="0"/>
                          </a:rPr>
                          <m:t>𝑘</m:t>
                        </m:r>
                      </m:e>
                      <m:sub>
                        <m:r>
                          <a:rPr lang="en-CA" i="1" dirty="0" err="1" smtClean="0">
                            <a:latin typeface="Cambria Math" panose="02040503050406030204" pitchFamily="18" charset="0"/>
                          </a:rPr>
                          <m:t>𝐶</m:t>
                        </m:r>
                      </m:sub>
                    </m:sSub>
                    <m:r>
                      <a:rPr lang="en-CA" i="1" dirty="0" smtClean="0">
                        <a:latin typeface="Cambria Math" panose="02040503050406030204" pitchFamily="18" charset="0"/>
                      </a:rPr>
                      <m:t>)</m:t>
                    </m:r>
                  </m:oMath>
                </a14:m>
                <a:r>
                  <a:rPr lang="en-CA" dirty="0"/>
                  <a:t>…</a:t>
                </a:r>
              </a:p>
              <a:p>
                <a:pPr marL="522900" lvl="1" indent="-342900"/>
                <a:r>
                  <a:rPr lang="en-CA" dirty="0"/>
                  <a:t>… checks that </a:t>
                </a:r>
                <a14:m>
                  <m:oMath xmlns:m="http://schemas.openxmlformats.org/officeDocument/2006/math">
                    <m:r>
                      <a:rPr lang="en-CA" i="1" dirty="0" smtClean="0">
                        <a:latin typeface="Cambria Math" panose="02040503050406030204" pitchFamily="18" charset="0"/>
                      </a:rPr>
                      <m:t>𝐵</m:t>
                    </m:r>
                  </m:oMath>
                </a14:m>
                <a:r>
                  <a:rPr lang="en-CA" dirty="0"/>
                  <a:t> belongs to Bob</a:t>
                </a:r>
              </a:p>
              <a:p>
                <a:pPr marL="522900" lvl="1" indent="-342900"/>
                <a:r>
                  <a:rPr lang="en-CA" dirty="0"/>
                  <a:t>… checks that Bob knows </a:t>
                </a:r>
                <a14:m>
                  <m:oMath xmlns:m="http://schemas.openxmlformats.org/officeDocument/2006/math">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oMath>
                </a14:m>
                <a:r>
                  <a:rPr lang="en-CA" dirty="0"/>
                  <a:t> belonging to </a:t>
                </a:r>
                <a14:m>
                  <m:oMath xmlns:m="http://schemas.openxmlformats.org/officeDocument/2006/math">
                    <m:r>
                      <a:rPr lang="en-US" b="0" i="1" smtClean="0">
                        <a:latin typeface="Cambria Math" panose="02040503050406030204" pitchFamily="18" charset="0"/>
                      </a:rPr>
                      <m:t>𝑝</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𝐵</m:t>
                        </m:r>
                      </m:sub>
                    </m:sSub>
                  </m:oMath>
                </a14:m>
                <a:endParaRPr lang="en-CA" dirty="0"/>
              </a:p>
              <a:p>
                <a:pPr marL="522900" lvl="1" indent="-342900"/>
                <a:r>
                  <a:rPr lang="en-CA" dirty="0"/>
                  <a:t>… signs </a:t>
                </a:r>
                <a14:m>
                  <m:oMath xmlns:m="http://schemas.openxmlformats.org/officeDocument/2006/math">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𝜎</m:t>
                        </m:r>
                      </m:e>
                      <m:sub>
                        <m:r>
                          <a:rPr lang="en-CA" i="1" dirty="0" smtClean="0">
                            <a:latin typeface="Cambria Math" panose="02040503050406030204" pitchFamily="18" charset="0"/>
                          </a:rPr>
                          <m:t>𝐵</m:t>
                        </m:r>
                      </m:sub>
                    </m:sSub>
                    <m:r>
                      <a:rPr lang="en-CA" i="1" dirty="0" smtClean="0">
                        <a:latin typeface="Cambria Math" panose="02040503050406030204" pitchFamily="18" charset="0"/>
                      </a:rPr>
                      <m:t>←</m:t>
                    </m:r>
                    <m:sSub>
                      <m:sSubPr>
                        <m:ctrlPr>
                          <a:rPr lang="en-US" b="0" i="1" dirty="0" smtClean="0">
                            <a:latin typeface="Cambria Math" panose="02040503050406030204" pitchFamily="18" charset="0"/>
                          </a:rPr>
                        </m:ctrlPr>
                      </m:sSubPr>
                      <m:e>
                        <m:r>
                          <m:rPr>
                            <m:nor/>
                          </m:rPr>
                          <a:rPr lang="en-CA" i="0" dirty="0" err="1" smtClean="0">
                            <a:latin typeface="Cambria Math" panose="02040503050406030204" pitchFamily="18" charset="0"/>
                          </a:rPr>
                          <m:t>Sign</m:t>
                        </m:r>
                      </m:e>
                      <m:sub>
                        <m:r>
                          <a:rPr lang="en-CA" i="1" dirty="0" err="1" smtClean="0">
                            <a:latin typeface="Cambria Math" panose="02040503050406030204" pitchFamily="18" charset="0"/>
                          </a:rPr>
                          <m:t>𝑠</m:t>
                        </m:r>
                        <m:sSub>
                          <m:sSubPr>
                            <m:ctrlPr>
                              <a:rPr lang="en-US" b="0" i="1" dirty="0" smtClean="0">
                                <a:latin typeface="Cambria Math" panose="02040503050406030204" pitchFamily="18" charset="0"/>
                              </a:rPr>
                            </m:ctrlPr>
                          </m:sSubPr>
                          <m:e>
                            <m:r>
                              <a:rPr lang="en-CA" i="1" dirty="0" err="1" smtClean="0">
                                <a:latin typeface="Cambria Math" panose="02040503050406030204" pitchFamily="18" charset="0"/>
                              </a:rPr>
                              <m:t>𝑘</m:t>
                            </m:r>
                          </m:e>
                          <m:sub>
                            <m:r>
                              <a:rPr lang="en-CA" i="1" dirty="0" err="1" smtClean="0">
                                <a:latin typeface="Cambria Math" panose="02040503050406030204" pitchFamily="18" charset="0"/>
                              </a:rPr>
                              <m:t>𝐶</m:t>
                            </m:r>
                          </m:sub>
                        </m:sSub>
                      </m:sub>
                    </m:sSub>
                    <m:r>
                      <a:rPr lang="en-CA" i="1" dirty="0" smtClean="0">
                        <a:latin typeface="Cambria Math" panose="02040503050406030204" pitchFamily="18" charset="0"/>
                      </a:rPr>
                      <m:t>(</m:t>
                    </m:r>
                    <m:r>
                      <a:rPr lang="en-US" b="0" i="1" dirty="0" smtClean="0">
                        <a:latin typeface="Cambria Math" panose="02040503050406030204" pitchFamily="18" charset="0"/>
                      </a:rPr>
                      <m:t>𝐵</m:t>
                    </m:r>
                    <m:r>
                      <a:rPr lang="en-CA" i="1" dirty="0" err="1" smtClean="0">
                        <a:latin typeface="Cambria Math" panose="02040503050406030204" pitchFamily="18" charset="0"/>
                      </a:rPr>
                      <m:t>∥</m:t>
                    </m:r>
                    <m:r>
                      <a:rPr lang="en-CA" i="1" dirty="0" err="1" smtClean="0">
                        <a:latin typeface="Cambria Math" panose="02040503050406030204" pitchFamily="18" charset="0"/>
                      </a:rPr>
                      <m:t>𝑝</m:t>
                    </m:r>
                    <m:sSub>
                      <m:sSubPr>
                        <m:ctrlPr>
                          <a:rPr lang="en-US" b="0" i="1" dirty="0" smtClean="0">
                            <a:latin typeface="Cambria Math" panose="02040503050406030204" pitchFamily="18" charset="0"/>
                          </a:rPr>
                        </m:ctrlPr>
                      </m:sSubPr>
                      <m:e>
                        <m:r>
                          <a:rPr lang="en-CA" i="1" dirty="0" err="1" smtClean="0">
                            <a:latin typeface="Cambria Math" panose="02040503050406030204" pitchFamily="18" charset="0"/>
                          </a:rPr>
                          <m:t>𝑘</m:t>
                        </m:r>
                      </m:e>
                      <m:sub>
                        <m:r>
                          <a:rPr lang="en-CA" i="1" dirty="0" err="1" smtClean="0">
                            <a:latin typeface="Cambria Math" panose="02040503050406030204" pitchFamily="18" charset="0"/>
                          </a:rPr>
                          <m:t>𝐵</m:t>
                        </m:r>
                      </m:sub>
                    </m:sSub>
                    <m:r>
                      <a:rPr lang="en-CA" i="1" dirty="0" smtClean="0">
                        <a:latin typeface="Cambria Math" panose="02040503050406030204" pitchFamily="18" charset="0"/>
                      </a:rPr>
                      <m:t>)</m:t>
                    </m:r>
                  </m:oMath>
                </a14:m>
                <a:endParaRPr lang="en-CA" dirty="0"/>
              </a:p>
              <a:p>
                <a:pPr marL="522900" lvl="1" indent="-342900"/>
                <a:r>
                  <a:rPr lang="en-CA" dirty="0"/>
                  <a:t>… provides Bob with </a:t>
                </a:r>
                <a:r>
                  <a:rPr lang="en-CA" dirty="0">
                    <a:solidFill>
                      <a:srgbClr val="C00000"/>
                    </a:solidFill>
                  </a:rPr>
                  <a:t>certificate</a:t>
                </a:r>
                <a:r>
                  <a:rPr lang="en-CA" dirty="0"/>
                  <a:t> </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𝐵</m:t>
                    </m:r>
                    <m:r>
                      <a:rPr lang="en-CA" i="1" dirty="0" smtClean="0">
                        <a:latin typeface="Cambria Math" panose="02040503050406030204" pitchFamily="18" charset="0"/>
                      </a:rPr>
                      <m:t>, </m:t>
                    </m:r>
                    <m:r>
                      <a:rPr lang="en-CA" i="1" dirty="0" err="1" smtClean="0">
                        <a:latin typeface="Cambria Math" panose="02040503050406030204" pitchFamily="18" charset="0"/>
                      </a:rPr>
                      <m:t>𝑝</m:t>
                    </m:r>
                    <m:sSub>
                      <m:sSubPr>
                        <m:ctrlPr>
                          <a:rPr lang="en-US" b="0" i="1" dirty="0" smtClean="0">
                            <a:latin typeface="Cambria Math" panose="02040503050406030204" pitchFamily="18" charset="0"/>
                          </a:rPr>
                        </m:ctrlPr>
                      </m:sSubPr>
                      <m:e>
                        <m:r>
                          <a:rPr lang="en-CA" i="1" dirty="0" err="1" smtClean="0">
                            <a:latin typeface="Cambria Math" panose="02040503050406030204" pitchFamily="18" charset="0"/>
                          </a:rPr>
                          <m:t>𝑘</m:t>
                        </m:r>
                      </m:e>
                      <m:sub>
                        <m:r>
                          <a:rPr lang="en-CA" i="1" dirty="0" err="1" smtClean="0">
                            <a:latin typeface="Cambria Math" panose="02040503050406030204" pitchFamily="18" charset="0"/>
                          </a:rPr>
                          <m:t>𝐵</m:t>
                        </m:r>
                      </m:sub>
                    </m:sSub>
                    <m:r>
                      <a:rPr lang="en-CA"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CA" i="1" dirty="0" err="1" smtClean="0">
                            <a:latin typeface="Cambria Math" panose="02040503050406030204" pitchFamily="18" charset="0"/>
                          </a:rPr>
                          <m:t>𝜎</m:t>
                        </m:r>
                      </m:e>
                      <m:sub>
                        <m:r>
                          <a:rPr lang="en-US" b="0" i="1" dirty="0" smtClean="0">
                            <a:latin typeface="Cambria Math" panose="02040503050406030204" pitchFamily="18" charset="0"/>
                          </a:rPr>
                          <m:t>𝐵</m:t>
                        </m:r>
                      </m:sub>
                    </m:sSub>
                    <m:r>
                      <a:rPr lang="en-CA" i="1" dirty="0" smtClean="0">
                        <a:latin typeface="Cambria Math" panose="02040503050406030204" pitchFamily="18" charset="0"/>
                      </a:rPr>
                      <m:t>)</m:t>
                    </m:r>
                  </m:oMath>
                </a14:m>
                <a:endParaRPr lang="en-CA" dirty="0"/>
              </a:p>
              <a:p>
                <a:pPr marL="342900" indent="-342900">
                  <a:buFont typeface="Arial" panose="020B0604020202020204" pitchFamily="34" charset="0"/>
                  <a:buChar char="•"/>
                </a:pPr>
                <a:r>
                  <a:rPr lang="en-CA" dirty="0"/>
                  <a:t>Alice can now </a:t>
                </a:r>
                <a14:m>
                  <m:oMath xmlns:m="http://schemas.openxmlformats.org/officeDocument/2006/math">
                    <m:sSub>
                      <m:sSubPr>
                        <m:ctrlPr>
                          <a:rPr lang="en-CA" i="1" dirty="0" smtClean="0">
                            <a:latin typeface="Cambria Math" panose="02040503050406030204" pitchFamily="18" charset="0"/>
                          </a:rPr>
                        </m:ctrlPr>
                      </m:sSubPr>
                      <m:e>
                        <m:r>
                          <m:rPr>
                            <m:nor/>
                          </m:rPr>
                          <a:rPr lang="en-US" b="0" i="0" dirty="0" smtClean="0">
                            <a:latin typeface="Cambria Math" panose="02040503050406030204" pitchFamily="18" charset="0"/>
                          </a:rPr>
                          <m:t>Verify</m:t>
                        </m:r>
                      </m:e>
                      <m:sub>
                        <m:r>
                          <a:rPr lang="en-CA" i="1" dirty="0" err="1" smtClean="0">
                            <a:latin typeface="Cambria Math" panose="02040503050406030204" pitchFamily="18" charset="0"/>
                          </a:rPr>
                          <m:t>𝑝</m:t>
                        </m:r>
                        <m:sSub>
                          <m:sSubPr>
                            <m:ctrlPr>
                              <a:rPr lang="en-CA" i="1" dirty="0" err="1" smtClean="0">
                                <a:latin typeface="Cambria Math" panose="02040503050406030204" pitchFamily="18" charset="0"/>
                              </a:rPr>
                            </m:ctrlPr>
                          </m:sSubPr>
                          <m:e>
                            <m:r>
                              <a:rPr lang="en-CA" i="1" dirty="0" err="1" smtClean="0">
                                <a:latin typeface="Cambria Math" panose="02040503050406030204" pitchFamily="18" charset="0"/>
                              </a:rPr>
                              <m:t>𝑘</m:t>
                            </m:r>
                          </m:e>
                          <m:sub>
                            <m:r>
                              <a:rPr lang="en-CA" i="1" dirty="0" err="1" smtClean="0">
                                <a:latin typeface="Cambria Math" panose="02040503050406030204" pitchFamily="18" charset="0"/>
                              </a:rPr>
                              <m:t>𝐶</m:t>
                            </m:r>
                          </m:sub>
                        </m:sSub>
                      </m:sub>
                    </m:sSub>
                    <m:r>
                      <a:rPr lang="en-CA" i="1" dirty="0" smtClean="0">
                        <a:latin typeface="Cambria Math" panose="02040503050406030204" pitchFamily="18" charset="0"/>
                      </a:rPr>
                      <m:t>(</m:t>
                    </m:r>
                    <m:r>
                      <a:rPr lang="en-CA" i="1" dirty="0" err="1" smtClean="0">
                        <a:latin typeface="Cambria Math" panose="02040503050406030204" pitchFamily="18" charset="0"/>
                      </a:rPr>
                      <m:t>𝐵</m:t>
                    </m:r>
                    <m:r>
                      <a:rPr lang="en-CA" i="1" dirty="0" err="1" smtClean="0">
                        <a:latin typeface="Cambria Math" panose="02040503050406030204" pitchFamily="18" charset="0"/>
                      </a:rPr>
                      <m:t>∥</m:t>
                    </m:r>
                    <m:r>
                      <a:rPr lang="en-CA" i="1" dirty="0" err="1" smtClean="0">
                        <a:latin typeface="Cambria Math" panose="02040503050406030204" pitchFamily="18" charset="0"/>
                      </a:rPr>
                      <m:t>𝑝</m:t>
                    </m:r>
                    <m:sSub>
                      <m:sSubPr>
                        <m:ctrlPr>
                          <a:rPr lang="en-CA" i="1" dirty="0" err="1" smtClean="0">
                            <a:latin typeface="Cambria Math" panose="02040503050406030204" pitchFamily="18" charset="0"/>
                          </a:rPr>
                        </m:ctrlPr>
                      </m:sSubPr>
                      <m:e>
                        <m:r>
                          <a:rPr lang="en-CA" i="1" dirty="0" err="1" smtClean="0">
                            <a:latin typeface="Cambria Math" panose="02040503050406030204" pitchFamily="18" charset="0"/>
                          </a:rPr>
                          <m:t>𝑘</m:t>
                        </m:r>
                      </m:e>
                      <m:sub>
                        <m:r>
                          <a:rPr lang="en-CA" i="1" dirty="0" err="1" smtClean="0">
                            <a:latin typeface="Cambria Math" panose="02040503050406030204" pitchFamily="18" charset="0"/>
                          </a:rPr>
                          <m:t>𝐵</m:t>
                        </m:r>
                      </m:sub>
                    </m:sSub>
                    <m:r>
                      <a:rPr lang="en-CA" i="1" dirty="0" smtClean="0">
                        <a:latin typeface="Cambria Math" panose="02040503050406030204" pitchFamily="18" charset="0"/>
                      </a:rPr>
                      <m:t>, </m:t>
                    </m:r>
                    <m:sSub>
                      <m:sSubPr>
                        <m:ctrlPr>
                          <a:rPr lang="en-CA" i="1" dirty="0" err="1" smtClean="0">
                            <a:latin typeface="Cambria Math" panose="02040503050406030204" pitchFamily="18" charset="0"/>
                          </a:rPr>
                        </m:ctrlPr>
                      </m:sSubPr>
                      <m:e>
                        <m:r>
                          <a:rPr lang="en-CA" i="1" dirty="0" err="1" smtClean="0">
                            <a:latin typeface="Cambria Math" panose="02040503050406030204" pitchFamily="18" charset="0"/>
                          </a:rPr>
                          <m:t>𝜎</m:t>
                        </m:r>
                      </m:e>
                      <m:sub>
                        <m:r>
                          <a:rPr lang="en-CA" i="1" dirty="0" err="1" smtClean="0">
                            <a:latin typeface="Cambria Math" panose="02040503050406030204" pitchFamily="18" charset="0"/>
                          </a:rPr>
                          <m:t>𝐵</m:t>
                        </m:r>
                      </m:sub>
                    </m:sSub>
                    <m:r>
                      <a:rPr lang="en-CA" i="1" dirty="0" smtClean="0">
                        <a:latin typeface="Cambria Math" panose="02040503050406030204" pitchFamily="18" charset="0"/>
                      </a:rPr>
                      <m:t>)</m:t>
                    </m:r>
                  </m:oMath>
                </a14:m>
                <a:endParaRPr lang="en-CA" dirty="0"/>
              </a:p>
              <a:p>
                <a:pPr marL="342900" indent="-342900">
                  <a:buFont typeface="Arial" panose="020B0604020202020204" pitchFamily="34" charset="0"/>
                  <a:buChar char="•"/>
                </a:pPr>
                <a:r>
                  <a:rPr lang="en-CA" dirty="0"/>
                  <a:t>Question: why does she trust that </a:t>
                </a:r>
                <a14:m>
                  <m:oMath xmlns:m="http://schemas.openxmlformats.org/officeDocument/2006/math">
                    <m:r>
                      <a:rPr lang="en-CA" i="1" dirty="0" smtClean="0">
                        <a:latin typeface="Cambria Math" panose="02040503050406030204" pitchFamily="18" charset="0"/>
                      </a:rPr>
                      <m:t>𝑝</m:t>
                    </m:r>
                    <m:sSub>
                      <m:sSubPr>
                        <m:ctrlPr>
                          <a:rPr lang="en-CA" i="1" dirty="0" smtClean="0">
                            <a:latin typeface="Cambria Math" panose="02040503050406030204" pitchFamily="18" charset="0"/>
                          </a:rPr>
                        </m:ctrlPr>
                      </m:sSubPr>
                      <m:e>
                        <m:r>
                          <a:rPr lang="en-CA" i="1" dirty="0" smtClean="0">
                            <a:latin typeface="Cambria Math" panose="02040503050406030204" pitchFamily="18" charset="0"/>
                          </a:rPr>
                          <m:t>𝑘</m:t>
                        </m:r>
                      </m:e>
                      <m:sub>
                        <m:r>
                          <a:rPr lang="en-CA" i="1" dirty="0" smtClean="0">
                            <a:latin typeface="Cambria Math" panose="02040503050406030204" pitchFamily="18" charset="0"/>
                          </a:rPr>
                          <m:t>𝐶</m:t>
                        </m:r>
                      </m:sub>
                    </m:sSub>
                  </m:oMath>
                </a14:m>
                <a:r>
                  <a:rPr lang="en-CA" dirty="0"/>
                  <a:t> belongs to </a:t>
                </a:r>
                <a14:m>
                  <m:oMath xmlns:m="http://schemas.openxmlformats.org/officeDocument/2006/math">
                    <m:r>
                      <a:rPr lang="en-US" b="0" i="1" smtClean="0">
                        <a:latin typeface="Cambria Math" panose="02040503050406030204" pitchFamily="18" charset="0"/>
                      </a:rPr>
                      <m:t>𝐶</m:t>
                    </m:r>
                  </m:oMath>
                </a14:m>
                <a:r>
                  <a:rPr lang="en-CA" dirty="0"/>
                  <a:t>?</a:t>
                </a:r>
              </a:p>
              <a:p>
                <a:pPr marL="523878" lvl="2" indent="-342900"/>
                <a:r>
                  <a:rPr lang="en-CA" dirty="0"/>
                  <a:t>Answer: because it was signed by another CA</a:t>
                </a:r>
              </a:p>
              <a:p>
                <a:pPr marL="522900" lvl="1" indent="-342900"/>
                <a:r>
                  <a:rPr lang="en-CA" dirty="0"/>
                  <a:t>Alice follows the chain of certificates up to the root CA</a:t>
                </a:r>
              </a:p>
              <a:p>
                <a:pPr marL="342900" indent="-342900">
                  <a:buFont typeface="Arial" panose="020B0604020202020204" pitchFamily="34" charset="0"/>
                  <a:buChar char="•"/>
                </a:pPr>
                <a:r>
                  <a:rPr lang="en-CA" dirty="0"/>
                  <a:t>The public key of the </a:t>
                </a:r>
                <a:r>
                  <a:rPr lang="en-CA" dirty="0">
                    <a:solidFill>
                      <a:srgbClr val="C00000"/>
                    </a:solidFill>
                  </a:rPr>
                  <a:t>root CA</a:t>
                </a:r>
                <a:r>
                  <a:rPr lang="en-CA" dirty="0"/>
                  <a:t> came pre-installed on her machine</a:t>
                </a:r>
              </a:p>
              <a:p>
                <a:r>
                  <a:rPr lang="en-CA" dirty="0"/>
                  <a:t>We use this because it </a:t>
                </a:r>
                <a:r>
                  <a:rPr lang="en-CA" dirty="0">
                    <a:solidFill>
                      <a:srgbClr val="C00000"/>
                    </a:solidFill>
                  </a:rPr>
                  <a:t>scales</a:t>
                </a:r>
                <a:endParaRPr lang="en-US" dirty="0">
                  <a:solidFill>
                    <a:srgbClr val="C00000"/>
                  </a:solidFill>
                </a:endParaRPr>
              </a:p>
            </p:txBody>
          </p:sp>
        </mc:Choice>
        <mc:Fallback xmlns="">
          <p:sp>
            <p:nvSpPr>
              <p:cNvPr id="3" name="Content Placeholder 2">
                <a:extLst>
                  <a:ext uri="{FF2B5EF4-FFF2-40B4-BE49-F238E27FC236}">
                    <a16:creationId xmlns:a16="http://schemas.microsoft.com/office/drawing/2014/main" id="{9A4385BF-FB55-F0A9-3D22-0331E255747D}"/>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091F944-C7A8-D9B7-DC2E-13D9018881DF}"/>
              </a:ext>
            </a:extLst>
          </p:cNvPr>
          <p:cNvSpPr>
            <a:spLocks noGrp="1"/>
          </p:cNvSpPr>
          <p:nvPr>
            <p:ph type="sldNum" sz="quarter" idx="8"/>
          </p:nvPr>
        </p:nvSpPr>
        <p:spPr/>
        <p:txBody>
          <a:bodyPr/>
          <a:lstStyle/>
          <a:p>
            <a:pPr lvl="0"/>
            <a:fld id="{54D7E5F9-595B-41CC-8860-862166473562}" type="slidenum">
              <a:rPr lang="en-US" smtClean="0"/>
              <a:t>45</a:t>
            </a:fld>
            <a:endParaRPr lang="en-US"/>
          </a:p>
        </p:txBody>
      </p:sp>
    </p:spTree>
    <p:extLst>
      <p:ext uri="{BB962C8B-B14F-4D97-AF65-F5344CB8AC3E}">
        <p14:creationId xmlns:p14="http://schemas.microsoft.com/office/powerpoint/2010/main" val="1005340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E47A-6A93-1571-EDEF-BCE5A35B5659}"/>
              </a:ext>
            </a:extLst>
          </p:cNvPr>
          <p:cNvSpPr>
            <a:spLocks noGrp="1"/>
          </p:cNvSpPr>
          <p:nvPr>
            <p:ph type="title"/>
          </p:nvPr>
        </p:nvSpPr>
        <p:spPr/>
        <p:txBody>
          <a:bodyPr/>
          <a:lstStyle/>
          <a:p>
            <a:r>
              <a:rPr lang="en-US"/>
              <a:t>Certificates</a:t>
            </a:r>
          </a:p>
        </p:txBody>
      </p:sp>
      <p:sp>
        <p:nvSpPr>
          <p:cNvPr id="3" name="Content Placeholder 2">
            <a:extLst>
              <a:ext uri="{FF2B5EF4-FFF2-40B4-BE49-F238E27FC236}">
                <a16:creationId xmlns:a16="http://schemas.microsoft.com/office/drawing/2014/main" id="{BB4F412E-7F7F-4811-22FA-D06E20078628}"/>
              </a:ext>
            </a:extLst>
          </p:cNvPr>
          <p:cNvSpPr>
            <a:spLocks noGrp="1"/>
          </p:cNvSpPr>
          <p:nvPr>
            <p:ph idx="1"/>
          </p:nvPr>
        </p:nvSpPr>
        <p:spPr/>
        <p:txBody>
          <a:bodyPr/>
          <a:lstStyle/>
          <a:p>
            <a:r>
              <a:rPr lang="en-US"/>
              <a:t>See </a:t>
            </a:r>
            <a:r>
              <a:rPr lang="en-US">
                <a:hlinkClick r:id="rId2"/>
              </a:rPr>
              <a:t>https://letsencrypt.org/how-it-works/</a:t>
            </a:r>
            <a:br>
              <a:rPr lang="en-US"/>
            </a:br>
            <a:r>
              <a:rPr lang="en-US"/>
              <a:t>for a real-world example of identity and key-ownership verification</a:t>
            </a:r>
          </a:p>
        </p:txBody>
      </p:sp>
      <p:sp>
        <p:nvSpPr>
          <p:cNvPr id="4" name="Slide Number Placeholder 3">
            <a:extLst>
              <a:ext uri="{FF2B5EF4-FFF2-40B4-BE49-F238E27FC236}">
                <a16:creationId xmlns:a16="http://schemas.microsoft.com/office/drawing/2014/main" id="{F57911A3-921C-87B3-BC92-BF9F73D50C57}"/>
              </a:ext>
            </a:extLst>
          </p:cNvPr>
          <p:cNvSpPr>
            <a:spLocks noGrp="1"/>
          </p:cNvSpPr>
          <p:nvPr>
            <p:ph type="sldNum" sz="quarter" idx="8"/>
          </p:nvPr>
        </p:nvSpPr>
        <p:spPr/>
        <p:txBody>
          <a:bodyPr/>
          <a:lstStyle/>
          <a:p>
            <a:pPr lvl="0"/>
            <a:fld id="{54D7E5F9-595B-41CC-8860-862166473562}" type="slidenum">
              <a:rPr lang="en-US" smtClean="0"/>
              <a:t>46</a:t>
            </a:fld>
            <a:endParaRPr lang="en-US"/>
          </a:p>
        </p:txBody>
      </p:sp>
    </p:spTree>
    <p:extLst>
      <p:ext uri="{BB962C8B-B14F-4D97-AF65-F5344CB8AC3E}">
        <p14:creationId xmlns:p14="http://schemas.microsoft.com/office/powerpoint/2010/main" val="4127088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204DBC8-68C5-B00C-3CE3-AE23001C7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11D2C-C1EE-6BB6-A792-E8EA69E3CE1E}"/>
              </a:ext>
            </a:extLst>
          </p:cNvPr>
          <p:cNvSpPr>
            <a:spLocks noGrp="1"/>
          </p:cNvSpPr>
          <p:nvPr>
            <p:ph type="title"/>
          </p:nvPr>
        </p:nvSpPr>
        <p:spPr/>
        <p:txBody>
          <a:bodyPr/>
          <a:lstStyle/>
          <a:p>
            <a:r>
              <a:rPr lang="en-US"/>
              <a:t>WhatsApp Security 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8DC388E-E429-AC3F-040A-405C5A1C1DC8}"/>
                  </a:ext>
                </a:extLst>
              </p:cNvPr>
              <p:cNvSpPr>
                <a:spLocks noGrp="1"/>
              </p:cNvSpPr>
              <p:nvPr>
                <p:ph idx="1"/>
              </p:nvPr>
            </p:nvSpPr>
            <p:spPr>
              <a:xfrm>
                <a:off x="1" y="539038"/>
                <a:ext cx="6430780" cy="4025647"/>
              </a:xfrm>
            </p:spPr>
            <p:txBody>
              <a:bodyPr rIns="180000"/>
              <a:lstStyle/>
              <a:p>
                <a:r>
                  <a:rPr lang="en-CA" dirty="0"/>
                  <a:t>Alice and Bob completed some key exchange with keys </a:t>
                </a:r>
                <a14:m>
                  <m:oMath xmlns:m="http://schemas.openxmlformats.org/officeDocument/2006/math">
                    <m:r>
                      <a:rPr lang="en-US" b="0" i="0" dirty="0" smtClean="0">
                        <a:latin typeface="Cambria Math" panose="02040503050406030204" pitchFamily="18" charset="0"/>
                      </a:rPr>
                      <m:t>(</m:t>
                    </m:r>
                    <m:r>
                      <a:rPr lang="en-CA" i="1" dirty="0" smtClean="0">
                        <a:latin typeface="Cambria Math" panose="02040503050406030204" pitchFamily="18" charset="0"/>
                      </a:rPr>
                      <m:t>𝑝</m:t>
                    </m:r>
                    <m:sSub>
                      <m:sSubPr>
                        <m:ctrlPr>
                          <a:rPr lang="en-US" b="0" i="1" dirty="0" smtClean="0">
                            <a:latin typeface="Cambria Math" panose="02040503050406030204" pitchFamily="18" charset="0"/>
                          </a:rPr>
                        </m:ctrlPr>
                      </m:sSubPr>
                      <m:e>
                        <m:r>
                          <a:rPr lang="en-CA" i="1" dirty="0" smtClean="0">
                            <a:latin typeface="Cambria Math" panose="02040503050406030204" pitchFamily="18" charset="0"/>
                          </a:rPr>
                          <m:t>𝑘</m:t>
                        </m:r>
                      </m:e>
                      <m:sub>
                        <m:r>
                          <a:rPr lang="en-CA" i="1" dirty="0" smtClean="0">
                            <a:latin typeface="Cambria Math" panose="02040503050406030204" pitchFamily="18" charset="0"/>
                          </a:rPr>
                          <m:t>𝐴</m:t>
                        </m:r>
                      </m:sub>
                    </m:sSub>
                    <m:r>
                      <a:rPr lang="en-CA" i="1" dirty="0" smtClean="0">
                        <a:latin typeface="Cambria Math" panose="02040503050406030204" pitchFamily="18" charset="0"/>
                      </a:rPr>
                      <m:t>, </m:t>
                    </m:r>
                    <m:r>
                      <a:rPr lang="en-CA" i="1" dirty="0" err="1" smtClean="0">
                        <a:latin typeface="Cambria Math" panose="02040503050406030204" pitchFamily="18" charset="0"/>
                      </a:rPr>
                      <m:t>𝑝</m:t>
                    </m:r>
                    <m:sSub>
                      <m:sSubPr>
                        <m:ctrlPr>
                          <a:rPr lang="en-US" b="0" i="1" dirty="0" smtClean="0">
                            <a:latin typeface="Cambria Math" panose="02040503050406030204" pitchFamily="18" charset="0"/>
                          </a:rPr>
                        </m:ctrlPr>
                      </m:sSubPr>
                      <m:e>
                        <m:r>
                          <a:rPr lang="en-CA" i="1" dirty="0" err="1" smtClean="0">
                            <a:latin typeface="Cambria Math" panose="02040503050406030204" pitchFamily="18" charset="0"/>
                          </a:rPr>
                          <m:t>𝑘</m:t>
                        </m:r>
                      </m:e>
                      <m:sub>
                        <m:r>
                          <a:rPr lang="en-US" b="0" i="1" dirty="0" smtClean="0">
                            <a:latin typeface="Cambria Math" panose="02040503050406030204" pitchFamily="18" charset="0"/>
                          </a:rPr>
                          <m:t>𝐵</m:t>
                        </m:r>
                      </m:sub>
                    </m:sSub>
                    <m:r>
                      <a:rPr lang="en-US" b="0" i="1" dirty="0" smtClean="0">
                        <a:latin typeface="Cambria Math" panose="02040503050406030204" pitchFamily="18" charset="0"/>
                      </a:rPr>
                      <m:t>)</m:t>
                    </m:r>
                  </m:oMath>
                </a14:m>
                <a:endParaRPr lang="en-CA" dirty="0"/>
              </a:p>
              <a:p>
                <a:pPr marL="342900" indent="-342900">
                  <a:buFont typeface="Arial" panose="020B0604020202020204" pitchFamily="34" charset="0"/>
                  <a:buChar char="•"/>
                </a:pPr>
                <a:r>
                  <a:rPr lang="en-CA" dirty="0"/>
                  <a:t>They both compute the security code</a:t>
                </a:r>
              </a:p>
              <a:p>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𝐻</m:t>
                      </m:r>
                      <m:r>
                        <a:rPr lang="en-CA" i="1" dirty="0" smtClean="0">
                          <a:latin typeface="Cambria Math" panose="02040503050406030204" pitchFamily="18" charset="0"/>
                        </a:rPr>
                        <m:t>(</m:t>
                      </m:r>
                      <m:r>
                        <a:rPr lang="en-CA" i="1" dirty="0" err="1" smtClean="0">
                          <a:latin typeface="Cambria Math" panose="02040503050406030204" pitchFamily="18" charset="0"/>
                        </a:rPr>
                        <m:t>𝑝</m:t>
                      </m:r>
                      <m:sSub>
                        <m:sSubPr>
                          <m:ctrlPr>
                            <a:rPr lang="en-CA" i="1" dirty="0" err="1" smtClean="0">
                              <a:latin typeface="Cambria Math" panose="02040503050406030204" pitchFamily="18" charset="0"/>
                            </a:rPr>
                          </m:ctrlPr>
                        </m:sSubPr>
                        <m:e>
                          <m:r>
                            <a:rPr lang="en-CA" i="1" dirty="0" err="1" smtClean="0">
                              <a:latin typeface="Cambria Math" panose="02040503050406030204" pitchFamily="18" charset="0"/>
                            </a:rPr>
                            <m:t>𝑘</m:t>
                          </m:r>
                        </m:e>
                        <m:sub>
                          <m:r>
                            <a:rPr lang="en-CA" i="1" dirty="0" err="1" smtClean="0">
                              <a:latin typeface="Cambria Math" panose="02040503050406030204" pitchFamily="18" charset="0"/>
                            </a:rPr>
                            <m:t>𝐴</m:t>
                          </m:r>
                        </m:sub>
                      </m:sSub>
                      <m:r>
                        <a:rPr lang="en-CA" i="1" dirty="0" smtClean="0">
                          <a:latin typeface="Cambria Math" panose="02040503050406030204" pitchFamily="18" charset="0"/>
                        </a:rPr>
                        <m:t>)∥</m:t>
                      </m:r>
                      <m:r>
                        <a:rPr lang="en-CA" i="1" dirty="0" smtClean="0">
                          <a:latin typeface="Cambria Math" panose="02040503050406030204" pitchFamily="18" charset="0"/>
                        </a:rPr>
                        <m:t>𝐻</m:t>
                      </m:r>
                      <m:r>
                        <a:rPr lang="en-CA" i="1" dirty="0" smtClean="0">
                          <a:latin typeface="Cambria Math" panose="02040503050406030204" pitchFamily="18" charset="0"/>
                        </a:rPr>
                        <m:t>(</m:t>
                      </m:r>
                      <m:r>
                        <a:rPr lang="en-CA" i="1" dirty="0" err="1" smtClean="0">
                          <a:latin typeface="Cambria Math" panose="02040503050406030204" pitchFamily="18" charset="0"/>
                        </a:rPr>
                        <m:t>𝑝</m:t>
                      </m:r>
                      <m:sSub>
                        <m:sSubPr>
                          <m:ctrlPr>
                            <a:rPr lang="en-CA" i="1" dirty="0" err="1" smtClean="0">
                              <a:latin typeface="Cambria Math" panose="02040503050406030204" pitchFamily="18" charset="0"/>
                            </a:rPr>
                          </m:ctrlPr>
                        </m:sSubPr>
                        <m:e>
                          <m:r>
                            <a:rPr lang="en-CA" i="1" dirty="0" err="1" smtClean="0">
                              <a:latin typeface="Cambria Math" panose="02040503050406030204" pitchFamily="18" charset="0"/>
                            </a:rPr>
                            <m:t>𝑘</m:t>
                          </m:r>
                        </m:e>
                        <m:sub>
                          <m:r>
                            <a:rPr lang="en-CA" i="1" dirty="0" err="1" smtClean="0">
                              <a:latin typeface="Cambria Math" panose="02040503050406030204" pitchFamily="18" charset="0"/>
                            </a:rPr>
                            <m:t>𝐵</m:t>
                          </m:r>
                        </m:sub>
                      </m:sSub>
                      <m:r>
                        <a:rPr lang="en-CA" i="1" dirty="0" smtClean="0">
                          <a:latin typeface="Cambria Math" panose="02040503050406030204" pitchFamily="18" charset="0"/>
                        </a:rPr>
                        <m:t>)</m:t>
                      </m:r>
                    </m:oMath>
                  </m:oMathPara>
                </a14:m>
                <a:endParaRPr lang="en-CA" dirty="0"/>
              </a:p>
              <a:p>
                <a:pPr marL="342900" indent="-342900">
                  <a:buFont typeface="Arial" panose="020B0604020202020204" pitchFamily="34" charset="0"/>
                  <a:buChar char="•"/>
                </a:pPr>
                <a:r>
                  <a:rPr lang="en-CA" dirty="0"/>
                  <a:t>They compare their codes </a:t>
                </a:r>
                <a:r>
                  <a:rPr lang="en-CA" dirty="0">
                    <a:solidFill>
                      <a:srgbClr val="C00000"/>
                    </a:solidFill>
                  </a:rPr>
                  <a:t>out of band</a:t>
                </a:r>
              </a:p>
              <a:p>
                <a:pPr marL="522900" lvl="1" indent="-342900"/>
                <a:r>
                  <a:rPr lang="en-CA" dirty="0"/>
                  <a:t>For example, by scanning the QR code while meeting in person</a:t>
                </a:r>
              </a:p>
              <a:p>
                <a:pPr marL="342900" indent="-342900">
                  <a:buFont typeface="Arial" panose="020B0604020202020204" pitchFamily="34" charset="0"/>
                  <a:buChar char="•"/>
                </a:pPr>
                <a:r>
                  <a:rPr lang="en-CA" dirty="0"/>
                  <a:t>This </a:t>
                </a:r>
                <a:r>
                  <a:rPr lang="en-CA" dirty="0">
                    <a:solidFill>
                      <a:srgbClr val="C00000"/>
                    </a:solidFill>
                  </a:rPr>
                  <a:t>eliminates the trusted third party </a:t>
                </a:r>
                <a:r>
                  <a:rPr lang="en-CA" dirty="0"/>
                  <a:t>(root CA), but this </a:t>
                </a:r>
                <a:r>
                  <a:rPr lang="en-CA" dirty="0">
                    <a:solidFill>
                      <a:srgbClr val="C00000"/>
                    </a:solidFill>
                  </a:rPr>
                  <a:t>scales poorly</a:t>
                </a:r>
              </a:p>
            </p:txBody>
          </p:sp>
        </mc:Choice>
        <mc:Fallback xmlns="">
          <p:sp>
            <p:nvSpPr>
              <p:cNvPr id="3" name="Content Placeholder 2">
                <a:extLst>
                  <a:ext uri="{FF2B5EF4-FFF2-40B4-BE49-F238E27FC236}">
                    <a16:creationId xmlns:a16="http://schemas.microsoft.com/office/drawing/2014/main" id="{38DC388E-E429-AC3F-040A-405C5A1C1DC8}"/>
                  </a:ext>
                </a:extLst>
              </p:cNvPr>
              <p:cNvSpPr>
                <a:spLocks noGrp="1" noRot="1" noChangeAspect="1" noMove="1" noResize="1" noEditPoints="1" noAdjustHandles="1" noChangeArrowheads="1" noChangeShapeType="1" noTextEdit="1"/>
              </p:cNvSpPr>
              <p:nvPr>
                <p:ph idx="1"/>
              </p:nvPr>
            </p:nvSpPr>
            <p:spPr>
              <a:xfrm>
                <a:off x="1" y="539038"/>
                <a:ext cx="6430780" cy="4025647"/>
              </a:xfrm>
              <a:blipFill>
                <a:blip r:embed="rId3"/>
                <a:stretch>
                  <a:fillRect/>
                </a:stretch>
              </a:blipFill>
            </p:spPr>
            <p:txBody>
              <a:bodyPr/>
              <a:lstStyle/>
              <a:p>
                <a:r>
                  <a:rPr lang="en-US">
                    <a:noFill/>
                  </a:rPr>
                  <a:t> </a:t>
                </a:r>
              </a:p>
            </p:txBody>
          </p:sp>
        </mc:Fallback>
      </mc:AlternateContent>
      <p:pic>
        <p:nvPicPr>
          <p:cNvPr id="6" name="Picture 5" descr="A qr code on a white background&#10;&#10;Description automatically generated">
            <a:extLst>
              <a:ext uri="{FF2B5EF4-FFF2-40B4-BE49-F238E27FC236}">
                <a16:creationId xmlns:a16="http://schemas.microsoft.com/office/drawing/2014/main" id="{E3827D15-FED8-670A-4158-F343969EF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490" y="269519"/>
            <a:ext cx="2337605" cy="4149250"/>
          </a:xfrm>
          <a:prstGeom prst="rect">
            <a:avLst/>
          </a:prstGeom>
        </p:spPr>
      </p:pic>
      <p:sp>
        <p:nvSpPr>
          <p:cNvPr id="5" name="Slide Number Placeholder 4">
            <a:extLst>
              <a:ext uri="{FF2B5EF4-FFF2-40B4-BE49-F238E27FC236}">
                <a16:creationId xmlns:a16="http://schemas.microsoft.com/office/drawing/2014/main" id="{3E6E3A99-4383-806A-AD51-15602FA7287E}"/>
              </a:ext>
            </a:extLst>
          </p:cNvPr>
          <p:cNvSpPr>
            <a:spLocks noGrp="1"/>
          </p:cNvSpPr>
          <p:nvPr>
            <p:ph type="sldNum" sz="quarter" idx="8"/>
          </p:nvPr>
        </p:nvSpPr>
        <p:spPr/>
        <p:txBody>
          <a:bodyPr/>
          <a:lstStyle/>
          <a:p>
            <a:pPr lvl="0"/>
            <a:fld id="{54D7E5F9-595B-41CC-8860-862166473562}" type="slidenum">
              <a:rPr lang="en-US" smtClean="0"/>
              <a:t>47</a:t>
            </a:fld>
            <a:endParaRPr lang="en-US"/>
          </a:p>
        </p:txBody>
      </p:sp>
    </p:spTree>
    <p:extLst>
      <p:ext uri="{BB962C8B-B14F-4D97-AF65-F5344CB8AC3E}">
        <p14:creationId xmlns:p14="http://schemas.microsoft.com/office/powerpoint/2010/main" val="44672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167DA9A6-188A-C0BD-8C0C-375457FB1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FD450-7A5F-9E38-C396-4519E8473D9B}"/>
              </a:ext>
            </a:extLst>
          </p:cNvPr>
          <p:cNvSpPr>
            <a:spLocks noGrp="1"/>
          </p:cNvSpPr>
          <p:nvPr>
            <p:ph type="title"/>
          </p:nvPr>
        </p:nvSpPr>
        <p:spPr/>
        <p:txBody>
          <a:bodyPr/>
          <a:lstStyle/>
          <a:p>
            <a:r>
              <a:rPr lang="en-US" dirty="0">
                <a:solidFill>
                  <a:schemeClr val="bg1"/>
                </a:solidFill>
              </a:rPr>
              <a:t>Outline</a:t>
            </a:r>
          </a:p>
        </p:txBody>
      </p:sp>
      <p:sp>
        <p:nvSpPr>
          <p:cNvPr id="3" name="Content Placeholder 2">
            <a:extLst>
              <a:ext uri="{FF2B5EF4-FFF2-40B4-BE49-F238E27FC236}">
                <a16:creationId xmlns:a16="http://schemas.microsoft.com/office/drawing/2014/main" id="{69C8EC8D-DC63-7EB0-1546-CDF100159C06}"/>
              </a:ext>
            </a:extLst>
          </p:cNvPr>
          <p:cNvSpPr>
            <a:spLocks noGrp="1"/>
          </p:cNvSpPr>
          <p:nvPr>
            <p:ph idx="1"/>
          </p:nvPr>
        </p:nvSpPr>
        <p:spPr/>
        <p:txBody>
          <a:bodyPr>
            <a:normAutofit/>
          </a:bodyPr>
          <a:lstStyle/>
          <a:p>
            <a:pPr marL="457200" indent="-457200">
              <a:buFont typeface="+mj-lt"/>
              <a:buAutoNum type="arabicPeriod"/>
            </a:pPr>
            <a:r>
              <a:rPr lang="en-US" dirty="0">
                <a:solidFill>
                  <a:srgbClr val="7E0000"/>
                </a:solidFill>
              </a:rPr>
              <a:t>Cryptography</a:t>
            </a:r>
          </a:p>
          <a:p>
            <a:pPr marL="637200" lvl="1" indent="-457200">
              <a:buFont typeface="+mj-lt"/>
              <a:buAutoNum type="arabicPeriod"/>
            </a:pPr>
            <a:r>
              <a:rPr lang="en-US">
                <a:solidFill>
                  <a:srgbClr val="7E0000"/>
                </a:solidFill>
              </a:rPr>
              <a:t>Symmetric cryptography</a:t>
            </a:r>
          </a:p>
          <a:p>
            <a:pPr marL="637200" lvl="1" indent="-457200">
              <a:buFont typeface="+mj-lt"/>
              <a:buAutoNum type="arabicPeriod"/>
            </a:pPr>
            <a:r>
              <a:rPr lang="en-US">
                <a:solidFill>
                  <a:srgbClr val="7E0000"/>
                </a:solidFill>
              </a:rPr>
              <a:t>Asymmetric cryptography</a:t>
            </a:r>
          </a:p>
          <a:p>
            <a:pPr marL="637200" lvl="1" indent="-457200">
              <a:buFont typeface="+mj-lt"/>
              <a:buAutoNum type="arabicPeriod"/>
            </a:pPr>
            <a:r>
              <a:rPr lang="en-US" dirty="0">
                <a:solidFill>
                  <a:schemeClr val="bg1"/>
                </a:solidFill>
              </a:rPr>
              <a:t>Protocols</a:t>
            </a:r>
          </a:p>
          <a:p>
            <a:pPr marL="457200" indent="-457200">
              <a:buFont typeface="+mj-lt"/>
              <a:buAutoNum type="arabicPeriod"/>
            </a:pPr>
            <a:r>
              <a:rPr lang="en-US" dirty="0">
                <a:solidFill>
                  <a:srgbClr val="7E0000"/>
                </a:solidFill>
              </a:rPr>
              <a:t>Quantum threat</a:t>
            </a:r>
          </a:p>
          <a:p>
            <a:pPr marL="637200" lvl="1" indent="-457200">
              <a:buFont typeface="+mj-lt"/>
              <a:buAutoNum type="arabicPeriod"/>
            </a:pPr>
            <a:r>
              <a:rPr lang="en-US" dirty="0">
                <a:solidFill>
                  <a:srgbClr val="7E0000"/>
                </a:solidFill>
              </a:rPr>
              <a:t>Problem</a:t>
            </a:r>
          </a:p>
          <a:p>
            <a:pPr marL="637200" lvl="1" indent="-457200">
              <a:buFont typeface="+mj-lt"/>
              <a:buAutoNum type="arabicPeriod"/>
            </a:pPr>
            <a:r>
              <a:rPr lang="en-US">
                <a:solidFill>
                  <a:srgbClr val="7E0000"/>
                </a:solidFill>
              </a:rPr>
              <a:t>Solutions</a:t>
            </a:r>
          </a:p>
          <a:p>
            <a:pPr marL="457200" indent="-457200">
              <a:buFont typeface="+mj-lt"/>
              <a:buAutoNum type="arabicPeriod"/>
            </a:pPr>
            <a:r>
              <a:rPr lang="en-US">
                <a:solidFill>
                  <a:srgbClr val="7E0000"/>
                </a:solidFill>
              </a:rPr>
              <a:t>Quantum key distribution</a:t>
            </a:r>
          </a:p>
          <a:p>
            <a:pPr marL="637200" lvl="1" indent="-457200">
              <a:buFont typeface="+mj-lt"/>
              <a:buAutoNum type="arabicPeriod"/>
            </a:pPr>
            <a:r>
              <a:rPr lang="en-US" dirty="0">
                <a:solidFill>
                  <a:srgbClr val="7E0000"/>
                </a:solidFill>
              </a:rPr>
              <a:t>BB84</a:t>
            </a:r>
          </a:p>
          <a:p>
            <a:pPr marL="637200" lvl="1" indent="-457200">
              <a:buFont typeface="+mj-lt"/>
              <a:buAutoNum type="arabicPeriod"/>
            </a:pPr>
            <a:r>
              <a:rPr lang="en-US" dirty="0">
                <a:solidFill>
                  <a:srgbClr val="7E0000"/>
                </a:solidFill>
              </a:rPr>
              <a:t>Information reconciliation</a:t>
            </a:r>
          </a:p>
          <a:p>
            <a:pPr marL="637200" lvl="1" indent="-457200">
              <a:buFont typeface="+mj-lt"/>
              <a:buAutoNum type="arabicPeriod"/>
            </a:pPr>
            <a:r>
              <a:rPr lang="en-US" dirty="0">
                <a:solidFill>
                  <a:srgbClr val="7E0000"/>
                </a:solidFill>
              </a:rPr>
              <a:t>Privacy amplification</a:t>
            </a:r>
          </a:p>
          <a:p>
            <a:pPr marL="637200" lvl="1" indent="-457200">
              <a:buFont typeface="+mj-lt"/>
              <a:buAutoNum type="arabicPeriod"/>
            </a:pPr>
            <a:r>
              <a:rPr lang="en-US" dirty="0">
                <a:solidFill>
                  <a:srgbClr val="7E0000"/>
                </a:solidFill>
              </a:rPr>
              <a:t>The authenticated channel</a:t>
            </a:r>
          </a:p>
          <a:p>
            <a:pPr marL="637200" lvl="1" indent="-457200">
              <a:buFont typeface="+mj-lt"/>
              <a:buAutoNum type="arabicPeriod"/>
            </a:pPr>
            <a:r>
              <a:rPr lang="en-US" dirty="0">
                <a:solidFill>
                  <a:srgbClr val="7E0000"/>
                </a:solidFill>
              </a:rPr>
              <a:t>Comparing to non-quantum cryptography</a:t>
            </a:r>
          </a:p>
        </p:txBody>
      </p:sp>
      <p:sp>
        <p:nvSpPr>
          <p:cNvPr id="5" name="Slide Number Placeholder 4">
            <a:extLst>
              <a:ext uri="{FF2B5EF4-FFF2-40B4-BE49-F238E27FC236}">
                <a16:creationId xmlns:a16="http://schemas.microsoft.com/office/drawing/2014/main" id="{DD71DCAE-D1E2-AD46-E133-9BEEED1AC136}"/>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dirty="0" smtClean="0">
                <a:ln>
                  <a:noFill/>
                </a:ln>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48</a:t>
            </a:fld>
            <a:endParaRPr kumimoji="0" lang="en-US" sz="11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562346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7DF19-2F5C-F6DE-0BC7-ED7EE2E38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B14D9C-9649-7FC0-44D8-97F44A632DB8}"/>
              </a:ext>
            </a:extLst>
          </p:cNvPr>
          <p:cNvSpPr>
            <a:spLocks noGrp="1"/>
          </p:cNvSpPr>
          <p:nvPr>
            <p:ph type="title"/>
          </p:nvPr>
        </p:nvSpPr>
        <p:spPr/>
        <p:txBody>
          <a:bodyPr/>
          <a:lstStyle/>
          <a:p>
            <a:r>
              <a:rPr lang="en-US"/>
              <a:t>Protocols</a:t>
            </a:r>
          </a:p>
        </p:txBody>
      </p:sp>
      <p:sp>
        <p:nvSpPr>
          <p:cNvPr id="3" name="Content Placeholder 2">
            <a:extLst>
              <a:ext uri="{FF2B5EF4-FFF2-40B4-BE49-F238E27FC236}">
                <a16:creationId xmlns:a16="http://schemas.microsoft.com/office/drawing/2014/main" id="{AA6AB889-EFE4-7C93-28A5-FCF51F00FD21}"/>
              </a:ext>
            </a:extLst>
          </p:cNvPr>
          <p:cNvSpPr>
            <a:spLocks noGrp="1"/>
          </p:cNvSpPr>
          <p:nvPr>
            <p:ph idx="1"/>
          </p:nvPr>
        </p:nvSpPr>
        <p:spPr/>
        <p:txBody>
          <a:bodyPr>
            <a:normAutofit/>
          </a:bodyPr>
          <a:lstStyle/>
          <a:p>
            <a:r>
              <a:rPr lang="en-US" dirty="0"/>
              <a:t>Protocols combine cryptographic </a:t>
            </a:r>
            <a:r>
              <a:rPr lang="en-US" i="1" dirty="0"/>
              <a:t>primitives</a:t>
            </a:r>
            <a:r>
              <a:rPr lang="en-US" dirty="0"/>
              <a:t> to achieve a security goal</a:t>
            </a:r>
            <a:endParaRPr lang="en-US" i="1" dirty="0"/>
          </a:p>
          <a:p>
            <a:endParaRPr lang="en-US" dirty="0"/>
          </a:p>
          <a:p>
            <a:endParaRPr lang="en-US" dirty="0"/>
          </a:p>
          <a:p>
            <a:endParaRPr lang="en-US" dirty="0"/>
          </a:p>
          <a:p>
            <a:endParaRPr lang="en-US" dirty="0"/>
          </a:p>
          <a:p>
            <a:r>
              <a:rPr lang="en-US" dirty="0"/>
              <a:t>AKE typically assumes that key authentication is solved separately.</a:t>
            </a:r>
          </a:p>
          <a:p>
            <a:endParaRPr lang="en-US" dirty="0"/>
          </a:p>
          <a:p>
            <a:pPr marL="342900" indent="-342900">
              <a:buFont typeface="Arial" panose="020B0604020202020204" pitchFamily="34" charset="0"/>
              <a:buChar char="•"/>
            </a:pPr>
            <a:r>
              <a:rPr lang="en-US" dirty="0"/>
              <a:t>Primitives alone do not prevent protocol-specific vulnerabilities such as replay attacks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EE76B65-2B99-32D0-E55A-00FCF5174A9E}"/>
                  </a:ext>
                </a:extLst>
              </p:cNvPr>
              <p:cNvGraphicFramePr>
                <a:graphicFrameLocks noGrp="1"/>
              </p:cNvGraphicFramePr>
              <p:nvPr>
                <p:extLst>
                  <p:ext uri="{D42A27DB-BD31-4B8C-83A1-F6EECF244321}">
                    <p14:modId xmlns:p14="http://schemas.microsoft.com/office/powerpoint/2010/main" val="157462456"/>
                  </p:ext>
                </p:extLst>
              </p:nvPr>
            </p:nvGraphicFramePr>
            <p:xfrm>
              <a:off x="723274" y="982105"/>
              <a:ext cx="7697449" cy="102063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Authenticated Key Exchange (AKE)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72731">
                    <a:tc>
                      <a:txBody>
                        <a:bodyPr/>
                        <a:lstStyle/>
                        <a:p>
                          <a:pPr marL="179021" lvl="3" indent="0">
                            <a:buNone/>
                          </a:pPr>
                          <a:r>
                            <a:rPr lang="en-US" baseline="0" dirty="0"/>
                            <a:t>Generate a fresh session key </a:t>
                          </a:r>
                          <a14:m>
                            <m:oMath xmlns:m="http://schemas.openxmlformats.org/officeDocument/2006/math">
                              <m:r>
                                <a:rPr lang="en-US" b="0" i="1" baseline="0" smtClean="0">
                                  <a:latin typeface="Cambria Math" panose="02040503050406030204" pitchFamily="18" charset="0"/>
                                </a:rPr>
                                <m:t>𝑘</m:t>
                              </m:r>
                            </m:oMath>
                          </a14:m>
                          <a:r>
                            <a:rPr lang="en-CA" baseline="0" dirty="0"/>
                            <a:t> that is confidential and shared only between the (verified) owners of the public keys.</a:t>
                          </a:r>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9EE76B65-2B99-32D0-E55A-00FCF5174A9E}"/>
                  </a:ext>
                </a:extLst>
              </p:cNvPr>
              <p:cNvGraphicFramePr>
                <a:graphicFrameLocks noGrp="1"/>
              </p:cNvGraphicFramePr>
              <p:nvPr>
                <p:extLst>
                  <p:ext uri="{D42A27DB-BD31-4B8C-83A1-F6EECF244321}">
                    <p14:modId xmlns:p14="http://schemas.microsoft.com/office/powerpoint/2010/main" val="157462456"/>
                  </p:ext>
                </p:extLst>
              </p:nvPr>
            </p:nvGraphicFramePr>
            <p:xfrm>
              <a:off x="723274" y="982105"/>
              <a:ext cx="7697449" cy="102063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Authenticated Key Exchange (AKE)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64008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9" t="-64762" r="-158" b="-15238"/>
                          </a:stretch>
                        </a:blipFill>
                      </a:tcPr>
                    </a:tc>
                    <a:extLst>
                      <a:ext uri="{0D108BD9-81ED-4DB2-BD59-A6C34878D82A}">
                        <a16:rowId xmlns:a16="http://schemas.microsoft.com/office/drawing/2014/main" val="2354341383"/>
                      </a:ext>
                    </a:extLst>
                  </a:tr>
                </a:tbl>
              </a:graphicData>
            </a:graphic>
          </p:graphicFrame>
        </mc:Fallback>
      </mc:AlternateContent>
      <p:sp>
        <p:nvSpPr>
          <p:cNvPr id="6" name="Slide Number Placeholder 5">
            <a:extLst>
              <a:ext uri="{FF2B5EF4-FFF2-40B4-BE49-F238E27FC236}">
                <a16:creationId xmlns:a16="http://schemas.microsoft.com/office/drawing/2014/main" id="{D8630C46-93AD-06FC-4757-6D3DF097C978}"/>
              </a:ext>
            </a:extLst>
          </p:cNvPr>
          <p:cNvSpPr>
            <a:spLocks noGrp="1"/>
          </p:cNvSpPr>
          <p:nvPr>
            <p:ph type="sldNum" sz="quarter" idx="8"/>
          </p:nvPr>
        </p:nvSpPr>
        <p:spPr/>
        <p:txBody>
          <a:bodyPr/>
          <a:lstStyle/>
          <a:p>
            <a:pPr lvl="0"/>
            <a:fld id="{54D7E5F9-595B-41CC-8860-862166473562}" type="slidenum">
              <a:rPr lang="en-US" smtClean="0"/>
              <a:t>49</a:t>
            </a:fld>
            <a:endParaRPr lang="en-US"/>
          </a:p>
        </p:txBody>
      </p:sp>
    </p:spTree>
    <p:extLst>
      <p:ext uri="{BB962C8B-B14F-4D97-AF65-F5344CB8AC3E}">
        <p14:creationId xmlns:p14="http://schemas.microsoft.com/office/powerpoint/2010/main" val="382720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Cryptography – the basics</a:t>
            </a:r>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en-GB" sz="1800" dirty="0"/>
              <a:t>Alice and Bob want to communicate</a:t>
            </a:r>
          </a:p>
          <a:p>
            <a:pPr marL="466725" lvl="2" indent="-285750"/>
            <a:r>
              <a:rPr lang="en-GB" sz="1500" strike="sngStrike" dirty="0"/>
              <a:t>Mallory (who is malicious) is actively interfering with them</a:t>
            </a:r>
          </a:p>
          <a:p>
            <a:pPr marL="645750" lvl="3" indent="-285750"/>
            <a:r>
              <a:rPr lang="en-GB" sz="1500" strike="sngStrike" dirty="0"/>
              <a:t>(in some weaker models Eve is only passively eavesdropping)</a:t>
            </a:r>
          </a:p>
          <a:p>
            <a:pPr marL="466729" lvl="2" indent="-285750"/>
            <a:r>
              <a:rPr lang="en-GB" sz="1500" b="1" dirty="0">
                <a:solidFill>
                  <a:srgbClr val="C00000"/>
                </a:solidFill>
                <a:latin typeface="Bradley Hand ITC" panose="03070402050302030203" pitchFamily="66" charset="0"/>
              </a:rPr>
              <a:t>Eve is actively interfering with them</a:t>
            </a:r>
          </a:p>
          <a:p>
            <a:endParaRPr lang="en-GB" sz="1800" dirty="0"/>
          </a:p>
          <a:p>
            <a:pPr marL="285750" indent="-285750">
              <a:buFont typeface="Arial" panose="020B0604020202020204" pitchFamily="34" charset="0"/>
              <a:buChar char="•"/>
            </a:pPr>
            <a:r>
              <a:rPr lang="en-GB" sz="1800" dirty="0" err="1"/>
              <a:t>Kerckhoff’s</a:t>
            </a:r>
            <a:r>
              <a:rPr lang="en-GB" sz="1800" dirty="0"/>
              <a:t> principle</a:t>
            </a:r>
          </a:p>
          <a:p>
            <a:pPr marL="466725" lvl="2" indent="-285750"/>
            <a:r>
              <a:rPr lang="en-GB" sz="1500" dirty="0"/>
              <a:t>aka Shannon’s Maxim: “the enemy knows the system”</a:t>
            </a:r>
          </a:p>
          <a:p>
            <a:pPr marL="466725" lvl="2" indent="-285750"/>
            <a:r>
              <a:rPr lang="en-GB" sz="1500" dirty="0"/>
              <a:t>but the enemy does not know the </a:t>
            </a:r>
            <a:r>
              <a:rPr lang="en-GB" sz="1500" dirty="0">
                <a:solidFill>
                  <a:srgbClr val="C00000"/>
                </a:solidFill>
              </a:rPr>
              <a:t>keys</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strike="sngStrike" dirty="0"/>
              <a:t>Mallory</a:t>
            </a:r>
            <a:r>
              <a:rPr lang="en-GB" sz="1800" dirty="0"/>
              <a:t> </a:t>
            </a:r>
            <a:r>
              <a:rPr lang="en-GB" sz="1800" b="1" dirty="0">
                <a:solidFill>
                  <a:srgbClr val="C00000"/>
                </a:solidFill>
                <a:latin typeface="Bradley Hand ITC" panose="03070402050302030203" pitchFamily="66" charset="0"/>
              </a:rPr>
              <a:t>Eve </a:t>
            </a:r>
            <a:r>
              <a:rPr lang="en-GB" sz="1800" dirty="0"/>
              <a:t>carries the messages (</a:t>
            </a:r>
            <a:r>
              <a:rPr lang="en-GB" sz="1800" dirty="0" err="1"/>
              <a:t>Dolev</a:t>
            </a:r>
            <a:r>
              <a:rPr lang="en-GB" sz="1800" dirty="0"/>
              <a:t>-Yao model)</a:t>
            </a:r>
          </a:p>
          <a:p>
            <a:pPr marL="466725" lvl="2" indent="-285750"/>
            <a:r>
              <a:rPr lang="en-GB" sz="1500" dirty="0"/>
              <a:t>she can inspect, change, re-order, replay, drop, inject any message</a:t>
            </a:r>
          </a:p>
          <a:p>
            <a:pPr marL="466725" lvl="2" indent="-285750"/>
            <a:r>
              <a:rPr lang="en-GB" sz="1500" dirty="0"/>
              <a:t>may (sometimes) compromise some participants</a:t>
            </a:r>
          </a:p>
          <a:p>
            <a:pPr marL="645746" lvl="3" indent="-285750"/>
            <a:r>
              <a:rPr lang="en-GB" sz="1500" dirty="0"/>
              <a:t>usually this represents “hacking” their computers</a:t>
            </a:r>
          </a:p>
        </p:txBody>
      </p:sp>
      <p:sp>
        <p:nvSpPr>
          <p:cNvPr id="6" name="Slide Number Placeholder 5">
            <a:extLst>
              <a:ext uri="{FF2B5EF4-FFF2-40B4-BE49-F238E27FC236}">
                <a16:creationId xmlns:a16="http://schemas.microsoft.com/office/drawing/2014/main" id="{DCE25D4B-FC60-93BB-C440-B730F3D0D346}"/>
              </a:ext>
            </a:extLst>
          </p:cNvPr>
          <p:cNvSpPr>
            <a:spLocks noGrp="1"/>
          </p:cNvSpPr>
          <p:nvPr>
            <p:ph type="sldNum" sz="quarter" idx="8"/>
          </p:nvPr>
        </p:nvSpPr>
        <p:spPr/>
        <p:txBody>
          <a:bodyPr/>
          <a:lstStyle/>
          <a:p>
            <a:pPr lvl="0"/>
            <a:fld id="{54D7E5F9-595B-41CC-8860-862166473562}" type="slidenum">
              <a:rPr lang="en-US" smtClean="0"/>
              <a:t>5</a:t>
            </a:fld>
            <a:endParaRPr lang="en-US"/>
          </a:p>
        </p:txBody>
      </p:sp>
    </p:spTree>
    <p:extLst>
      <p:ext uri="{BB962C8B-B14F-4D97-AF65-F5344CB8AC3E}">
        <p14:creationId xmlns:p14="http://schemas.microsoft.com/office/powerpoint/2010/main" val="4278379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F940-CA3C-3244-97EC-CC1C470765C9}"/>
              </a:ext>
            </a:extLst>
          </p:cNvPr>
          <p:cNvSpPr>
            <a:spLocks noGrp="1"/>
          </p:cNvSpPr>
          <p:nvPr>
            <p:ph type="title"/>
          </p:nvPr>
        </p:nvSpPr>
        <p:spPr/>
        <p:txBody>
          <a:bodyPr/>
          <a:lstStyle/>
          <a:p>
            <a:r>
              <a:rPr lang="en-US"/>
              <a:t>Transport Layer Security (TLS)</a:t>
            </a:r>
          </a:p>
        </p:txBody>
      </p:sp>
      <p:sp>
        <p:nvSpPr>
          <p:cNvPr id="3" name="Content Placeholder 2">
            <a:extLst>
              <a:ext uri="{FF2B5EF4-FFF2-40B4-BE49-F238E27FC236}">
                <a16:creationId xmlns:a16="http://schemas.microsoft.com/office/drawing/2014/main" id="{F1F7809B-7641-45AB-5A08-30BFF0810E78}"/>
              </a:ext>
            </a:extLst>
          </p:cNvPr>
          <p:cNvSpPr>
            <a:spLocks noGrp="1"/>
          </p:cNvSpPr>
          <p:nvPr>
            <p:ph idx="1"/>
          </p:nvPr>
        </p:nvSpPr>
        <p:spPr/>
        <p:txBody>
          <a:bodyPr/>
          <a:lstStyle/>
          <a:p>
            <a:pPr marL="342900" indent="-342900">
              <a:buFont typeface="Arial" panose="020B0604020202020204" pitchFamily="34" charset="0"/>
              <a:buChar char="•"/>
            </a:pPr>
            <a:r>
              <a:rPr lang="en-US" dirty="0"/>
              <a:t>The </a:t>
            </a:r>
            <a:r>
              <a:rPr lang="en-US" dirty="0">
                <a:solidFill>
                  <a:srgbClr val="C00000"/>
                </a:solidFill>
              </a:rPr>
              <a:t>s</a:t>
            </a:r>
            <a:r>
              <a:rPr lang="en-US" dirty="0"/>
              <a:t> in https</a:t>
            </a:r>
          </a:p>
          <a:p>
            <a:pPr marL="522900" lvl="1" indent="-342900"/>
            <a:r>
              <a:rPr lang="en-US" dirty="0"/>
              <a:t>TLS succeeded Secure Sockets Layer (SSL)</a:t>
            </a:r>
          </a:p>
          <a:p>
            <a:pPr marL="342900" indent="-342900">
              <a:buFont typeface="Arial" panose="020B0604020202020204" pitchFamily="34" charset="0"/>
              <a:buChar char="•"/>
            </a:pPr>
            <a:r>
              <a:rPr lang="en-US" dirty="0"/>
              <a:t>Client-Server protocol</a:t>
            </a:r>
          </a:p>
          <a:p>
            <a:pPr marL="522900" lvl="1" indent="-342900"/>
            <a:r>
              <a:rPr lang="en-US" dirty="0"/>
              <a:t>Most of the internet: only the server authenticates (with a certificate)</a:t>
            </a:r>
          </a:p>
          <a:p>
            <a:pPr marL="702899" lvl="3" indent="-342900"/>
            <a:r>
              <a:rPr lang="en-US" dirty="0"/>
              <a:t>If necessary, the client then authenticates to the server in-band (for example with a password)</a:t>
            </a:r>
          </a:p>
          <a:p>
            <a:pPr marL="522900" lvl="1" indent="-342900"/>
            <a:r>
              <a:rPr lang="en-US" dirty="0"/>
              <a:t>Client authentication (with client certificates) is optional</a:t>
            </a:r>
          </a:p>
        </p:txBody>
      </p:sp>
      <p:sp>
        <p:nvSpPr>
          <p:cNvPr id="4" name="Slide Number Placeholder 3">
            <a:extLst>
              <a:ext uri="{FF2B5EF4-FFF2-40B4-BE49-F238E27FC236}">
                <a16:creationId xmlns:a16="http://schemas.microsoft.com/office/drawing/2014/main" id="{91338718-705E-C7F8-2C37-77D2B0BD816A}"/>
              </a:ext>
            </a:extLst>
          </p:cNvPr>
          <p:cNvSpPr>
            <a:spLocks noGrp="1"/>
          </p:cNvSpPr>
          <p:nvPr>
            <p:ph type="sldNum" sz="quarter" idx="8"/>
          </p:nvPr>
        </p:nvSpPr>
        <p:spPr/>
        <p:txBody>
          <a:bodyPr/>
          <a:lstStyle/>
          <a:p>
            <a:pPr lvl="0"/>
            <a:fld id="{54D7E5F9-595B-41CC-8860-862166473562}" type="slidenum">
              <a:rPr lang="en-US" smtClean="0"/>
              <a:t>50</a:t>
            </a:fld>
            <a:endParaRPr lang="en-US"/>
          </a:p>
        </p:txBody>
      </p:sp>
    </p:spTree>
    <p:extLst>
      <p:ext uri="{BB962C8B-B14F-4D97-AF65-F5344CB8AC3E}">
        <p14:creationId xmlns:p14="http://schemas.microsoft.com/office/powerpoint/2010/main" val="1921257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BA7B-9AA8-DAF6-42EA-F60AB259EAAA}"/>
              </a:ext>
            </a:extLst>
          </p:cNvPr>
          <p:cNvSpPr>
            <a:spLocks noGrp="1"/>
          </p:cNvSpPr>
          <p:nvPr>
            <p:ph type="title"/>
          </p:nvPr>
        </p:nvSpPr>
        <p:spPr/>
        <p:txBody>
          <a:bodyPr/>
          <a:lstStyle/>
          <a:p>
            <a:r>
              <a:rPr lang="en-US" dirty="0"/>
              <a:t>TLS – security goals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93DF0B-2541-1FEC-75B5-FDA8F63AF9EA}"/>
                  </a:ext>
                </a:extLst>
              </p:cNvPr>
              <p:cNvSpPr>
                <a:spLocks noGrp="1"/>
              </p:cNvSpPr>
              <p:nvPr>
                <p:ph idx="1"/>
              </p:nvPr>
            </p:nvSpPr>
            <p:spPr/>
            <p:txBody>
              <a:bodyPr/>
              <a:lstStyle/>
              <a:p>
                <a:pPr marL="342900" indent="-342900">
                  <a:buFont typeface="Arial" panose="020B0604020202020204" pitchFamily="34" charset="0"/>
                  <a:buChar char="•"/>
                </a:pPr>
                <a:r>
                  <a:rPr lang="en-US" dirty="0"/>
                  <a:t>Confidential and authenticated session key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oMath>
                </a14:m>
                <a:r>
                  <a:rPr lang="en-US" dirty="0"/>
                  <a:t>)</a:t>
                </a:r>
              </a:p>
              <a:p>
                <a:pPr marL="522900" lvl="1" indent="-342900"/>
                <a:r>
                  <a:rPr lang="en-US" dirty="0"/>
                  <a:t>Server authentication</a:t>
                </a:r>
              </a:p>
              <a:p>
                <a:pPr marL="522900" lvl="1" indent="-342900"/>
                <a:r>
                  <a:rPr lang="en-US" dirty="0"/>
                  <a:t>Client authentication (post-specified and optional)</a:t>
                </a:r>
              </a:p>
              <a:p>
                <a:pPr marL="342900" indent="-342900">
                  <a:buFont typeface="Arial" panose="020B0604020202020204" pitchFamily="34" charset="0"/>
                  <a:buChar char="•"/>
                </a:pPr>
                <a:r>
                  <a:rPr lang="en-US" dirty="0"/>
                  <a:t>Forward secrecy</a:t>
                </a:r>
              </a:p>
              <a:p>
                <a:pPr marL="522900" lvl="1" indent="-342900"/>
                <a:r>
                  <a:rPr lang="en-US" dirty="0"/>
                  <a:t>compromise of any </a:t>
                </a:r>
                <a:r>
                  <a:rPr lang="en-US" dirty="0">
                    <a:solidFill>
                      <a:srgbClr val="C00000"/>
                    </a:solidFill>
                  </a:rPr>
                  <a:t>long-term secret </a:t>
                </a:r>
                <a:r>
                  <a:rPr lang="en-US" dirty="0"/>
                  <a:t>(</a:t>
                </a:r>
                <a14:m>
                  <m:oMath xmlns:m="http://schemas.openxmlformats.org/officeDocument/2006/math">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𝑆</m:t>
                        </m:r>
                      </m:sub>
                    </m:sSub>
                  </m:oMath>
                </a14:m>
                <a:r>
                  <a:rPr lang="en-US" dirty="0"/>
                  <a:t>) does not compromise secrecy of earlier sessions</a:t>
                </a:r>
              </a:p>
              <a:p>
                <a:pPr marL="522900" lvl="1" indent="-342900"/>
                <a:r>
                  <a:rPr lang="en-US" dirty="0">
                    <a:solidFill>
                      <a:srgbClr val="C00000"/>
                    </a:solidFill>
                  </a:rPr>
                  <a:t>ephemeral </a:t>
                </a:r>
                <a:r>
                  <a:rPr lang="en-US" dirty="0"/>
                  <a:t>keys are short-term secrets</a:t>
                </a:r>
              </a:p>
              <a:p>
                <a:pPr marL="522900" lvl="1" indent="-342900"/>
                <a:r>
                  <a:rPr lang="en-US" dirty="0"/>
                  <a:t>aka “the key erasure” property:</a:t>
                </a:r>
              </a:p>
              <a:p>
                <a:pPr marL="702899" lvl="3" indent="-342900"/>
                <a:r>
                  <a:rPr lang="en-US" dirty="0"/>
                  <a:t>we can delete traffic encryption keys when a session has completed, reducing the impact of a “hacked” machine</a:t>
                </a:r>
              </a:p>
              <a:p>
                <a:pPr marL="342900" indent="-342900">
                  <a:buFont typeface="Arial" panose="020B0604020202020204" pitchFamily="34" charset="0"/>
                  <a:buChar char="•"/>
                </a:pPr>
                <a:r>
                  <a:rPr lang="en-US" dirty="0"/>
                  <a:t>(Some) privacy</a:t>
                </a:r>
              </a:p>
              <a:p>
                <a:pPr marL="522900" lvl="1" indent="-342900"/>
                <a:r>
                  <a:rPr lang="en-US" dirty="0"/>
                  <a:t>only random data is sent in plaintext</a:t>
                </a:r>
              </a:p>
            </p:txBody>
          </p:sp>
        </mc:Choice>
        <mc:Fallback xmlns="">
          <p:sp>
            <p:nvSpPr>
              <p:cNvPr id="3" name="Content Placeholder 2">
                <a:extLst>
                  <a:ext uri="{FF2B5EF4-FFF2-40B4-BE49-F238E27FC236}">
                    <a16:creationId xmlns:a16="http://schemas.microsoft.com/office/drawing/2014/main" id="{0793DF0B-2541-1FEC-75B5-FDA8F63AF9EA}"/>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C161AFF-A1A9-CE02-2D13-C1F37184A273}"/>
              </a:ext>
            </a:extLst>
          </p:cNvPr>
          <p:cNvSpPr>
            <a:spLocks noGrp="1"/>
          </p:cNvSpPr>
          <p:nvPr>
            <p:ph type="sldNum" sz="quarter" idx="8"/>
          </p:nvPr>
        </p:nvSpPr>
        <p:spPr/>
        <p:txBody>
          <a:bodyPr/>
          <a:lstStyle/>
          <a:p>
            <a:pPr lvl="0"/>
            <a:fld id="{54D7E5F9-595B-41CC-8860-862166473562}" type="slidenum">
              <a:rPr lang="en-US" smtClean="0"/>
              <a:t>51</a:t>
            </a:fld>
            <a:endParaRPr lang="en-US"/>
          </a:p>
        </p:txBody>
      </p:sp>
      <p:sp>
        <p:nvSpPr>
          <p:cNvPr id="6" name="TextBox 5">
            <a:extLst>
              <a:ext uri="{FF2B5EF4-FFF2-40B4-BE49-F238E27FC236}">
                <a16:creationId xmlns:a16="http://schemas.microsoft.com/office/drawing/2014/main" id="{7B1380E4-7B63-2379-0647-12537286041D}"/>
              </a:ext>
            </a:extLst>
          </p:cNvPr>
          <p:cNvSpPr txBox="1"/>
          <p:nvPr/>
        </p:nvSpPr>
        <p:spPr>
          <a:xfrm>
            <a:off x="5261957" y="3441469"/>
            <a:ext cx="3724102" cy="369332"/>
          </a:xfrm>
          <a:prstGeom prst="rect">
            <a:avLst/>
          </a:prstGeom>
          <a:noFill/>
        </p:spPr>
        <p:txBody>
          <a:bodyPr wrap="square" rtlCol="0">
            <a:spAutoFit/>
          </a:bodyPr>
          <a:lstStyle/>
          <a:p>
            <a:r>
              <a:rPr lang="en-US" dirty="0">
                <a:latin typeface="Bradley Hand ITC" panose="03070402050302030203" pitchFamily="66" charset="0"/>
              </a:rPr>
              <a:t>Privacy: confidentiality of metadata</a:t>
            </a:r>
          </a:p>
        </p:txBody>
      </p:sp>
    </p:spTree>
    <p:extLst>
      <p:ext uri="{BB962C8B-B14F-4D97-AF65-F5344CB8AC3E}">
        <p14:creationId xmlns:p14="http://schemas.microsoft.com/office/powerpoint/2010/main" val="440369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2B2F-D8A3-16C8-F09A-292EBA61F684}"/>
              </a:ext>
            </a:extLst>
          </p:cNvPr>
          <p:cNvSpPr>
            <a:spLocks noGrp="1"/>
          </p:cNvSpPr>
          <p:nvPr>
            <p:ph type="title"/>
          </p:nvPr>
        </p:nvSpPr>
        <p:spPr/>
        <p:txBody>
          <a:bodyPr/>
          <a:lstStyle/>
          <a:p>
            <a:r>
              <a:rPr lang="en-US" dirty="0"/>
              <a:t>TLS 1.3 (simplified)</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84EDE404-2E0A-7E5F-FB20-9D54A39FF973}"/>
                  </a:ext>
                </a:extLst>
              </p:cNvPr>
              <p:cNvGraphicFramePr>
                <a:graphicFrameLocks noGrp="1"/>
              </p:cNvGraphicFramePr>
              <p:nvPr>
                <p:ph idx="1"/>
                <p:extLst>
                  <p:ext uri="{D42A27DB-BD31-4B8C-83A1-F6EECF244321}">
                    <p14:modId xmlns:p14="http://schemas.microsoft.com/office/powerpoint/2010/main" val="1689988666"/>
                  </p:ext>
                </p:extLst>
              </p:nvPr>
            </p:nvGraphicFramePr>
            <p:xfrm>
              <a:off x="359989" y="539750"/>
              <a:ext cx="8268621" cy="3890934"/>
            </p:xfrm>
            <a:graphic>
              <a:graphicData uri="http://schemas.openxmlformats.org/drawingml/2006/table">
                <a:tbl>
                  <a:tblPr firstRow="1">
                    <a:tableStyleId>{5202B0CA-FC54-4496-8BCA-5EF66A818D29}</a:tableStyleId>
                  </a:tblPr>
                  <a:tblGrid>
                    <a:gridCol w="3039916">
                      <a:extLst>
                        <a:ext uri="{9D8B030D-6E8A-4147-A177-3AD203B41FA5}">
                          <a16:colId xmlns:a16="http://schemas.microsoft.com/office/drawing/2014/main" val="3198363962"/>
                        </a:ext>
                      </a:extLst>
                    </a:gridCol>
                    <a:gridCol w="1812175">
                      <a:extLst>
                        <a:ext uri="{9D8B030D-6E8A-4147-A177-3AD203B41FA5}">
                          <a16:colId xmlns:a16="http://schemas.microsoft.com/office/drawing/2014/main" val="4057159834"/>
                        </a:ext>
                      </a:extLst>
                    </a:gridCol>
                    <a:gridCol w="3416530">
                      <a:extLst>
                        <a:ext uri="{9D8B030D-6E8A-4147-A177-3AD203B41FA5}">
                          <a16:colId xmlns:a16="http://schemas.microsoft.com/office/drawing/2014/main" val="318699232"/>
                        </a:ext>
                      </a:extLst>
                    </a:gridCol>
                  </a:tblGrid>
                  <a:tr h="222858">
                    <a:tc>
                      <a:txBody>
                        <a:bodyPr/>
                        <a:lstStyle/>
                        <a:p>
                          <a:r>
                            <a:rPr lang="en-US" sz="1400" dirty="0"/>
                            <a:t>Client (</a:t>
                          </a:r>
                          <a14:m>
                            <m:oMath xmlns:m="http://schemas.openxmlformats.org/officeDocument/2006/math">
                              <m:r>
                                <a:rPr lang="en-US" sz="1400" b="1" smtClean="0">
                                  <a:latin typeface="Cambria Math" panose="02040503050406030204" pitchFamily="18" charset="0"/>
                                </a:rPr>
                                <m:t>𝒑</m:t>
                              </m:r>
                              <m:sSub>
                                <m:sSubPr>
                                  <m:ctrlPr>
                                    <a:rPr lang="en-US" sz="1400" b="1" i="1" smtClean="0">
                                      <a:latin typeface="Cambria Math" panose="02040503050406030204" pitchFamily="18" charset="0"/>
                                    </a:rPr>
                                  </m:ctrlPr>
                                </m:sSubPr>
                                <m:e>
                                  <m:r>
                                    <a:rPr lang="en-US" sz="1400" b="1" smtClean="0">
                                      <a:latin typeface="Cambria Math" panose="02040503050406030204" pitchFamily="18" charset="0"/>
                                    </a:rPr>
                                    <m:t>𝒌</m:t>
                                  </m:r>
                                </m:e>
                                <m:sub>
                                  <m:r>
                                    <a:rPr lang="en-US" sz="1400" b="1" smtClean="0">
                                      <a:latin typeface="Cambria Math" panose="02040503050406030204" pitchFamily="18" charset="0"/>
                                    </a:rPr>
                                    <m:t>𝑪𝑨</m:t>
                                  </m:r>
                                </m:sub>
                              </m:sSub>
                            </m:oMath>
                          </a14:m>
                          <a:r>
                            <a:rPr lang="en-US" sz="1400" dirty="0"/>
                            <a:t>)</a:t>
                          </a:r>
                        </a:p>
                      </a:txBody>
                      <a:tcPr marT="0" marB="0">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endParaRPr lang="en-US" sz="1400" dirty="0"/>
                        </a:p>
                      </a:txBody>
                      <a:tcPr marT="0" marB="0">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r>
                            <a:rPr lang="en-US" sz="1400" dirty="0"/>
                            <a:t>Server (</a:t>
                          </a:r>
                          <a14:m>
                            <m:oMath xmlns:m="http://schemas.openxmlformats.org/officeDocument/2006/math">
                              <m:r>
                                <a:rPr lang="en-US" sz="1400" b="1" smtClean="0">
                                  <a:latin typeface="Cambria Math" panose="02040503050406030204" pitchFamily="18" charset="0"/>
                                </a:rPr>
                                <m:t>𝒔</m:t>
                              </m:r>
                              <m:sSub>
                                <m:sSubPr>
                                  <m:ctrlPr>
                                    <a:rPr lang="en-US" sz="1400" b="1" i="1" smtClean="0">
                                      <a:latin typeface="Cambria Math" panose="02040503050406030204" pitchFamily="18" charset="0"/>
                                    </a:rPr>
                                  </m:ctrlPr>
                                </m:sSubPr>
                                <m:e>
                                  <m:r>
                                    <a:rPr lang="en-US" sz="1400" b="1" smtClean="0">
                                      <a:latin typeface="Cambria Math" panose="02040503050406030204" pitchFamily="18" charset="0"/>
                                    </a:rPr>
                                    <m:t>𝒌</m:t>
                                  </m:r>
                                </m:e>
                                <m:sub>
                                  <m:r>
                                    <a:rPr lang="en-US" sz="1400" b="1" i="0" smtClean="0">
                                      <a:latin typeface="Cambria Math" panose="02040503050406030204" pitchFamily="18" charset="0"/>
                                    </a:rPr>
                                    <m:t>𝐒</m:t>
                                  </m:r>
                                </m:sub>
                              </m:sSub>
                              <m:r>
                                <a:rPr lang="en-US" sz="1400" b="1" smtClean="0">
                                  <a:latin typeface="Cambria Math" panose="02040503050406030204" pitchFamily="18" charset="0"/>
                                </a:rPr>
                                <m:t>, </m:t>
                              </m:r>
                              <m:r>
                                <a:rPr lang="en-US" sz="1400" b="1" smtClean="0">
                                  <a:latin typeface="Cambria Math" panose="02040503050406030204" pitchFamily="18" charset="0"/>
                                </a:rPr>
                                <m:t>𝒑</m:t>
                              </m:r>
                              <m:sSub>
                                <m:sSubPr>
                                  <m:ctrlPr>
                                    <a:rPr lang="en-US" sz="1400" b="1" i="1" smtClean="0">
                                      <a:latin typeface="Cambria Math" panose="02040503050406030204" pitchFamily="18" charset="0"/>
                                    </a:rPr>
                                  </m:ctrlPr>
                                </m:sSubPr>
                                <m:e>
                                  <m:r>
                                    <a:rPr lang="en-US" sz="1400" b="1" smtClean="0">
                                      <a:latin typeface="Cambria Math" panose="02040503050406030204" pitchFamily="18" charset="0"/>
                                    </a:rPr>
                                    <m:t>𝒌</m:t>
                                  </m:r>
                                </m:e>
                                <m:sub>
                                  <m:r>
                                    <a:rPr lang="en-US" sz="1400" b="1" i="0" smtClean="0">
                                      <a:latin typeface="Cambria Math" panose="02040503050406030204" pitchFamily="18" charset="0"/>
                                    </a:rPr>
                                    <m:t>𝐒</m:t>
                                  </m:r>
                                </m:sub>
                              </m:sSub>
                              <m:r>
                                <a:rPr lang="en-US" sz="1400" b="1" i="0" smtClean="0">
                                  <a:latin typeface="Cambria Math" panose="02040503050406030204" pitchFamily="18" charset="0"/>
                                </a:rPr>
                                <m:t>,</m:t>
                              </m:r>
                              <m:sSub>
                                <m:sSubPr>
                                  <m:ctrlPr>
                                    <a:rPr lang="en-US" sz="1400" b="1" i="1" smtClean="0">
                                      <a:latin typeface="Cambria Math" panose="02040503050406030204" pitchFamily="18" charset="0"/>
                                    </a:rPr>
                                  </m:ctrlPr>
                                </m:sSubPr>
                                <m:e>
                                  <m:r>
                                    <a:rPr lang="en-US" sz="1400" b="1" i="0" smtClean="0">
                                      <a:latin typeface="Cambria Math" panose="02040503050406030204" pitchFamily="18" charset="0"/>
                                    </a:rPr>
                                    <m:t>𝐜𝐞𝐫𝐭</m:t>
                                  </m:r>
                                </m:e>
                                <m:sub>
                                  <m:r>
                                    <a:rPr lang="en-US" sz="1400" b="1" i="0" smtClean="0">
                                      <a:latin typeface="Cambria Math" panose="02040503050406030204" pitchFamily="18" charset="0"/>
                                    </a:rPr>
                                    <m:t>𝐒</m:t>
                                  </m:r>
                                </m:sub>
                              </m:sSub>
                            </m:oMath>
                          </a14:m>
                          <a:r>
                            <a:rPr lang="en-US" sz="1400" dirty="0"/>
                            <a:t>)</a:t>
                          </a:r>
                        </a:p>
                      </a:txBody>
                      <a:tcPr marT="0" marB="0">
                        <a:lnL>
                          <a:noFill/>
                        </a:lnL>
                        <a:lnR>
                          <a:noFill/>
                        </a:lnR>
                        <a:lnT>
                          <a:noFill/>
                        </a:lnT>
                        <a:lnB>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2964787269"/>
                      </a:ext>
                    </a:extLst>
                  </a:tr>
                  <a:tr h="539635">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𝑠</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m:t>
                                </m:r>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m:t>
                                    </m:r>
                                  </m:sub>
                                </m:sSub>
                                <m:groupChr>
                                  <m:groupChrPr>
                                    <m:chr m:val="←"/>
                                    <m:vertJc m:val="bot"/>
                                    <m:ctrlPr>
                                      <a:rPr lang="en-US" sz="1200" b="0" i="1" smtClean="0">
                                        <a:latin typeface="Cambria Math" panose="02040503050406030204" pitchFamily="18" charset="0"/>
                                      </a:rPr>
                                    </m:ctrlPr>
                                  </m:groupChrPr>
                                  <m:e>
                                    <m:r>
                                      <m:rPr>
                                        <m:brk m:alnAt="2"/>
                                      </m:rPr>
                                      <a:rPr lang="en-US" sz="1200" b="0" i="1" smtClean="0">
                                        <a:latin typeface="Cambria Math" panose="02040503050406030204" pitchFamily="18" charset="0"/>
                                      </a:rPr>
                                      <m:t>$</m:t>
                                    </m:r>
                                  </m:e>
                                </m:groupChr>
                                <m:r>
                                  <m:rPr>
                                    <m:nor/>
                                  </m:rPr>
                                  <a:rPr lang="en-US" sz="1200" b="0" i="0" smtClean="0">
                                    <a:latin typeface="Cambria Math" panose="02040503050406030204" pitchFamily="18" charset="0"/>
                                  </a:rPr>
                                  <m:t>Gen</m:t>
                                </m:r>
                                <m:r>
                                  <m:rPr>
                                    <m:nor/>
                                  </m:rPr>
                                  <a:rPr lang="en-US" sz="1200" b="0" i="0" smtClean="0">
                                    <a:latin typeface="Cambria Math" panose="02040503050406030204" pitchFamily="18" charset="0"/>
                                  </a:rPr>
                                  <m:t>()</m:t>
                                </m:r>
                              </m:oMath>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𝐶</m:t>
                                    </m:r>
                                  </m:sub>
                                </m:sSub>
                                <m:groupChr>
                                  <m:groupChrPr>
                                    <m:chr m:val="←"/>
                                    <m:vertJc m:val="bot"/>
                                    <m:ctrlPr>
                                      <a:rPr lang="en-US" sz="1200" b="0" i="1" smtClean="0">
                                        <a:latin typeface="Cambria Math" panose="02040503050406030204" pitchFamily="18" charset="0"/>
                                      </a:rPr>
                                    </m:ctrlPr>
                                  </m:groupChrPr>
                                  <m:e>
                                    <m:r>
                                      <m:rPr>
                                        <m:brk m:alnAt="2"/>
                                      </m:rPr>
                                      <a:rPr lang="en-US" sz="1200" b="0" i="1" smtClean="0">
                                        <a:latin typeface="Cambria Math" panose="02040503050406030204" pitchFamily="18" charset="0"/>
                                      </a:rPr>
                                      <m:t>$</m:t>
                                    </m:r>
                                  </m:e>
                                </m:groupChr>
                                <m:sSup>
                                  <m:sSupPr>
                                    <m:ctrlPr>
                                      <a:rPr lang="en-US" sz="1200" b="0" i="1" smtClean="0">
                                        <a:latin typeface="Cambria Math" panose="02040503050406030204" pitchFamily="18" charset="0"/>
                                      </a:rPr>
                                    </m:ctrlPr>
                                  </m:sSupPr>
                                  <m:e>
                                    <m:d>
                                      <m:dPr>
                                        <m:begChr m:val="{"/>
                                        <m:endChr m:val="}"/>
                                        <m:ctrlPr>
                                          <a:rPr lang="en-US" sz="1200" b="0" i="1" smtClean="0">
                                            <a:latin typeface="Cambria Math" panose="02040503050406030204" pitchFamily="18" charset="0"/>
                                          </a:rPr>
                                        </m:ctrlPr>
                                      </m:dPr>
                                      <m:e>
                                        <m:r>
                                          <a:rPr lang="en-US" sz="1200" b="0" i="1" smtClean="0">
                                            <a:latin typeface="Cambria Math" panose="02040503050406030204" pitchFamily="18" charset="0"/>
                                          </a:rPr>
                                          <m:t>0,1</m:t>
                                        </m:r>
                                      </m:e>
                                    </m:d>
                                  </m:e>
                                  <m:sup>
                                    <m:r>
                                      <a:rPr lang="en-US" sz="1200" b="0" i="1" smtClean="0">
                                        <a:latin typeface="Cambria Math" panose="02040503050406030204" pitchFamily="18" charset="0"/>
                                      </a:rPr>
                                      <m:t>256</m:t>
                                    </m:r>
                                  </m:sup>
                                </m:sSup>
                              </m:oMath>
                            </m:oMathPara>
                          </a14:m>
                          <a:endParaRPr lang="en-US" sz="1200" dirty="0"/>
                        </a:p>
                      </a:txBody>
                      <a:tcPr marT="0" marB="0">
                        <a:lnT>
                          <a:noFill/>
                        </a:lnT>
                        <a:noFill/>
                      </a:tcPr>
                    </a:tc>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𝐶</m:t>
                                    </m:r>
                                  </m:sub>
                                </m:sSub>
                              </m:oMath>
                            </m:oMathPara>
                          </a14:m>
                          <a:endParaRPr lang="en-US" sz="1200" dirty="0"/>
                        </a:p>
                      </a:txBody>
                      <a:tcPr marT="0" marB="0" anchor="b">
                        <a:lnT>
                          <a:noFill/>
                        </a:lnT>
                        <a:noFill/>
                      </a:tcPr>
                    </a:tc>
                    <a:tc>
                      <a:txBody>
                        <a:bodyPr/>
                        <a:lstStyle/>
                        <a:p>
                          <a:endParaRPr lang="en-US" sz="1200" dirty="0"/>
                        </a:p>
                      </a:txBody>
                      <a:tcPr marT="0" marB="0">
                        <a:lnT>
                          <a:noFill/>
                        </a:lnT>
                        <a:noFill/>
                      </a:tcPr>
                    </a:tc>
                    <a:extLst>
                      <a:ext uri="{0D108BD9-81ED-4DB2-BD59-A6C34878D82A}">
                        <a16:rowId xmlns:a16="http://schemas.microsoft.com/office/drawing/2014/main" val="4080611223"/>
                      </a:ext>
                    </a:extLst>
                  </a:tr>
                  <a:tr h="1146790">
                    <a:tc>
                      <a:txBody>
                        <a:bodyPr/>
                        <a:lstStyle/>
                        <a:p>
                          <a:endParaRPr lang="en-US" sz="1200" dirty="0"/>
                        </a:p>
                      </a:txBody>
                      <a:tcPr marT="0" marB="0">
                        <a:noFill/>
                      </a:tcPr>
                    </a:tc>
                    <a:tc>
                      <a:txBody>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𝑐</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sSub>
                                  <m:sSubPr>
                                    <m:ctrlPr>
                                      <a:rPr lang="en-US" sz="1200" b="0" i="1" smtClean="0">
                                        <a:solidFill>
                                          <a:srgbClr val="C00000"/>
                                        </a:solidFill>
                                        <a:latin typeface="Cambria Math" panose="02040503050406030204" pitchFamily="18" charset="0"/>
                                      </a:rPr>
                                    </m:ctrlPr>
                                  </m:sSubPr>
                                  <m:e>
                                    <m:r>
                                      <m:rPr>
                                        <m:nor/>
                                      </m:rPr>
                                      <a:rPr lang="en-US" sz="1200" b="0" i="0" smtClean="0">
                                        <a:solidFill>
                                          <a:srgbClr val="C00000"/>
                                        </a:solidFill>
                                        <a:latin typeface="Cambria Math" panose="02040503050406030204" pitchFamily="18" charset="0"/>
                                      </a:rPr>
                                      <m:t>cert</m:t>
                                    </m:r>
                                  </m:e>
                                  <m:sub>
                                    <m:r>
                                      <a:rPr lang="en-US" sz="1200" b="0" i="1" smtClean="0">
                                        <a:solidFill>
                                          <a:srgbClr val="C00000"/>
                                        </a:solidFill>
                                        <a:latin typeface="Cambria Math" panose="02040503050406030204" pitchFamily="18" charset="0"/>
                                      </a:rPr>
                                      <m:t>𝑆</m:t>
                                    </m:r>
                                  </m:sub>
                                </m:sSub>
                                <m:r>
                                  <a:rPr lang="en-US" sz="1200" b="0" i="1" smtClean="0">
                                    <a:solidFill>
                                      <a:srgbClr val="C00000"/>
                                    </a:solidFill>
                                    <a:latin typeface="Cambria Math" panose="02040503050406030204" pitchFamily="18" charset="0"/>
                                  </a:rPr>
                                  <m:t>,</m:t>
                                </m:r>
                                <m:sSub>
                                  <m:sSubPr>
                                    <m:ctrlPr>
                                      <a:rPr lang="en-US" sz="1200" b="0" i="1" smtClean="0">
                                        <a:solidFill>
                                          <a:srgbClr val="C00000"/>
                                        </a:solidFill>
                                        <a:latin typeface="Cambria Math" panose="02040503050406030204" pitchFamily="18" charset="0"/>
                                      </a:rPr>
                                    </m:ctrlPr>
                                  </m:sSubPr>
                                  <m:e>
                                    <m:r>
                                      <a:rPr lang="en-US" sz="1200" b="0" i="1" smtClean="0">
                                        <a:solidFill>
                                          <a:srgbClr val="C00000"/>
                                        </a:solidFill>
                                        <a:latin typeface="Cambria Math" panose="02040503050406030204" pitchFamily="18" charset="0"/>
                                      </a:rPr>
                                      <m:t>𝜎</m:t>
                                    </m:r>
                                  </m:e>
                                  <m:sub>
                                    <m:r>
                                      <a:rPr lang="en-US" sz="1200" b="0" i="1" smtClean="0">
                                        <a:solidFill>
                                          <a:srgbClr val="C00000"/>
                                        </a:solidFill>
                                        <a:latin typeface="Cambria Math" panose="02040503050406030204" pitchFamily="18" charset="0"/>
                                      </a:rPr>
                                      <m:t>𝑆</m:t>
                                    </m:r>
                                  </m:sub>
                                </m:sSub>
                                <m:r>
                                  <a:rPr lang="en-US" sz="1200" b="0" i="1" smtClean="0">
                                    <a:solidFill>
                                      <a:srgbClr val="C00000"/>
                                    </a:solidFill>
                                    <a:latin typeface="Cambria Math" panose="02040503050406030204" pitchFamily="18" charset="0"/>
                                  </a:rPr>
                                  <m:t>,</m:t>
                                </m:r>
                                <m:sSub>
                                  <m:sSubPr>
                                    <m:ctrlPr>
                                      <a:rPr lang="en-US" sz="1200" b="0" i="1" smtClean="0">
                                        <a:solidFill>
                                          <a:srgbClr val="C00000"/>
                                        </a:solidFill>
                                        <a:latin typeface="Cambria Math" panose="02040503050406030204" pitchFamily="18" charset="0"/>
                                      </a:rPr>
                                    </m:ctrlPr>
                                  </m:sSubPr>
                                  <m:e>
                                    <m:r>
                                      <a:rPr lang="en-US" sz="1200" b="0" i="1" smtClean="0">
                                        <a:solidFill>
                                          <a:srgbClr val="C00000"/>
                                        </a:solidFill>
                                        <a:latin typeface="Cambria Math" panose="02040503050406030204" pitchFamily="18" charset="0"/>
                                      </a:rPr>
                                      <m:t>𝑡</m:t>
                                    </m:r>
                                  </m:e>
                                  <m:sub>
                                    <m:r>
                                      <a:rPr lang="en-US" sz="1200" b="0" i="1" smtClean="0">
                                        <a:solidFill>
                                          <a:srgbClr val="C00000"/>
                                        </a:solidFill>
                                        <a:latin typeface="Cambria Math" panose="02040503050406030204" pitchFamily="18" charset="0"/>
                                      </a:rPr>
                                      <m:t>𝑆</m:t>
                                    </m:r>
                                  </m:sub>
                                </m:sSub>
                              </m:oMath>
                            </m:oMathPara>
                          </a14:m>
                          <a:endParaRPr lang="en-US" sz="1200" dirty="0"/>
                        </a:p>
                      </a:txBody>
                      <a:tcPr marT="0" marB="0" anchor="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0</m:t>
                                    </m:r>
                                  </m:sub>
                                </m:sSub>
                                <m:r>
                                  <a:rPr lang="en-US" sz="1200" b="0" i="1" smtClean="0">
                                    <a:latin typeface="Cambria Math" panose="02040503050406030204" pitchFamily="18" charset="0"/>
                                  </a:rPr>
                                  <m:t>,</m:t>
                                </m:r>
                                <m:r>
                                  <a:rPr lang="en-US" sz="1200" b="0" i="1" smtClean="0">
                                    <a:latin typeface="Cambria Math" panose="02040503050406030204" pitchFamily="18" charset="0"/>
                                  </a:rPr>
                                  <m:t>𝑐</m:t>
                                </m:r>
                                <m:groupChr>
                                  <m:groupChrPr>
                                    <m:chr m:val="←"/>
                                    <m:vertJc m:val="bot"/>
                                    <m:ctrlPr>
                                      <a:rPr lang="en-US" sz="1200" b="0" i="1" smtClean="0">
                                        <a:latin typeface="Cambria Math" panose="02040503050406030204" pitchFamily="18" charset="0"/>
                                      </a:rPr>
                                    </m:ctrlPr>
                                  </m:groupChrPr>
                                  <m:e>
                                    <m:r>
                                      <m:rPr>
                                        <m:brk m:alnAt="2"/>
                                      </m:rPr>
                                      <a:rPr lang="en-US" sz="1200" b="0" i="1" smtClean="0">
                                        <a:latin typeface="Cambria Math" panose="02040503050406030204" pitchFamily="18" charset="0"/>
                                      </a:rPr>
                                      <m:t>$</m:t>
                                    </m:r>
                                  </m:e>
                                </m:groupChr>
                                <m:r>
                                  <m:rPr>
                                    <m:nor/>
                                  </m:rPr>
                                  <a:rPr lang="en-US" sz="1200" b="0" i="0" smtClean="0">
                                    <a:latin typeface="Cambria Math" panose="02040503050406030204" pitchFamily="18" charset="0"/>
                                  </a:rPr>
                                  <m:t>Enc</m:t>
                                </m:r>
                                <m:r>
                                  <a:rPr lang="en-US" sz="1200" b="0" i="1" smtClean="0">
                                    <a:latin typeface="Cambria Math" panose="02040503050406030204" pitchFamily="18" charset="0"/>
                                  </a:rPr>
                                  <m:t>(</m:t>
                                </m:r>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m:t>
                                </m:r>
                              </m:oMath>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𝑆</m:t>
                                    </m:r>
                                  </m:sub>
                                </m:sSub>
                                <m:groupChr>
                                  <m:groupChrPr>
                                    <m:chr m:val="←"/>
                                    <m:vertJc m:val="bot"/>
                                    <m:ctrlPr>
                                      <a:rPr lang="en-US" sz="1200" b="0" i="1" smtClean="0">
                                        <a:latin typeface="Cambria Math" panose="02040503050406030204" pitchFamily="18" charset="0"/>
                                      </a:rPr>
                                    </m:ctrlPr>
                                  </m:groupChrPr>
                                  <m:e>
                                    <m:r>
                                      <m:rPr>
                                        <m:brk m:alnAt="2"/>
                                      </m:rPr>
                                      <a:rPr lang="en-US" sz="1200" b="0" i="1" smtClean="0">
                                        <a:latin typeface="Cambria Math" panose="02040503050406030204" pitchFamily="18" charset="0"/>
                                      </a:rPr>
                                      <m:t>$</m:t>
                                    </m:r>
                                  </m:e>
                                </m:groupChr>
                                <m:sSup>
                                  <m:sSupPr>
                                    <m:ctrlPr>
                                      <a:rPr lang="en-US" sz="1200" b="0" i="1" smtClean="0">
                                        <a:latin typeface="Cambria Math" panose="02040503050406030204" pitchFamily="18" charset="0"/>
                                      </a:rPr>
                                    </m:ctrlPr>
                                  </m:sSupPr>
                                  <m:e>
                                    <m:d>
                                      <m:dPr>
                                        <m:begChr m:val="{"/>
                                        <m:endChr m:val="}"/>
                                        <m:ctrlPr>
                                          <a:rPr lang="en-US" sz="1200" b="0" i="1" smtClean="0">
                                            <a:latin typeface="Cambria Math" panose="02040503050406030204" pitchFamily="18" charset="0"/>
                                          </a:rPr>
                                        </m:ctrlPr>
                                      </m:dPr>
                                      <m:e>
                                        <m:r>
                                          <a:rPr lang="en-US" sz="1200" b="0" i="1" smtClean="0">
                                            <a:latin typeface="Cambria Math" panose="02040503050406030204" pitchFamily="18" charset="0"/>
                                          </a:rPr>
                                          <m:t>0,1</m:t>
                                        </m:r>
                                      </m:e>
                                    </m:d>
                                  </m:e>
                                  <m:sup>
                                    <m:r>
                                      <a:rPr lang="en-US" sz="1200" b="0" i="1" smtClean="0">
                                        <a:latin typeface="Cambria Math" panose="02040503050406030204" pitchFamily="18" charset="0"/>
                                      </a:rPr>
                                      <m:t>256</m:t>
                                    </m:r>
                                  </m:sup>
                                </m:sSup>
                              </m:oMath>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Sign</m:t>
                                    </m:r>
                                  </m:e>
                                  <m:sub>
                                    <m:r>
                                      <a:rPr lang="en-US" sz="1200" b="0" i="1" smtClean="0">
                                        <a:latin typeface="Cambria Math" panose="02040503050406030204" pitchFamily="18" charset="0"/>
                                      </a:rPr>
                                      <m:t>𝑠</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𝑆</m:t>
                                        </m:r>
                                      </m:sub>
                                    </m:sSub>
                                  </m:sub>
                                </m:sSub>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m:t>
                                    </m:r>
                                    <m:r>
                                      <a:rPr lang="en-US" sz="1200" b="0" i="1" smtClean="0">
                                        <a:latin typeface="Cambria Math" panose="02040503050406030204" pitchFamily="18" charset="0"/>
                                      </a:rPr>
                                      <m:t>𝑐</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cert</m:t>
                                        </m:r>
                                      </m:e>
                                      <m:sub>
                                        <m:r>
                                          <a:rPr lang="en-US" sz="1200" b="0" i="1" smtClean="0">
                                            <a:latin typeface="Cambria Math" panose="02040503050406030204" pitchFamily="18" charset="0"/>
                                          </a:rPr>
                                          <m:t>𝑆</m:t>
                                        </m:r>
                                      </m:sub>
                                    </m:sSub>
                                  </m:e>
                                </m:d>
                              </m:oMath>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r>
                                  <m:rPr>
                                    <m:nor/>
                                  </m:rPr>
                                  <a:rPr lang="en-US" sz="1200" b="0" i="0" smtClean="0">
                                    <a:latin typeface="Cambria Math" panose="02040503050406030204" pitchFamily="18" charset="0"/>
                                  </a:rPr>
                                  <m:t>Hash</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0</m:t>
                                    </m:r>
                                  </m:sub>
                                </m:sSub>
                                <m:r>
                                  <a:rPr lang="en-US" sz="1200" b="0" i="1" smtClean="0">
                                    <a:latin typeface="Cambria Math" panose="02040503050406030204" pitchFamily="18" charset="0"/>
                                  </a:rPr>
                                  <m:t>, </m:t>
                                </m:r>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m:t>
                                </m:r>
                                <m:r>
                                  <a:rPr lang="en-US" sz="1200" b="0" i="1" smtClean="0">
                                    <a:latin typeface="Cambria Math" panose="02040503050406030204" pitchFamily="18" charset="0"/>
                                  </a:rPr>
                                  <m:t>𝑐</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cert</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oMath>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𝑡</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MAC</m:t>
                                    </m:r>
                                  </m:e>
                                  <m:sub>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1</m:t>
                                        </m:r>
                                      </m:sub>
                                    </m:sSub>
                                  </m:sub>
                                </m:sSub>
                                <m:r>
                                  <a:rPr lang="en-US" sz="1200" b="0" i="1" smtClean="0">
                                    <a:latin typeface="Cambria Math" panose="02040503050406030204" pitchFamily="18" charset="0"/>
                                  </a:rPr>
                                  <m:t>(</m:t>
                                </m:r>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m:t>
                                </m:r>
                                <m:r>
                                  <a:rPr lang="en-US" sz="1200" b="0" i="1" smtClean="0">
                                    <a:latin typeface="Cambria Math" panose="02040503050406030204" pitchFamily="18" charset="0"/>
                                  </a:rPr>
                                  <m:t>𝑐</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𝑟</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cert</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oMath>
                            </m:oMathPara>
                          </a14:m>
                          <a:endParaRPr lang="en-US" sz="1200" dirty="0"/>
                        </a:p>
                      </a:txBody>
                      <a:tcPr marT="0" marB="0">
                        <a:noFill/>
                      </a:tcPr>
                    </a:tc>
                    <a:extLst>
                      <a:ext uri="{0D108BD9-81ED-4DB2-BD59-A6C34878D82A}">
                        <a16:rowId xmlns:a16="http://schemas.microsoft.com/office/drawing/2014/main" val="1516734728"/>
                      </a:ext>
                    </a:extLst>
                  </a:tr>
                  <a:tr h="1229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Verify</m:t>
                                    </m:r>
                                  </m:e>
                                  <m:sub>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𝐶𝐴</m:t>
                                        </m:r>
                                      </m:sub>
                                    </m:sSub>
                                  </m:sub>
                                </m:sSub>
                                <m:d>
                                  <m:dPr>
                                    <m:ctrlPr>
                                      <a:rPr lang="en-US" sz="1200" b="0" i="1" smtClean="0">
                                        <a:latin typeface="Cambria Math" panose="02040503050406030204" pitchFamily="18" charset="0"/>
                                      </a:rPr>
                                    </m:ctrlPr>
                                  </m:dPr>
                                  <m:e>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𝑆</m:t>
                                        </m:r>
                                        <m:r>
                                          <a:rPr lang="en-US" sz="1200" b="0" i="1" smtClean="0">
                                            <a:latin typeface="Cambria Math" panose="02040503050406030204" pitchFamily="18" charset="0"/>
                                          </a:rPr>
                                          <m:t>,</m:t>
                                        </m:r>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𝑆</m:t>
                                            </m:r>
                                          </m:sub>
                                        </m:sSub>
                                      </m:e>
                                    </m:d>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𝑐𝑒𝑟𝑡</m:t>
                                        </m:r>
                                      </m:sub>
                                    </m:sSub>
                                  </m:e>
                                </m:d>
                              </m:oMath>
                              <m:oMath xmlns:m="http://schemas.openxmlformats.org/officeDocument/2006/math">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Verify</m:t>
                                    </m:r>
                                  </m:e>
                                  <m:sub>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𝑆</m:t>
                                        </m:r>
                                      </m:sub>
                                    </m:sSub>
                                  </m:sub>
                                </m:sSub>
                                <m:d>
                                  <m:dPr>
                                    <m:ctrlPr>
                                      <a:rPr lang="en-US" sz="1200" b="0" i="1" smtClean="0">
                                        <a:latin typeface="Cambria Math" panose="02040503050406030204" pitchFamily="18" charset="0"/>
                                      </a:rPr>
                                    </m:ctrlPr>
                                  </m:dPr>
                                  <m:e>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𝑆</m:t>
                                        </m:r>
                                      </m:sub>
                                    </m:sSub>
                                  </m:e>
                                </m:d>
                              </m:oMath>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0</m:t>
                                    </m:r>
                                  </m:sub>
                                </m:sSub>
                                <m:r>
                                  <a:rPr lang="en-US" sz="1200" b="0" i="1" smtClean="0">
                                    <a:latin typeface="Cambria Math" panose="02040503050406030204" pitchFamily="18" charset="0"/>
                                  </a:rPr>
                                  <m:t>←</m:t>
                                </m:r>
                                <m:r>
                                  <m:rPr>
                                    <m:nor/>
                                  </m:rPr>
                                  <a:rPr lang="en-US" sz="1200" b="0" i="0" smtClean="0">
                                    <a:latin typeface="Cambria Math" panose="02040503050406030204" pitchFamily="18" charset="0"/>
                                  </a:rPr>
                                  <m:t>Dec</m:t>
                                </m:r>
                                <m:r>
                                  <a:rPr lang="en-US" sz="1200" b="0" i="1" smtClean="0">
                                    <a:latin typeface="Cambria Math" panose="02040503050406030204" pitchFamily="18" charset="0"/>
                                  </a:rPr>
                                  <m:t>(</m:t>
                                </m:r>
                                <m:r>
                                  <a:rPr lang="en-US" sz="1200" b="0" i="1" smtClean="0">
                                    <a:latin typeface="Cambria Math" panose="02040503050406030204" pitchFamily="18" charset="0"/>
                                  </a:rPr>
                                  <m:t>𝑠</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 </m:t>
                                </m:r>
                                <m:r>
                                  <a:rPr lang="en-US" sz="1200" b="0" i="1" smtClean="0">
                                    <a:latin typeface="Cambria Math" panose="02040503050406030204" pitchFamily="18" charset="0"/>
                                  </a:rPr>
                                  <m:t>𝑐</m:t>
                                </m:r>
                                <m:r>
                                  <a:rPr lang="en-US" sz="1200" b="0" i="1" smtClean="0">
                                    <a:latin typeface="Cambria Math" panose="02040503050406030204" pitchFamily="18" charset="0"/>
                                  </a:rPr>
                                  <m:t>)</m:t>
                                </m:r>
                              </m:oMath>
                              <m:oMath xmlns:m="http://schemas.openxmlformats.org/officeDocument/2006/math">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Verify</m:t>
                                    </m:r>
                                  </m:e>
                                  <m:sub>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0</m:t>
                                        </m:r>
                                      </m:sub>
                                    </m:sSub>
                                  </m:sub>
                                </m:sSub>
                                <m:d>
                                  <m:dPr>
                                    <m:ctrlPr>
                                      <a:rPr lang="en-US" sz="1200" b="0" i="1" smtClean="0">
                                        <a:latin typeface="Cambria Math" panose="02040503050406030204" pitchFamily="18" charset="0"/>
                                      </a:rPr>
                                    </m:ctrlPr>
                                  </m:dPr>
                                  <m:e>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𝑡</m:t>
                                        </m:r>
                                      </m:e>
                                      <m:sub>
                                        <m:r>
                                          <a:rPr lang="en-US" sz="1200" b="0" i="1" smtClean="0">
                                            <a:latin typeface="Cambria Math" panose="02040503050406030204" pitchFamily="18" charset="0"/>
                                          </a:rPr>
                                          <m:t>𝑆</m:t>
                                        </m:r>
                                      </m:sub>
                                    </m:sSub>
                                  </m:e>
                                </m:d>
                              </m:oMath>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r>
                                  <m:rPr>
                                    <m:nor/>
                                  </m:rPr>
                                  <a:rPr lang="en-US" sz="1200" b="0" i="0" smtClean="0">
                                    <a:latin typeface="Cambria Math" panose="02040503050406030204" pitchFamily="18" charset="0"/>
                                  </a:rPr>
                                  <m:t>Hash</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m:t>
                                    </m:r>
                                  </m:e>
                                </m:d>
                              </m:oMath>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𝑡</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MAC</m:t>
                                    </m:r>
                                  </m:e>
                                  <m:sub>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1</m:t>
                                        </m:r>
                                      </m:sub>
                                    </m:sSub>
                                  </m:sub>
                                </m:sSub>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𝑡</m:t>
                                        </m:r>
                                      </m:e>
                                      <m:sub>
                                        <m:r>
                                          <a:rPr lang="en-US" sz="1200" b="0" i="1" smtClean="0">
                                            <a:latin typeface="Cambria Math" panose="02040503050406030204" pitchFamily="18" charset="0"/>
                                          </a:rPr>
                                          <m:t>𝑆</m:t>
                                        </m:r>
                                      </m:sub>
                                    </m:sSub>
                                  </m:e>
                                </m:d>
                              </m:oMath>
                            </m:oMathPara>
                          </a14:m>
                          <a:endParaRPr lang="en-US" sz="1200" b="0" dirty="0"/>
                        </a:p>
                      </a:txBody>
                      <a:tcPr marT="0" marB="0">
                        <a:noFill/>
                      </a:tcPr>
                    </a:tc>
                    <a:tc>
                      <a:txBody>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rgbClr val="C00000"/>
                                        </a:solidFill>
                                        <a:latin typeface="Cambria Math" panose="02040503050406030204" pitchFamily="18" charset="0"/>
                                      </a:rPr>
                                    </m:ctrlPr>
                                  </m:sSubPr>
                                  <m:e>
                                    <m:r>
                                      <a:rPr lang="en-US" sz="1200" b="0" i="1" smtClean="0">
                                        <a:solidFill>
                                          <a:srgbClr val="C00000"/>
                                        </a:solidFill>
                                        <a:latin typeface="Cambria Math" panose="02040503050406030204" pitchFamily="18" charset="0"/>
                                      </a:rPr>
                                      <m:t>𝑡</m:t>
                                    </m:r>
                                  </m:e>
                                  <m:sub>
                                    <m:r>
                                      <a:rPr lang="en-US" sz="1200" b="0" i="1" smtClean="0">
                                        <a:solidFill>
                                          <a:srgbClr val="C00000"/>
                                        </a:solidFill>
                                        <a:latin typeface="Cambria Math" panose="02040503050406030204" pitchFamily="18" charset="0"/>
                                      </a:rPr>
                                      <m:t>𝐶</m:t>
                                    </m:r>
                                  </m:sub>
                                </m:sSub>
                              </m:oMath>
                            </m:oMathPara>
                          </a14:m>
                          <a:endParaRPr lang="en-US" sz="1200" dirty="0">
                            <a:solidFill>
                              <a:srgbClr val="C00000"/>
                            </a:solidFill>
                          </a:endParaRPr>
                        </a:p>
                      </a:txBody>
                      <a:tcPr marT="0" marB="0" anchor="b">
                        <a:noFill/>
                      </a:tcPr>
                    </a:tc>
                    <a:tc>
                      <a:txBody>
                        <a:bodyPr/>
                        <a:lstStyle/>
                        <a:p>
                          <a:endParaRPr lang="en-US" sz="1200" dirty="0"/>
                        </a:p>
                      </a:txBody>
                      <a:tcPr marT="0" marB="0">
                        <a:noFill/>
                      </a:tcPr>
                    </a:tc>
                    <a:extLst>
                      <a:ext uri="{0D108BD9-81ED-4DB2-BD59-A6C34878D82A}">
                        <a16:rowId xmlns:a16="http://schemas.microsoft.com/office/drawing/2014/main" val="2764412549"/>
                      </a:ext>
                    </a:extLst>
                  </a:tr>
                  <a:tr h="207470">
                    <a:tc>
                      <a:txBody>
                        <a:bodyPr/>
                        <a:lstStyle/>
                        <a:p>
                          <a:endParaRPr lang="en-US" sz="1200" dirty="0"/>
                        </a:p>
                      </a:txBody>
                      <a:tcPr marT="0" marB="0">
                        <a:noFill/>
                      </a:tcPr>
                    </a:tc>
                    <a:tc>
                      <a:txBody>
                        <a:bodyPr/>
                        <a:lstStyle/>
                        <a:p>
                          <a:endParaRPr lang="en-US" sz="1200" dirty="0"/>
                        </a:p>
                      </a:txBody>
                      <a:tcPr marT="0" marB="0" anchor="b">
                        <a:noFill/>
                      </a:tcPr>
                    </a:tc>
                    <a:tc>
                      <a:txBody>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Verify</m:t>
                                    </m:r>
                                  </m:e>
                                  <m:sub>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1</m:t>
                                        </m:r>
                                      </m:sub>
                                    </m:sSub>
                                  </m:sub>
                                </m:sSub>
                                <m:d>
                                  <m:dPr>
                                    <m:ctrlPr>
                                      <a:rPr lang="en-US" sz="1200" b="0" i="1" smtClean="0">
                                        <a:latin typeface="Cambria Math" panose="02040503050406030204" pitchFamily="18" charset="0"/>
                                      </a:rPr>
                                    </m:ctrlPr>
                                  </m:dPr>
                                  <m:e>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𝑡</m:t>
                                        </m:r>
                                      </m:e>
                                      <m:sub>
                                        <m:r>
                                          <a:rPr lang="en-US" sz="1200" b="0" i="1" smtClean="0">
                                            <a:latin typeface="Cambria Math" panose="02040503050406030204" pitchFamily="18" charset="0"/>
                                          </a:rPr>
                                          <m:t>𝐶</m:t>
                                        </m:r>
                                      </m:sub>
                                    </m:sSub>
                                  </m:e>
                                </m:d>
                              </m:oMath>
                            </m:oMathPara>
                          </a14:m>
                          <a:endParaRPr lang="en-US" sz="1200" dirty="0"/>
                        </a:p>
                      </a:txBody>
                      <a:tcPr marT="0" marB="0">
                        <a:noFill/>
                      </a:tcPr>
                    </a:tc>
                    <a:extLst>
                      <a:ext uri="{0D108BD9-81ED-4DB2-BD59-A6C34878D82A}">
                        <a16:rowId xmlns:a16="http://schemas.microsoft.com/office/drawing/2014/main" val="97103124"/>
                      </a:ext>
                    </a:extLst>
                  </a:tr>
                  <a:tr h="545079">
                    <a:tc>
                      <a:txBody>
                        <a:bodyPr/>
                        <a:lstStyle/>
                        <a:p>
                          <a:endParaRPr lang="en-US" sz="1200" dirty="0"/>
                        </a:p>
                      </a:txBody>
                      <a:tcPr marT="0" marB="0">
                        <a:noFill/>
                      </a:tcPr>
                    </a:tc>
                    <a:tc>
                      <a:txBody>
                        <a:bodyPr/>
                        <a:lstStyle/>
                        <a:p>
                          <a:pPr algn="ctr"/>
                          <a:r>
                            <a:rPr lang="en-US" sz="1200" dirty="0">
                              <a:solidFill>
                                <a:srgbClr val="C00000"/>
                              </a:solidFill>
                            </a:rPr>
                            <a:t>Traffic authenticate-encrypted with </a:t>
                          </a:r>
                          <a14:m>
                            <m:oMath xmlns:m="http://schemas.openxmlformats.org/officeDocument/2006/math">
                              <m:sSub>
                                <m:sSubPr>
                                  <m:ctrlPr>
                                    <a:rPr lang="en-US" sz="1200" b="0" i="1" smtClean="0">
                                      <a:solidFill>
                                        <a:srgbClr val="C00000"/>
                                      </a:solidFill>
                                      <a:latin typeface="Cambria Math" panose="02040503050406030204" pitchFamily="18" charset="0"/>
                                    </a:rPr>
                                  </m:ctrlPr>
                                </m:sSubPr>
                                <m:e>
                                  <m:r>
                                    <a:rPr lang="en-US" sz="1200" b="0" i="1" smtClean="0">
                                      <a:solidFill>
                                        <a:srgbClr val="C00000"/>
                                      </a:solidFill>
                                      <a:latin typeface="Cambria Math" panose="02040503050406030204" pitchFamily="18" charset="0"/>
                                    </a:rPr>
                                    <m:t>𝑘</m:t>
                                  </m:r>
                                </m:e>
                                <m:sub>
                                  <m:r>
                                    <a:rPr lang="en-US" sz="1200" b="0" i="1" smtClean="0">
                                      <a:solidFill>
                                        <a:srgbClr val="C00000"/>
                                      </a:solidFill>
                                      <a:latin typeface="Cambria Math" panose="02040503050406030204" pitchFamily="18" charset="0"/>
                                    </a:rPr>
                                    <m:t>1</m:t>
                                  </m:r>
                                </m:sub>
                              </m:sSub>
                            </m:oMath>
                          </a14:m>
                          <a:endParaRPr lang="en-US" sz="1200" dirty="0">
                            <a:solidFill>
                              <a:srgbClr val="C00000"/>
                            </a:solidFill>
                          </a:endParaRPr>
                        </a:p>
                      </a:txBody>
                      <a:tcPr marT="0" marB="0" anchor="b">
                        <a:noFill/>
                      </a:tcPr>
                    </a:tc>
                    <a:tc>
                      <a:txBody>
                        <a:bodyPr/>
                        <a:lstStyle/>
                        <a:p>
                          <a:endParaRPr lang="en-US" sz="1200" dirty="0"/>
                        </a:p>
                      </a:txBody>
                      <a:tcPr marT="0" marB="0">
                        <a:noFill/>
                      </a:tcPr>
                    </a:tc>
                    <a:extLst>
                      <a:ext uri="{0D108BD9-81ED-4DB2-BD59-A6C34878D82A}">
                        <a16:rowId xmlns:a16="http://schemas.microsoft.com/office/drawing/2014/main" val="3817221727"/>
                      </a:ext>
                    </a:extLst>
                  </a:tr>
                </a:tbl>
              </a:graphicData>
            </a:graphic>
          </p:graphicFrame>
        </mc:Choice>
        <mc:Fallback xmlns="">
          <p:graphicFrame>
            <p:nvGraphicFramePr>
              <p:cNvPr id="5" name="Content Placeholder 4">
                <a:extLst>
                  <a:ext uri="{FF2B5EF4-FFF2-40B4-BE49-F238E27FC236}">
                    <a16:creationId xmlns:a16="http://schemas.microsoft.com/office/drawing/2014/main" id="{84EDE404-2E0A-7E5F-FB20-9D54A39FF973}"/>
                  </a:ext>
                </a:extLst>
              </p:cNvPr>
              <p:cNvGraphicFramePr>
                <a:graphicFrameLocks noGrp="1"/>
              </p:cNvGraphicFramePr>
              <p:nvPr>
                <p:ph idx="1"/>
                <p:extLst>
                  <p:ext uri="{D42A27DB-BD31-4B8C-83A1-F6EECF244321}">
                    <p14:modId xmlns:p14="http://schemas.microsoft.com/office/powerpoint/2010/main" val="1689988666"/>
                  </p:ext>
                </p:extLst>
              </p:nvPr>
            </p:nvGraphicFramePr>
            <p:xfrm>
              <a:off x="359989" y="539750"/>
              <a:ext cx="8268621" cy="3890934"/>
            </p:xfrm>
            <a:graphic>
              <a:graphicData uri="http://schemas.openxmlformats.org/drawingml/2006/table">
                <a:tbl>
                  <a:tblPr firstRow="1">
                    <a:tableStyleId>{5202B0CA-FC54-4496-8BCA-5EF66A818D29}</a:tableStyleId>
                  </a:tblPr>
                  <a:tblGrid>
                    <a:gridCol w="3039916">
                      <a:extLst>
                        <a:ext uri="{9D8B030D-6E8A-4147-A177-3AD203B41FA5}">
                          <a16:colId xmlns:a16="http://schemas.microsoft.com/office/drawing/2014/main" val="3198363962"/>
                        </a:ext>
                      </a:extLst>
                    </a:gridCol>
                    <a:gridCol w="1812175">
                      <a:extLst>
                        <a:ext uri="{9D8B030D-6E8A-4147-A177-3AD203B41FA5}">
                          <a16:colId xmlns:a16="http://schemas.microsoft.com/office/drawing/2014/main" val="4057159834"/>
                        </a:ext>
                      </a:extLst>
                    </a:gridCol>
                    <a:gridCol w="3416530">
                      <a:extLst>
                        <a:ext uri="{9D8B030D-6E8A-4147-A177-3AD203B41FA5}">
                          <a16:colId xmlns:a16="http://schemas.microsoft.com/office/drawing/2014/main" val="318699232"/>
                        </a:ext>
                      </a:extLst>
                    </a:gridCol>
                  </a:tblGrid>
                  <a:tr h="222858">
                    <a:tc>
                      <a:txBody>
                        <a:bodyPr/>
                        <a:lstStyle/>
                        <a:p>
                          <a:endParaRPr lang="en-US"/>
                        </a:p>
                      </a:txBody>
                      <a:tcPr marT="0" marB="0">
                        <a:lnL>
                          <a:noFill/>
                        </a:lnL>
                        <a:lnR>
                          <a:noFill/>
                        </a:lnR>
                        <a:lnT>
                          <a:noFill/>
                        </a:lnT>
                        <a:lnB>
                          <a:noFill/>
                        </a:lnB>
                        <a:lnTlToBr w="12700" cmpd="sng">
                          <a:noFill/>
                          <a:prstDash val="solid"/>
                        </a:lnTlToBr>
                        <a:lnBlToTr w="12700" cmpd="sng">
                          <a:noFill/>
                          <a:prstDash val="solid"/>
                        </a:lnBlToTr>
                        <a:blipFill>
                          <a:blip r:embed="rId3"/>
                          <a:stretch>
                            <a:fillRect t="-24324" r="-171944" b="-1667568"/>
                          </a:stretch>
                        </a:blipFill>
                      </a:tcPr>
                    </a:tc>
                    <a:tc>
                      <a:txBody>
                        <a:bodyPr/>
                        <a:lstStyle/>
                        <a:p>
                          <a:endParaRPr lang="en-US" sz="1400"/>
                        </a:p>
                      </a:txBody>
                      <a:tcPr marT="0" marB="0">
                        <a:lnL>
                          <a:noFill/>
                        </a:lnL>
                        <a:lnR>
                          <a:noFill/>
                        </a:lnR>
                        <a:lnT>
                          <a:noFill/>
                        </a:lnT>
                        <a:lnB>
                          <a:noFill/>
                        </a:lnB>
                        <a:lnTlToBr w="12700" cmpd="sng">
                          <a:noFill/>
                          <a:prstDash val="solid"/>
                        </a:lnTlToBr>
                        <a:lnBlToTr w="12700" cmpd="sng">
                          <a:noFill/>
                          <a:prstDash val="solid"/>
                        </a:lnBlToTr>
                        <a:solidFill>
                          <a:srgbClr val="C00000"/>
                        </a:solidFill>
                      </a:tcPr>
                    </a:tc>
                    <a:tc>
                      <a:txBody>
                        <a:bodyPr/>
                        <a:lstStyle/>
                        <a:p>
                          <a:endParaRPr lang="en-US"/>
                        </a:p>
                      </a:txBody>
                      <a:tcPr marT="0" marB="0">
                        <a:lnL>
                          <a:noFill/>
                        </a:lnL>
                        <a:lnR>
                          <a:noFill/>
                        </a:lnR>
                        <a:lnT>
                          <a:noFill/>
                        </a:lnT>
                        <a:lnB>
                          <a:noFill/>
                        </a:lnB>
                        <a:lnTlToBr w="12700" cmpd="sng">
                          <a:noFill/>
                          <a:prstDash val="solid"/>
                        </a:lnTlToBr>
                        <a:lnBlToTr w="12700" cmpd="sng">
                          <a:noFill/>
                          <a:prstDash val="solid"/>
                        </a:lnBlToTr>
                        <a:blipFill>
                          <a:blip r:embed="rId3"/>
                          <a:stretch>
                            <a:fillRect l="-141889" t="-24324" b="-1667568"/>
                          </a:stretch>
                        </a:blipFill>
                      </a:tcPr>
                    </a:tc>
                    <a:extLst>
                      <a:ext uri="{0D108BD9-81ED-4DB2-BD59-A6C34878D82A}">
                        <a16:rowId xmlns:a16="http://schemas.microsoft.com/office/drawing/2014/main" val="2964787269"/>
                      </a:ext>
                    </a:extLst>
                  </a:tr>
                  <a:tr h="539635">
                    <a:tc>
                      <a:txBody>
                        <a:bodyPr/>
                        <a:lstStyle/>
                        <a:p>
                          <a:endParaRPr lang="en-US"/>
                        </a:p>
                      </a:txBody>
                      <a:tcPr marT="0" marB="0">
                        <a:lnT>
                          <a:noFill/>
                        </a:lnT>
                        <a:blipFill>
                          <a:blip r:embed="rId3"/>
                          <a:stretch>
                            <a:fillRect t="-52273" r="-171944" b="-601136"/>
                          </a:stretch>
                        </a:blipFill>
                      </a:tcPr>
                    </a:tc>
                    <a:tc>
                      <a:txBody>
                        <a:bodyPr/>
                        <a:lstStyle/>
                        <a:p>
                          <a:endParaRPr lang="en-US"/>
                        </a:p>
                      </a:txBody>
                      <a:tcPr marT="0" marB="0" anchor="b">
                        <a:lnT>
                          <a:noFill/>
                        </a:lnT>
                        <a:blipFill>
                          <a:blip r:embed="rId3"/>
                          <a:stretch>
                            <a:fillRect l="-168013" t="-52273" r="-188889" b="-601136"/>
                          </a:stretch>
                        </a:blipFill>
                      </a:tcPr>
                    </a:tc>
                    <a:tc>
                      <a:txBody>
                        <a:bodyPr/>
                        <a:lstStyle/>
                        <a:p>
                          <a:endParaRPr lang="en-US" sz="1200"/>
                        </a:p>
                      </a:txBody>
                      <a:tcPr marT="0" marB="0">
                        <a:lnT>
                          <a:noFill/>
                        </a:lnT>
                        <a:noFill/>
                      </a:tcPr>
                    </a:tc>
                    <a:extLst>
                      <a:ext uri="{0D108BD9-81ED-4DB2-BD59-A6C34878D82A}">
                        <a16:rowId xmlns:a16="http://schemas.microsoft.com/office/drawing/2014/main" val="4080611223"/>
                      </a:ext>
                    </a:extLst>
                  </a:tr>
                  <a:tr h="1146790">
                    <a:tc>
                      <a:txBody>
                        <a:bodyPr/>
                        <a:lstStyle/>
                        <a:p>
                          <a:endParaRPr lang="en-US" sz="1200"/>
                        </a:p>
                      </a:txBody>
                      <a:tcPr marT="0" marB="0">
                        <a:noFill/>
                      </a:tcPr>
                    </a:tc>
                    <a:tc>
                      <a:txBody>
                        <a:bodyPr/>
                        <a:lstStyle/>
                        <a:p>
                          <a:endParaRPr lang="en-US"/>
                        </a:p>
                      </a:txBody>
                      <a:tcPr marT="0" marB="0" anchor="b">
                        <a:blipFill>
                          <a:blip r:embed="rId3"/>
                          <a:stretch>
                            <a:fillRect l="-168013" t="-70899" r="-188889" b="-179894"/>
                          </a:stretch>
                        </a:blipFill>
                      </a:tcPr>
                    </a:tc>
                    <a:tc>
                      <a:txBody>
                        <a:bodyPr/>
                        <a:lstStyle/>
                        <a:p>
                          <a:endParaRPr lang="en-US"/>
                        </a:p>
                      </a:txBody>
                      <a:tcPr marT="0" marB="0">
                        <a:blipFill>
                          <a:blip r:embed="rId3"/>
                          <a:stretch>
                            <a:fillRect l="-141889" t="-70899" b="-179894"/>
                          </a:stretch>
                        </a:blipFill>
                      </a:tcPr>
                    </a:tc>
                    <a:extLst>
                      <a:ext uri="{0D108BD9-81ED-4DB2-BD59-A6C34878D82A}">
                        <a16:rowId xmlns:a16="http://schemas.microsoft.com/office/drawing/2014/main" val="1516734728"/>
                      </a:ext>
                    </a:extLst>
                  </a:tr>
                  <a:tr h="1229102">
                    <a:tc>
                      <a:txBody>
                        <a:bodyPr/>
                        <a:lstStyle/>
                        <a:p>
                          <a:endParaRPr lang="en-US"/>
                        </a:p>
                      </a:txBody>
                      <a:tcPr marT="0" marB="0">
                        <a:blipFill>
                          <a:blip r:embed="rId3"/>
                          <a:stretch>
                            <a:fillRect t="-160697" r="-171944" b="-69154"/>
                          </a:stretch>
                        </a:blipFill>
                      </a:tcPr>
                    </a:tc>
                    <a:tc>
                      <a:txBody>
                        <a:bodyPr/>
                        <a:lstStyle/>
                        <a:p>
                          <a:endParaRPr lang="en-US"/>
                        </a:p>
                      </a:txBody>
                      <a:tcPr marT="0" marB="0" anchor="b">
                        <a:blipFill>
                          <a:blip r:embed="rId3"/>
                          <a:stretch>
                            <a:fillRect l="-168013" t="-160697" r="-188889" b="-69154"/>
                          </a:stretch>
                        </a:blipFill>
                      </a:tcPr>
                    </a:tc>
                    <a:tc>
                      <a:txBody>
                        <a:bodyPr/>
                        <a:lstStyle/>
                        <a:p>
                          <a:endParaRPr lang="en-US" sz="1200"/>
                        </a:p>
                      </a:txBody>
                      <a:tcPr marT="0" marB="0">
                        <a:noFill/>
                      </a:tcPr>
                    </a:tc>
                    <a:extLst>
                      <a:ext uri="{0D108BD9-81ED-4DB2-BD59-A6C34878D82A}">
                        <a16:rowId xmlns:a16="http://schemas.microsoft.com/office/drawing/2014/main" val="2764412549"/>
                      </a:ext>
                    </a:extLst>
                  </a:tr>
                  <a:tr h="207470">
                    <a:tc>
                      <a:txBody>
                        <a:bodyPr/>
                        <a:lstStyle/>
                        <a:p>
                          <a:endParaRPr lang="en-US" sz="1200"/>
                        </a:p>
                      </a:txBody>
                      <a:tcPr marT="0" marB="0">
                        <a:noFill/>
                      </a:tcPr>
                    </a:tc>
                    <a:tc>
                      <a:txBody>
                        <a:bodyPr/>
                        <a:lstStyle/>
                        <a:p>
                          <a:endParaRPr lang="en-US" sz="1200"/>
                        </a:p>
                      </a:txBody>
                      <a:tcPr marT="0" marB="0" anchor="b">
                        <a:noFill/>
                      </a:tcPr>
                    </a:tc>
                    <a:tc>
                      <a:txBody>
                        <a:bodyPr/>
                        <a:lstStyle/>
                        <a:p>
                          <a:endParaRPr lang="en-US"/>
                        </a:p>
                      </a:txBody>
                      <a:tcPr marT="0" marB="0">
                        <a:blipFill>
                          <a:blip r:embed="rId3"/>
                          <a:stretch>
                            <a:fillRect l="-141889" t="-1541176" b="-308824"/>
                          </a:stretch>
                        </a:blipFill>
                      </a:tcPr>
                    </a:tc>
                    <a:extLst>
                      <a:ext uri="{0D108BD9-81ED-4DB2-BD59-A6C34878D82A}">
                        <a16:rowId xmlns:a16="http://schemas.microsoft.com/office/drawing/2014/main" val="97103124"/>
                      </a:ext>
                    </a:extLst>
                  </a:tr>
                  <a:tr h="545079">
                    <a:tc>
                      <a:txBody>
                        <a:bodyPr/>
                        <a:lstStyle/>
                        <a:p>
                          <a:endParaRPr lang="en-US" sz="1200"/>
                        </a:p>
                      </a:txBody>
                      <a:tcPr marT="0" marB="0">
                        <a:noFill/>
                      </a:tcPr>
                    </a:tc>
                    <a:tc>
                      <a:txBody>
                        <a:bodyPr/>
                        <a:lstStyle/>
                        <a:p>
                          <a:endParaRPr lang="en-US"/>
                        </a:p>
                      </a:txBody>
                      <a:tcPr marT="0" marB="0" anchor="b">
                        <a:blipFill>
                          <a:blip r:embed="rId3"/>
                          <a:stretch>
                            <a:fillRect l="-168013" t="-620000" r="-188889" b="-16667"/>
                          </a:stretch>
                        </a:blipFill>
                      </a:tcPr>
                    </a:tc>
                    <a:tc>
                      <a:txBody>
                        <a:bodyPr/>
                        <a:lstStyle/>
                        <a:p>
                          <a:endParaRPr lang="en-US" sz="1200"/>
                        </a:p>
                      </a:txBody>
                      <a:tcPr marT="0" marB="0">
                        <a:noFill/>
                      </a:tcPr>
                    </a:tc>
                    <a:extLst>
                      <a:ext uri="{0D108BD9-81ED-4DB2-BD59-A6C34878D82A}">
                        <a16:rowId xmlns:a16="http://schemas.microsoft.com/office/drawing/2014/main" val="3817221727"/>
                      </a:ext>
                    </a:extLst>
                  </a:tr>
                </a:tbl>
              </a:graphicData>
            </a:graphic>
          </p:graphicFrame>
        </mc:Fallback>
      </mc:AlternateContent>
      <p:sp>
        <p:nvSpPr>
          <p:cNvPr id="4" name="Slide Number Placeholder 3">
            <a:extLst>
              <a:ext uri="{FF2B5EF4-FFF2-40B4-BE49-F238E27FC236}">
                <a16:creationId xmlns:a16="http://schemas.microsoft.com/office/drawing/2014/main" id="{7BCA59D6-46A1-71EE-3E13-055A819B3EA8}"/>
              </a:ext>
            </a:extLst>
          </p:cNvPr>
          <p:cNvSpPr>
            <a:spLocks noGrp="1"/>
          </p:cNvSpPr>
          <p:nvPr>
            <p:ph type="sldNum" sz="quarter" idx="8"/>
          </p:nvPr>
        </p:nvSpPr>
        <p:spPr/>
        <p:txBody>
          <a:bodyPr/>
          <a:lstStyle/>
          <a:p>
            <a:pPr lvl="0"/>
            <a:fld id="{54D7E5F9-595B-41CC-8860-862166473562}" type="slidenum">
              <a:rPr lang="en-US" smtClean="0"/>
              <a:t>52</a:t>
            </a:fld>
            <a:endParaRPr lang="en-US"/>
          </a:p>
        </p:txBody>
      </p:sp>
      <p:cxnSp>
        <p:nvCxnSpPr>
          <p:cNvPr id="7" name="Straight Arrow Connector 6">
            <a:extLst>
              <a:ext uri="{FF2B5EF4-FFF2-40B4-BE49-F238E27FC236}">
                <a16:creationId xmlns:a16="http://schemas.microsoft.com/office/drawing/2014/main" id="{276AA0CD-FDB4-FDC6-AFD9-41D2DBAC8381}"/>
              </a:ext>
            </a:extLst>
          </p:cNvPr>
          <p:cNvCxnSpPr>
            <a:cxnSpLocks/>
          </p:cNvCxnSpPr>
          <p:nvPr/>
        </p:nvCxnSpPr>
        <p:spPr>
          <a:xfrm>
            <a:off x="3300153" y="1346661"/>
            <a:ext cx="208649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7AEE15-43C2-A3CB-3CBA-3A9BAEAAE3EA}"/>
                  </a:ext>
                </a:extLst>
              </p:cNvPr>
              <p:cNvSpPr txBox="1"/>
              <p:nvPr/>
            </p:nvSpPr>
            <p:spPr>
              <a:xfrm>
                <a:off x="5785658" y="233453"/>
                <a:ext cx="2934072" cy="2940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cert</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r>
                        <a:rPr lang="en-US" sz="1200" b="0" i="1" smtClean="0">
                          <a:latin typeface="Cambria Math" panose="02040503050406030204" pitchFamily="18" charset="0"/>
                        </a:rPr>
                        <m:t>𝑆</m:t>
                      </m:r>
                      <m:r>
                        <a:rPr lang="en-US" sz="1200" b="0" i="1" smtClean="0">
                          <a:latin typeface="Cambria Math" panose="02040503050406030204" pitchFamily="18" charset="0"/>
                        </a:rPr>
                        <m:t>,</m:t>
                      </m:r>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𝜎</m:t>
                          </m:r>
                        </m:e>
                        <m:sub>
                          <m:r>
                            <m:rPr>
                              <m:nor/>
                            </m:rPr>
                            <a:rPr lang="en-US" sz="1200" b="0" i="0" smtClean="0">
                              <a:latin typeface="Cambria Math" panose="02040503050406030204" pitchFamily="18" charset="0"/>
                            </a:rPr>
                            <m:t>cert</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m:rPr>
                              <m:nor/>
                            </m:rPr>
                            <a:rPr lang="en-US" sz="1200" b="0" i="0" smtClean="0">
                              <a:latin typeface="Cambria Math" panose="02040503050406030204" pitchFamily="18" charset="0"/>
                            </a:rPr>
                            <m:t>Sign</m:t>
                          </m:r>
                        </m:e>
                        <m:sub>
                          <m:r>
                            <a:rPr lang="en-US" sz="1200" b="0" i="1" smtClean="0">
                              <a:latin typeface="Cambria Math" panose="02040503050406030204" pitchFamily="18" charset="0"/>
                            </a:rPr>
                            <m:t>𝑠</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𝐶𝐴</m:t>
                              </m:r>
                            </m:sub>
                          </m:sSub>
                        </m:sub>
                      </m:sSub>
                      <m:r>
                        <a:rPr lang="en-US" sz="1200" b="0" i="1" smtClean="0">
                          <a:latin typeface="Cambria Math" panose="02040503050406030204" pitchFamily="18" charset="0"/>
                        </a:rPr>
                        <m:t>(</m:t>
                      </m:r>
                      <m:r>
                        <a:rPr lang="en-US" sz="1200" b="0" i="1" smtClean="0">
                          <a:latin typeface="Cambria Math" panose="02040503050406030204" pitchFamily="18" charset="0"/>
                        </a:rPr>
                        <m:t>𝑆</m:t>
                      </m:r>
                      <m:r>
                        <a:rPr lang="en-US" sz="1200" b="0" i="1" smtClean="0">
                          <a:latin typeface="Cambria Math" panose="02040503050406030204" pitchFamily="18" charset="0"/>
                        </a:rPr>
                        <m:t>, </m:t>
                      </m:r>
                      <m:r>
                        <a:rPr lang="en-US" sz="1200" b="0" i="1" smtClean="0">
                          <a:latin typeface="Cambria Math" panose="02040503050406030204" pitchFamily="18" charset="0"/>
                        </a:rPr>
                        <m:t>𝑝</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𝑘</m:t>
                          </m:r>
                        </m:e>
                        <m:sub>
                          <m:r>
                            <a:rPr lang="en-US" sz="1200" b="0" i="1" smtClean="0">
                              <a:latin typeface="Cambria Math" panose="02040503050406030204" pitchFamily="18" charset="0"/>
                            </a:rPr>
                            <m:t>𝑆</m:t>
                          </m:r>
                        </m:sub>
                      </m:sSub>
                      <m:r>
                        <a:rPr lang="en-US" sz="1200" b="0" i="1" smtClean="0">
                          <a:latin typeface="Cambria Math" panose="02040503050406030204" pitchFamily="18" charset="0"/>
                        </a:rPr>
                        <m:t>))</m:t>
                      </m:r>
                    </m:oMath>
                  </m:oMathPara>
                </a14:m>
                <a:endParaRPr lang="en-US" sz="1200" dirty="0"/>
              </a:p>
            </p:txBody>
          </p:sp>
        </mc:Choice>
        <mc:Fallback xmlns="">
          <p:sp>
            <p:nvSpPr>
              <p:cNvPr id="11" name="TextBox 10">
                <a:extLst>
                  <a:ext uri="{FF2B5EF4-FFF2-40B4-BE49-F238E27FC236}">
                    <a16:creationId xmlns:a16="http://schemas.microsoft.com/office/drawing/2014/main" id="{A37AEE15-43C2-A3CB-3CBA-3A9BAEAAE3EA}"/>
                  </a:ext>
                </a:extLst>
              </p:cNvPr>
              <p:cNvSpPr txBox="1">
                <a:spLocks noRot="1" noChangeAspect="1" noMove="1" noResize="1" noEditPoints="1" noAdjustHandles="1" noChangeArrowheads="1" noChangeShapeType="1" noTextEdit="1"/>
              </p:cNvSpPr>
              <p:nvPr/>
            </p:nvSpPr>
            <p:spPr>
              <a:xfrm>
                <a:off x="5785658" y="233453"/>
                <a:ext cx="2934072" cy="294055"/>
              </a:xfrm>
              <a:prstGeom prst="rect">
                <a:avLst/>
              </a:prstGeom>
              <a:blipFill>
                <a:blip r:embed="rId4"/>
                <a:stretch>
                  <a:fillRect b="-2041"/>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2A5CEADA-6389-9E2B-894D-297ECE62E398}"/>
              </a:ext>
            </a:extLst>
          </p:cNvPr>
          <p:cNvCxnSpPr>
            <a:cxnSpLocks/>
          </p:cNvCxnSpPr>
          <p:nvPr/>
        </p:nvCxnSpPr>
        <p:spPr>
          <a:xfrm flipH="1">
            <a:off x="3300153" y="2521873"/>
            <a:ext cx="208649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8D36827-45EF-4E68-563D-B3C7B4EE5CFE}"/>
              </a:ext>
            </a:extLst>
          </p:cNvPr>
          <p:cNvCxnSpPr>
            <a:cxnSpLocks/>
          </p:cNvCxnSpPr>
          <p:nvPr/>
        </p:nvCxnSpPr>
        <p:spPr>
          <a:xfrm>
            <a:off x="3300153" y="3768435"/>
            <a:ext cx="208649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D0CFD25-948D-CA40-AA19-6E4D9BF25A02}"/>
              </a:ext>
            </a:extLst>
          </p:cNvPr>
          <p:cNvCxnSpPr>
            <a:cxnSpLocks/>
          </p:cNvCxnSpPr>
          <p:nvPr/>
        </p:nvCxnSpPr>
        <p:spPr>
          <a:xfrm flipH="1">
            <a:off x="3291840" y="4514259"/>
            <a:ext cx="2086495"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773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75E8-E4C8-F76D-7B32-5C438B18EC5E}"/>
              </a:ext>
            </a:extLst>
          </p:cNvPr>
          <p:cNvSpPr>
            <a:spLocks noGrp="1"/>
          </p:cNvSpPr>
          <p:nvPr>
            <p:ph type="title"/>
          </p:nvPr>
        </p:nvSpPr>
        <p:spPr/>
        <p:txBody>
          <a:bodyPr/>
          <a:lstStyle/>
          <a:p>
            <a:r>
              <a:rPr lang="en-US" dirty="0"/>
              <a:t>Other protocols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0978F3-143B-7C14-111F-F81B23989FE2}"/>
                  </a:ext>
                </a:extLst>
              </p:cNvPr>
              <p:cNvSpPr>
                <a:spLocks noGrp="1"/>
              </p:cNvSpPr>
              <p:nvPr>
                <p:ph idx="1"/>
              </p:nvPr>
            </p:nvSpPr>
            <p:spPr/>
            <p:txBody>
              <a:bodyPr/>
              <a:lstStyle/>
              <a:p>
                <a:r>
                  <a:rPr lang="en-US" dirty="0"/>
                  <a:t>Signal/WhatsApp (X3DH)</a:t>
                </a:r>
              </a:p>
              <a:p>
                <a:pPr marL="342900" indent="-342900">
                  <a:buFont typeface="Arial" panose="020B0604020202020204" pitchFamily="34" charset="0"/>
                  <a:buChar char="•"/>
                </a:pPr>
                <a:r>
                  <a:rPr lang="en-US" dirty="0"/>
                  <a:t>Mutual authentication</a:t>
                </a:r>
              </a:p>
              <a:p>
                <a:pPr marL="342900" indent="-342900">
                  <a:buFont typeface="Arial" panose="020B0604020202020204" pitchFamily="34" charset="0"/>
                  <a:buChar char="•"/>
                </a:pPr>
                <a:r>
                  <a:rPr lang="en-US" dirty="0"/>
                  <a:t>Deniability</a:t>
                </a:r>
              </a:p>
              <a:p>
                <a:pPr marL="342900" indent="-342900">
                  <a:buFont typeface="Arial" panose="020B0604020202020204" pitchFamily="34" charset="0"/>
                  <a:buChar char="•"/>
                </a:pPr>
                <a:r>
                  <a:rPr lang="en-US" dirty="0"/>
                  <a:t>Handshake while peer is offline</a:t>
                </a:r>
              </a:p>
              <a:p>
                <a:pPr marL="342900" indent="-342900">
                  <a:buFont typeface="Arial" panose="020B0604020202020204" pitchFamily="34" charset="0"/>
                  <a:buChar char="•"/>
                </a:pPr>
                <a:r>
                  <a:rPr lang="en-US" dirty="0"/>
                  <a:t>Post-compromise security</a:t>
                </a:r>
              </a:p>
              <a:p>
                <a:r>
                  <a:rPr lang="en-US" dirty="0"/>
                  <a:t>Password based AKE (PAKE)</a:t>
                </a:r>
              </a:p>
              <a:p>
                <a:pPr marL="342900" indent="-342900">
                  <a:buFont typeface="Arial" panose="020B0604020202020204" pitchFamily="34" charset="0"/>
                  <a:buChar char="•"/>
                </a:pPr>
                <a:r>
                  <a:rPr lang="en-US" dirty="0"/>
                  <a:t>secure key from low-entropy password</a:t>
                </a:r>
              </a:p>
              <a:p>
                <a:r>
                  <a:rPr lang="en-US" dirty="0"/>
                  <a:t>Zero-knowledge proofs</a:t>
                </a:r>
              </a:p>
              <a:p>
                <a:pPr marL="342900" indent="-342900">
                  <a:buFont typeface="Arial" panose="020B0604020202020204" pitchFamily="34" charset="0"/>
                  <a:buChar char="•"/>
                </a:pPr>
                <a:r>
                  <a:rPr lang="en-US" dirty="0"/>
                  <a:t>Prove you know </a:t>
                </a:r>
                <a14:m>
                  <m:oMath xmlns:m="http://schemas.openxmlformats.org/officeDocument/2006/math">
                    <m:r>
                      <a:rPr lang="en-US" b="0" i="1" dirty="0" smtClean="0">
                        <a:latin typeface="Cambria Math" panose="02040503050406030204" pitchFamily="18" charset="0"/>
                      </a:rPr>
                      <m:t>𝑥</m:t>
                    </m:r>
                  </m:oMath>
                </a14:m>
                <a:r>
                  <a:rPr lang="en-US" dirty="0"/>
                  <a:t> without revealing </a:t>
                </a:r>
                <a14:m>
                  <m:oMath xmlns:m="http://schemas.openxmlformats.org/officeDocument/2006/math">
                    <m:r>
                      <a:rPr lang="en-US" b="0" i="1" dirty="0" smtClean="0">
                        <a:latin typeface="Cambria Math" panose="02040503050406030204" pitchFamily="18" charset="0"/>
                      </a:rPr>
                      <m:t>𝑥</m:t>
                    </m:r>
                  </m:oMath>
                </a14:m>
                <a:endParaRPr lang="en-US" dirty="0"/>
              </a:p>
              <a:p>
                <a:r>
                  <a:rPr lang="en-US" dirty="0"/>
                  <a:t>Secure Multiparty Computation (MPC)</a:t>
                </a:r>
              </a:p>
              <a:p>
                <a:pPr marL="342900" indent="-342900">
                  <a:buFont typeface="Arial" panose="020B0604020202020204" pitchFamily="34" charset="0"/>
                  <a:buChar char="•"/>
                </a:pPr>
                <a:r>
                  <a:rPr lang="en-US" dirty="0"/>
                  <a:t>computations with untrusted peers</a:t>
                </a:r>
              </a:p>
            </p:txBody>
          </p:sp>
        </mc:Choice>
        <mc:Fallback xmlns="">
          <p:sp>
            <p:nvSpPr>
              <p:cNvPr id="3" name="Content Placeholder 2">
                <a:extLst>
                  <a:ext uri="{FF2B5EF4-FFF2-40B4-BE49-F238E27FC236}">
                    <a16:creationId xmlns:a16="http://schemas.microsoft.com/office/drawing/2014/main" id="{AA0978F3-143B-7C14-111F-F81B23989FE2}"/>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DCC3EC0-0151-0066-406A-1FDB5929820B}"/>
              </a:ext>
            </a:extLst>
          </p:cNvPr>
          <p:cNvSpPr>
            <a:spLocks noGrp="1"/>
          </p:cNvSpPr>
          <p:nvPr>
            <p:ph type="sldNum" sz="quarter" idx="8"/>
          </p:nvPr>
        </p:nvSpPr>
        <p:spPr/>
        <p:txBody>
          <a:bodyPr/>
          <a:lstStyle/>
          <a:p>
            <a:pPr lvl="0"/>
            <a:fld id="{54D7E5F9-595B-41CC-8860-862166473562}" type="slidenum">
              <a:rPr lang="en-US" smtClean="0"/>
              <a:t>53</a:t>
            </a:fld>
            <a:endParaRPr lang="en-US"/>
          </a:p>
        </p:txBody>
      </p:sp>
    </p:spTree>
    <p:extLst>
      <p:ext uri="{BB962C8B-B14F-4D97-AF65-F5344CB8AC3E}">
        <p14:creationId xmlns:p14="http://schemas.microsoft.com/office/powerpoint/2010/main" val="1064123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6B07-1BA1-9F35-8048-57DF90360A32}"/>
              </a:ext>
            </a:extLst>
          </p:cNvPr>
          <p:cNvSpPr>
            <a:spLocks noGrp="1"/>
          </p:cNvSpPr>
          <p:nvPr>
            <p:ph type="title"/>
          </p:nvPr>
        </p:nvSpPr>
        <p:spPr/>
        <p:txBody>
          <a:bodyPr/>
          <a:lstStyle/>
          <a:p>
            <a:r>
              <a:rPr lang="en-US"/>
              <a:t>Security proofs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DFE54B-CC57-3B10-B132-91FB6BD40476}"/>
                  </a:ext>
                </a:extLst>
              </p:cNvPr>
              <p:cNvSpPr>
                <a:spLocks noGrp="1"/>
              </p:cNvSpPr>
              <p:nvPr>
                <p:ph idx="1"/>
              </p:nvPr>
            </p:nvSpPr>
            <p:spPr/>
            <p:txBody>
              <a:bodyPr/>
              <a:lstStyle/>
              <a:p>
                <a:pPr marL="342900" indent="-342900">
                  <a:buFont typeface="Arial" panose="020B0604020202020204" pitchFamily="34" charset="0"/>
                  <a:buChar char="•"/>
                </a:pPr>
                <a:r>
                  <a:rPr lang="en-US" dirty="0"/>
                  <a:t>Cryptanalysis by protecting only against known attacks is insufficient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Security proofs for protocols are relative</a:t>
                </a:r>
              </a:p>
              <a:p>
                <a:pPr marL="522900" lvl="1" indent="-342900"/>
                <a:r>
                  <a:rPr lang="en-US" dirty="0"/>
                  <a:t>if you can break this protocol, then you can break the underlying primitive</a:t>
                </a:r>
              </a:p>
              <a:p>
                <a:pPr marL="702899" lvl="3" indent="-342900"/>
                <a:r>
                  <a:rPr lang="en-US" dirty="0"/>
                  <a:t>this is shown by a </a:t>
                </a:r>
                <a:r>
                  <a:rPr lang="en-US" dirty="0">
                    <a:solidFill>
                      <a:srgbClr val="C00000"/>
                    </a:solidFill>
                  </a:rPr>
                  <a:t>reduction</a:t>
                </a:r>
                <a:r>
                  <a:rPr lang="en-US" dirty="0">
                    <a:solidFill>
                      <a:schemeClr val="tx1"/>
                    </a:solidFill>
                  </a:rPr>
                  <a:t> (an algorithm converting one problem into another)</a:t>
                </a:r>
              </a:p>
              <a:p>
                <a:pPr marL="522900" lvl="1" indent="-342900"/>
                <a:r>
                  <a:rPr lang="en-US" dirty="0"/>
                  <a:t>contrapositive </a:t>
                </a:r>
                <a14:m>
                  <m:oMath xmlns:m="http://schemas.openxmlformats.org/officeDocument/2006/math">
                    <m:r>
                      <a:rPr lang="en-US" b="0" i="1" smtClean="0">
                        <a:latin typeface="Cambria Math" panose="02040503050406030204" pitchFamily="18" charset="0"/>
                      </a:rPr>
                      <m:t>⇒</m:t>
                    </m:r>
                  </m:oMath>
                </a14:m>
                <a:r>
                  <a:rPr lang="en-US" dirty="0"/>
                  <a:t> if the primitive is secure, then the protocol is secure</a:t>
                </a:r>
              </a:p>
              <a:p>
                <a:pPr marL="522900" lvl="1" indent="-342900"/>
                <a:endParaRPr lang="en-US" dirty="0"/>
              </a:p>
              <a:p>
                <a:pPr marL="342900" indent="-342900">
                  <a:buFont typeface="Arial" panose="020B0604020202020204" pitchFamily="34" charset="0"/>
                  <a:buChar char="•"/>
                </a:pPr>
                <a:r>
                  <a:rPr lang="en-US" dirty="0"/>
                  <a:t>Security proofs for cryptographic primitives are also relative</a:t>
                </a:r>
              </a:p>
              <a:p>
                <a:pPr marL="522900" lvl="1" indent="-342900"/>
                <a:r>
                  <a:rPr lang="en-US" dirty="0"/>
                  <a:t>if you can break this primitive, then you can </a:t>
                </a:r>
                <a:r>
                  <a:rPr lang="en-US" dirty="0">
                    <a:solidFill>
                      <a:srgbClr val="C00000"/>
                    </a:solidFill>
                  </a:rPr>
                  <a:t>solve</a:t>
                </a:r>
                <a:r>
                  <a:rPr lang="en-US" dirty="0"/>
                  <a:t> the underlying mathematical problem</a:t>
                </a:r>
              </a:p>
              <a:p>
                <a:pPr marL="522900" lvl="1" indent="-342900"/>
                <a:r>
                  <a:rPr lang="en-US" dirty="0"/>
                  <a:t>we think the mathematics is </a:t>
                </a:r>
                <a:r>
                  <a:rPr lang="en-US" dirty="0">
                    <a:solidFill>
                      <a:srgbClr val="C00000"/>
                    </a:solidFill>
                  </a:rPr>
                  <a:t>hard</a:t>
                </a:r>
                <a:r>
                  <a:rPr lang="en-US" dirty="0"/>
                  <a:t> because nobody has been able to solve it so far</a:t>
                </a:r>
              </a:p>
              <a:p>
                <a:pPr marL="522900" lvl="1" indent="-342900"/>
                <a:endParaRPr lang="en-US" dirty="0"/>
              </a:p>
              <a:p>
                <a:pPr lvl="1" indent="0" algn="ctr">
                  <a:buNone/>
                </a:pPr>
                <a:r>
                  <a:rPr lang="en-US" dirty="0"/>
                  <a:t>¯\_(ツ)_/¯</a:t>
                </a:r>
              </a:p>
              <a:p>
                <a:pPr lvl="1" indent="0" algn="ctr">
                  <a:buNone/>
                </a:pPr>
                <a:endParaRPr lang="en-US" dirty="0"/>
              </a:p>
              <a:p>
                <a:pPr lvl="1" indent="0" algn="ctr">
                  <a:buNone/>
                </a:pPr>
                <a:endParaRPr lang="en-US" dirty="0"/>
              </a:p>
              <a:p>
                <a:pPr lvl="1" indent="0" algn="ctr">
                  <a:buNone/>
                </a:pPr>
                <a:endParaRPr lang="en-US" dirty="0"/>
              </a:p>
            </p:txBody>
          </p:sp>
        </mc:Choice>
        <mc:Fallback xmlns="">
          <p:sp>
            <p:nvSpPr>
              <p:cNvPr id="3" name="Content Placeholder 2">
                <a:extLst>
                  <a:ext uri="{FF2B5EF4-FFF2-40B4-BE49-F238E27FC236}">
                    <a16:creationId xmlns:a16="http://schemas.microsoft.com/office/drawing/2014/main" id="{94DFE54B-CC57-3B10-B132-91FB6BD40476}"/>
                  </a:ext>
                </a:extLst>
              </p:cNvPr>
              <p:cNvSpPr>
                <a:spLocks noGrp="1" noRot="1" noChangeAspect="1" noMove="1" noResize="1" noEditPoints="1" noAdjustHandles="1" noChangeArrowheads="1" noChangeShapeType="1" noTextEdit="1"/>
              </p:cNvSpPr>
              <p:nvPr>
                <p:ph idx="1"/>
              </p:nvPr>
            </p:nvSpPr>
            <p:spPr>
              <a:blipFill>
                <a:blip r:embed="rId3"/>
                <a:stretch>
                  <a:fillRect t="-105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76423EC-402A-B4DE-EF69-79ECBE5A0047}"/>
              </a:ext>
            </a:extLst>
          </p:cNvPr>
          <p:cNvSpPr>
            <a:spLocks noGrp="1"/>
          </p:cNvSpPr>
          <p:nvPr>
            <p:ph type="sldNum" sz="quarter" idx="8"/>
          </p:nvPr>
        </p:nvSpPr>
        <p:spPr/>
        <p:txBody>
          <a:bodyPr/>
          <a:lstStyle/>
          <a:p>
            <a:pPr lvl="0"/>
            <a:fld id="{54D7E5F9-595B-41CC-8860-862166473562}" type="slidenum">
              <a:rPr lang="en-US" smtClean="0"/>
              <a:t>54</a:t>
            </a:fld>
            <a:endParaRPr lang="en-US"/>
          </a:p>
        </p:txBody>
      </p:sp>
      <p:pic>
        <p:nvPicPr>
          <p:cNvPr id="6" name="Picture 5">
            <a:extLst>
              <a:ext uri="{FF2B5EF4-FFF2-40B4-BE49-F238E27FC236}">
                <a16:creationId xmlns:a16="http://schemas.microsoft.com/office/drawing/2014/main" id="{0A06587B-59E6-1D5E-0832-EEFC997B5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766" y="3236468"/>
            <a:ext cx="1840187" cy="1923658"/>
          </a:xfrm>
          <a:prstGeom prst="rect">
            <a:avLst/>
          </a:prstGeom>
        </p:spPr>
      </p:pic>
      <p:sp>
        <p:nvSpPr>
          <p:cNvPr id="7" name="Speech Bubble: Rectangle with Corners Rounded 6">
            <a:extLst>
              <a:ext uri="{FF2B5EF4-FFF2-40B4-BE49-F238E27FC236}">
                <a16:creationId xmlns:a16="http://schemas.microsoft.com/office/drawing/2014/main" id="{9D5A4C58-2A1E-EADC-2D30-382CB09E6CEB}"/>
              </a:ext>
            </a:extLst>
          </p:cNvPr>
          <p:cNvSpPr/>
          <p:nvPr/>
        </p:nvSpPr>
        <p:spPr>
          <a:xfrm>
            <a:off x="3534213" y="3929885"/>
            <a:ext cx="2570301" cy="502023"/>
          </a:xfrm>
          <a:prstGeom prst="wedgeRoundRectCallout">
            <a:avLst>
              <a:gd name="adj1" fmla="val 69837"/>
              <a:gd name="adj2" fmla="val -43149"/>
              <a:gd name="adj3" fmla="val 16667"/>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Nobody?</a:t>
            </a:r>
          </a:p>
        </p:txBody>
      </p:sp>
      <p:sp>
        <p:nvSpPr>
          <p:cNvPr id="8" name="TextBox 7">
            <a:extLst>
              <a:ext uri="{FF2B5EF4-FFF2-40B4-BE49-F238E27FC236}">
                <a16:creationId xmlns:a16="http://schemas.microsoft.com/office/drawing/2014/main" id="{C5E3DA1E-98F9-09F0-330F-51B2EF8A9C8E}"/>
              </a:ext>
            </a:extLst>
          </p:cNvPr>
          <p:cNvSpPr txBox="1"/>
          <p:nvPr/>
        </p:nvSpPr>
        <p:spPr>
          <a:xfrm rot="20964462">
            <a:off x="1838297" y="3347154"/>
            <a:ext cx="2335877" cy="369332"/>
          </a:xfrm>
          <a:prstGeom prst="rect">
            <a:avLst/>
          </a:prstGeom>
          <a:noFill/>
        </p:spPr>
        <p:txBody>
          <a:bodyPr wrap="square" rtlCol="0">
            <a:spAutoFit/>
          </a:bodyPr>
          <a:lstStyle/>
          <a:p>
            <a:r>
              <a:rPr lang="en-US" dirty="0">
                <a:latin typeface="Bradley Hand ITC" panose="03070402050302030203" pitchFamily="66" charset="0"/>
              </a:rPr>
              <a:t>computationally hard</a:t>
            </a:r>
          </a:p>
        </p:txBody>
      </p:sp>
    </p:spTree>
    <p:extLst>
      <p:ext uri="{BB962C8B-B14F-4D97-AF65-F5344CB8AC3E}">
        <p14:creationId xmlns:p14="http://schemas.microsoft.com/office/powerpoint/2010/main" val="114907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CE7088C4-E13E-062C-0ADC-B3DFAFA7C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D349B-1B06-9AA9-9B3F-1B338FCB439E}"/>
              </a:ext>
            </a:extLst>
          </p:cNvPr>
          <p:cNvSpPr>
            <a:spLocks noGrp="1"/>
          </p:cNvSpPr>
          <p:nvPr>
            <p:ph type="title"/>
          </p:nvPr>
        </p:nvSpPr>
        <p:spPr/>
        <p:txBody>
          <a:bodyPr/>
          <a:lstStyle/>
          <a:p>
            <a:r>
              <a:rPr lang="en-US" dirty="0">
                <a:solidFill>
                  <a:schemeClr val="bg1"/>
                </a:solidFill>
              </a:rPr>
              <a:t>Outline</a:t>
            </a:r>
          </a:p>
        </p:txBody>
      </p:sp>
      <p:sp>
        <p:nvSpPr>
          <p:cNvPr id="3" name="Content Placeholder 2">
            <a:extLst>
              <a:ext uri="{FF2B5EF4-FFF2-40B4-BE49-F238E27FC236}">
                <a16:creationId xmlns:a16="http://schemas.microsoft.com/office/drawing/2014/main" id="{9469F3BE-5053-7E55-A394-DA0C10819FE0}"/>
              </a:ext>
            </a:extLst>
          </p:cNvPr>
          <p:cNvSpPr>
            <a:spLocks noGrp="1"/>
          </p:cNvSpPr>
          <p:nvPr>
            <p:ph idx="1"/>
          </p:nvPr>
        </p:nvSpPr>
        <p:spPr/>
        <p:txBody>
          <a:bodyPr>
            <a:normAutofit/>
          </a:bodyPr>
          <a:lstStyle/>
          <a:p>
            <a:pPr marL="457200" indent="-457200">
              <a:buFont typeface="+mj-lt"/>
              <a:buAutoNum type="arabicPeriod"/>
            </a:pPr>
            <a:r>
              <a:rPr lang="en-US" dirty="0">
                <a:solidFill>
                  <a:srgbClr val="7E0000"/>
                </a:solidFill>
              </a:rPr>
              <a:t>Cryptography</a:t>
            </a:r>
          </a:p>
          <a:p>
            <a:pPr marL="637200" lvl="1" indent="-457200">
              <a:buFont typeface="+mj-lt"/>
              <a:buAutoNum type="arabicPeriod"/>
            </a:pPr>
            <a:r>
              <a:rPr lang="en-US" dirty="0">
                <a:solidFill>
                  <a:srgbClr val="7E0000"/>
                </a:solidFill>
              </a:rPr>
              <a:t>Symmetric cryptography</a:t>
            </a:r>
          </a:p>
          <a:p>
            <a:pPr marL="637200" lvl="1" indent="-457200">
              <a:buFont typeface="+mj-lt"/>
              <a:buAutoNum type="arabicPeriod"/>
            </a:pPr>
            <a:r>
              <a:rPr lang="en-US" dirty="0">
                <a:solidFill>
                  <a:srgbClr val="7E0000"/>
                </a:solidFill>
              </a:rPr>
              <a:t>Asymmetric cryptography</a:t>
            </a:r>
          </a:p>
          <a:p>
            <a:pPr marL="637200" lvl="1" indent="-457200">
              <a:buFont typeface="+mj-lt"/>
              <a:buAutoNum type="arabicPeriod"/>
            </a:pPr>
            <a:r>
              <a:rPr lang="en-US" dirty="0">
                <a:solidFill>
                  <a:srgbClr val="7E0000"/>
                </a:solidFill>
              </a:rPr>
              <a:t>Protocols</a:t>
            </a:r>
          </a:p>
          <a:p>
            <a:pPr marL="457200" indent="-457200">
              <a:buFont typeface="+mj-lt"/>
              <a:buAutoNum type="arabicPeriod"/>
            </a:pPr>
            <a:r>
              <a:rPr lang="en-US" dirty="0">
                <a:solidFill>
                  <a:schemeClr val="bg1"/>
                </a:solidFill>
              </a:rPr>
              <a:t>Quantum threat</a:t>
            </a:r>
          </a:p>
          <a:p>
            <a:pPr marL="637200" lvl="1" indent="-457200">
              <a:buFont typeface="+mj-lt"/>
              <a:buAutoNum type="arabicPeriod"/>
            </a:pPr>
            <a:r>
              <a:rPr lang="en-US" dirty="0">
                <a:solidFill>
                  <a:schemeClr val="bg1"/>
                </a:solidFill>
              </a:rPr>
              <a:t>Problem</a:t>
            </a:r>
          </a:p>
          <a:p>
            <a:pPr marL="637200" lvl="1" indent="-457200">
              <a:buFont typeface="+mj-lt"/>
              <a:buAutoNum type="arabicPeriod"/>
            </a:pPr>
            <a:r>
              <a:rPr lang="en-US" dirty="0">
                <a:solidFill>
                  <a:srgbClr val="7E0000"/>
                </a:solidFill>
              </a:rPr>
              <a:t>Solutions</a:t>
            </a:r>
          </a:p>
          <a:p>
            <a:pPr marL="457200" indent="-457200">
              <a:buFont typeface="+mj-lt"/>
              <a:buAutoNum type="arabicPeriod"/>
            </a:pPr>
            <a:r>
              <a:rPr lang="en-US" dirty="0">
                <a:solidFill>
                  <a:srgbClr val="7E0000"/>
                </a:solidFill>
              </a:rPr>
              <a:t>Quantum key distribution</a:t>
            </a:r>
          </a:p>
          <a:p>
            <a:pPr marL="637200" lvl="1" indent="-457200">
              <a:buFont typeface="+mj-lt"/>
              <a:buAutoNum type="arabicPeriod"/>
            </a:pPr>
            <a:r>
              <a:rPr lang="en-US" dirty="0">
                <a:solidFill>
                  <a:srgbClr val="7E0000"/>
                </a:solidFill>
              </a:rPr>
              <a:t>BB84</a:t>
            </a:r>
          </a:p>
          <a:p>
            <a:pPr marL="637200" lvl="1" indent="-457200">
              <a:buFont typeface="+mj-lt"/>
              <a:buAutoNum type="arabicPeriod"/>
            </a:pPr>
            <a:r>
              <a:rPr lang="en-US" dirty="0">
                <a:solidFill>
                  <a:srgbClr val="7E0000"/>
                </a:solidFill>
              </a:rPr>
              <a:t>Information reconciliation</a:t>
            </a:r>
          </a:p>
          <a:p>
            <a:pPr marL="637200" lvl="1" indent="-457200">
              <a:buFont typeface="+mj-lt"/>
              <a:buAutoNum type="arabicPeriod"/>
            </a:pPr>
            <a:r>
              <a:rPr lang="en-US" dirty="0">
                <a:solidFill>
                  <a:srgbClr val="7E0000"/>
                </a:solidFill>
              </a:rPr>
              <a:t>Privacy amplification</a:t>
            </a:r>
          </a:p>
          <a:p>
            <a:pPr marL="637200" lvl="1" indent="-457200">
              <a:buFont typeface="+mj-lt"/>
              <a:buAutoNum type="arabicPeriod"/>
            </a:pPr>
            <a:r>
              <a:rPr lang="en-US" dirty="0">
                <a:solidFill>
                  <a:srgbClr val="7E0000"/>
                </a:solidFill>
              </a:rPr>
              <a:t>The authenticated channel</a:t>
            </a:r>
          </a:p>
          <a:p>
            <a:pPr marL="637200" lvl="1" indent="-457200">
              <a:buFont typeface="+mj-lt"/>
              <a:buAutoNum type="arabicPeriod"/>
            </a:pPr>
            <a:r>
              <a:rPr lang="en-US" dirty="0">
                <a:solidFill>
                  <a:srgbClr val="7E0000"/>
                </a:solidFill>
              </a:rPr>
              <a:t>Comparing to non-quantum cryptography</a:t>
            </a:r>
          </a:p>
        </p:txBody>
      </p:sp>
      <p:sp>
        <p:nvSpPr>
          <p:cNvPr id="5" name="Slide Number Placeholder 4">
            <a:extLst>
              <a:ext uri="{FF2B5EF4-FFF2-40B4-BE49-F238E27FC236}">
                <a16:creationId xmlns:a16="http://schemas.microsoft.com/office/drawing/2014/main" id="{FD6FB1B6-6CDB-52BB-A7BB-5B5F1880BE5C}"/>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dirty="0" smtClean="0">
                <a:ln>
                  <a:noFill/>
                </a:ln>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55</a:t>
            </a:fld>
            <a:endParaRPr kumimoji="0" lang="en-US" sz="11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112413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E26B-FE45-290B-2087-CFB92AAD1308}"/>
              </a:ext>
            </a:extLst>
          </p:cNvPr>
          <p:cNvSpPr>
            <a:spLocks noGrp="1"/>
          </p:cNvSpPr>
          <p:nvPr>
            <p:ph type="title"/>
          </p:nvPr>
        </p:nvSpPr>
        <p:spPr/>
        <p:txBody>
          <a:bodyPr/>
          <a:lstStyle/>
          <a:p>
            <a:r>
              <a:rPr lang="en-US" dirty="0"/>
              <a:t>Quantum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4A787C-9EDE-6825-5463-AED20060FCD2}"/>
                  </a:ext>
                </a:extLst>
              </p:cNvPr>
              <p:cNvSpPr>
                <a:spLocks noGrp="1"/>
              </p:cNvSpPr>
              <p:nvPr>
                <p:ph idx="1"/>
              </p:nvPr>
            </p:nvSpPr>
            <p:spPr>
              <a:xfrm>
                <a:off x="1" y="539038"/>
                <a:ext cx="9143999" cy="4025647"/>
              </a:xfrm>
            </p:spPr>
            <p:txBody>
              <a:bodyPr/>
              <a:lstStyle/>
              <a:p>
                <a:r>
                  <a:rPr lang="en-US" dirty="0"/>
                  <a:t>A quantum algorithm for computing a function </a:t>
                </a:r>
                <a14:m>
                  <m:oMath xmlns:m="http://schemas.openxmlformats.org/officeDocument/2006/math">
                    <m:r>
                      <a:rPr lang="en-US" b="0" i="1" smtClean="0">
                        <a:latin typeface="Cambria Math" panose="02040503050406030204" pitchFamily="18" charset="0"/>
                      </a:rPr>
                      <m:t>𝑓</m:t>
                    </m:r>
                  </m:oMath>
                </a14:m>
                <a:r>
                  <a:rPr lang="en-US" dirty="0"/>
                  <a:t>:</a:t>
                </a:r>
              </a:p>
              <a:p>
                <a:pPr marL="457200" indent="-457200">
                  <a:buFont typeface="+mj-lt"/>
                  <a:buAutoNum type="arabicPeriod"/>
                </a:pPr>
                <a:r>
                  <a:rPr lang="en-US" dirty="0"/>
                  <a:t>Prepare an </a:t>
                </a:r>
                <a14:m>
                  <m:oMath xmlns:m="http://schemas.openxmlformats.org/officeDocument/2006/math">
                    <m:r>
                      <a:rPr lang="en-US" b="0" i="1" smtClean="0">
                        <a:latin typeface="Cambria Math" panose="02040503050406030204" pitchFamily="18" charset="0"/>
                      </a:rPr>
                      <m:t>𝑛</m:t>
                    </m:r>
                  </m:oMath>
                </a14:m>
                <a:r>
                  <a:rPr lang="en-US" dirty="0"/>
                  <a:t>-qubit state</a:t>
                </a:r>
                <a:br>
                  <a:rPr lang="en-US" dirty="0"/>
                </a:b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−1</m:t>
                        </m:r>
                      </m:sup>
                      <m:e>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e>
                    </m:nary>
                    <m:r>
                      <a:rPr lang="en-US" b="0" i="1" smtClean="0">
                        <a:latin typeface="Cambria Math" panose="02040503050406030204" pitchFamily="18" charset="0"/>
                      </a:rPr>
                      <m:t>⊗|0⟩</m:t>
                    </m:r>
                  </m:oMath>
                </a14:m>
                <a:endParaRPr lang="en-US" b="0" dirty="0"/>
              </a:p>
              <a:p>
                <a:pPr marL="457200" indent="-457200">
                  <a:buFont typeface="+mj-lt"/>
                  <a:buAutoNum type="arabicPeriod"/>
                </a:pPr>
                <a:r>
                  <a:rPr lang="en-US" dirty="0"/>
                  <a:t>Apply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𝑓</m:t>
                        </m:r>
                      </m:sub>
                    </m:sSub>
                  </m:oMath>
                </a14:m>
                <a:r>
                  <a:rPr lang="en-US" dirty="0"/>
                  <a:t> (a unitary circuit implementing </a:t>
                </a:r>
                <a14:m>
                  <m:oMath xmlns:m="http://schemas.openxmlformats.org/officeDocument/2006/math">
                    <m:r>
                      <a:rPr lang="en-US" b="0" i="1" smtClean="0">
                        <a:latin typeface="Cambria Math" panose="02040503050406030204" pitchFamily="18" charset="0"/>
                      </a:rPr>
                      <m:t>𝑓</m:t>
                    </m:r>
                  </m:oMath>
                </a14:m>
                <a:r>
                  <a:rPr lang="en-US" dirty="0"/>
                  <a:t>)</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𝑓</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=0</m:t>
                        </m:r>
                      </m:sub>
                      <m:sup>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𝑛</m:t>
                            </m:r>
                          </m:sup>
                        </m:sSup>
                        <m:r>
                          <a:rPr lang="en-US" i="1">
                            <a:latin typeface="Cambria Math" panose="02040503050406030204" pitchFamily="18" charset="0"/>
                          </a:rPr>
                          <m:t>−1</m:t>
                        </m:r>
                      </m:sup>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i="1">
                            <a:latin typeface="Cambria Math" panose="02040503050406030204" pitchFamily="18" charset="0"/>
                          </a:rPr>
                          <m:t>𝑘</m:t>
                        </m:r>
                        <m:r>
                          <a:rPr lang="en-US" b="0" i="1" smtClean="0">
                            <a:latin typeface="Cambria Math" panose="02040503050406030204" pitchFamily="18" charset="0"/>
                          </a:rPr>
                          <m:t>)</m:t>
                        </m:r>
                        <m:r>
                          <a:rPr lang="en-US" i="1">
                            <a:latin typeface="Cambria Math" panose="02040503050406030204" pitchFamily="18" charset="0"/>
                          </a:rPr>
                          <m:t>⟩</m:t>
                        </m:r>
                      </m:e>
                    </m:nary>
                  </m:oMath>
                </a14:m>
                <a:endParaRPr lang="en-US" dirty="0"/>
              </a:p>
              <a:p>
                <a:r>
                  <a:rPr lang="en-US" dirty="0"/>
                  <a:t>You now have a superposition of </a:t>
                </a:r>
                <a14:m>
                  <m:oMath xmlns:m="http://schemas.openxmlformats.org/officeDocument/2006/math">
                    <m:r>
                      <a:rPr lang="en-US" b="0" i="1" smtClean="0">
                        <a:latin typeface="Cambria Math" panose="02040503050406030204" pitchFamily="18" charset="0"/>
                      </a:rPr>
                      <m:t>𝑓</m:t>
                    </m:r>
                  </m:oMath>
                </a14:m>
                <a:r>
                  <a:rPr lang="en-US" dirty="0"/>
                  <a:t> on all possible inputs</a:t>
                </a:r>
              </a:p>
              <a:p>
                <a:endParaRPr lang="en-US" dirty="0"/>
              </a:p>
            </p:txBody>
          </p:sp>
        </mc:Choice>
        <mc:Fallback xmlns="">
          <p:sp>
            <p:nvSpPr>
              <p:cNvPr id="3" name="Content Placeholder 2">
                <a:extLst>
                  <a:ext uri="{FF2B5EF4-FFF2-40B4-BE49-F238E27FC236}">
                    <a16:creationId xmlns:a16="http://schemas.microsoft.com/office/drawing/2014/main" id="{104A787C-9EDE-6825-5463-AED20060FCD2}"/>
                  </a:ext>
                </a:extLst>
              </p:cNvPr>
              <p:cNvSpPr>
                <a:spLocks noGrp="1" noRot="1" noChangeAspect="1" noMove="1" noResize="1" noEditPoints="1" noAdjustHandles="1" noChangeArrowheads="1" noChangeShapeType="1" noTextEdit="1"/>
              </p:cNvSpPr>
              <p:nvPr>
                <p:ph idx="1"/>
              </p:nvPr>
            </p:nvSpPr>
            <p:spPr>
              <a:xfrm>
                <a:off x="1" y="539038"/>
                <a:ext cx="9143999" cy="4025647"/>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62B9B90-42DD-87C9-A3DA-052CD73F2250}"/>
              </a:ext>
            </a:extLst>
          </p:cNvPr>
          <p:cNvSpPr>
            <a:spLocks noGrp="1"/>
          </p:cNvSpPr>
          <p:nvPr>
            <p:ph type="sldNum" sz="quarter" idx="8"/>
          </p:nvPr>
        </p:nvSpPr>
        <p:spPr/>
        <p:txBody>
          <a:bodyPr/>
          <a:lstStyle/>
          <a:p>
            <a:pPr lvl="0"/>
            <a:fld id="{54D7E5F9-595B-41CC-8860-862166473562}" type="slidenum">
              <a:rPr lang="en-US" smtClean="0"/>
              <a:t>56</a:t>
            </a:fld>
            <a:endParaRPr lang="en-US"/>
          </a:p>
        </p:txBody>
      </p:sp>
    </p:spTree>
    <p:extLst>
      <p:ext uri="{BB962C8B-B14F-4D97-AF65-F5344CB8AC3E}">
        <p14:creationId xmlns:p14="http://schemas.microsoft.com/office/powerpoint/2010/main" val="149853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DAFC7-727F-D1F6-E898-7C16A0838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517B9-C4F3-499D-1DE6-B095EF621C78}"/>
              </a:ext>
            </a:extLst>
          </p:cNvPr>
          <p:cNvSpPr>
            <a:spLocks noGrp="1"/>
          </p:cNvSpPr>
          <p:nvPr>
            <p:ph type="title"/>
          </p:nvPr>
        </p:nvSpPr>
        <p:spPr/>
        <p:txBody>
          <a:bodyPr/>
          <a:lstStyle/>
          <a:p>
            <a:r>
              <a:rPr lang="en-US" dirty="0"/>
              <a:t>Quantum Algorithms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A2A72A-9F61-BFFA-D3D6-3968ACEC6FD6}"/>
                  </a:ext>
                </a:extLst>
              </p:cNvPr>
              <p:cNvSpPr>
                <a:spLocks noGrp="1"/>
              </p:cNvSpPr>
              <p:nvPr>
                <p:ph idx="1"/>
              </p:nvPr>
            </p:nvSpPr>
            <p:spPr/>
            <p:txBody>
              <a:bodyPr/>
              <a:lstStyle/>
              <a:p>
                <a:r>
                  <a:rPr lang="en-US" dirty="0"/>
                  <a:t>Measure the output directly: collapse to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oMath>
                </a14:m>
                <a:r>
                  <a:rPr lang="en-US" dirty="0"/>
                  <a:t> for some random </a:t>
                </a:r>
                <a14:m>
                  <m:oMath xmlns:m="http://schemas.openxmlformats.org/officeDocument/2006/math">
                    <m:r>
                      <a:rPr lang="en-US" b="0" i="1" smtClean="0">
                        <a:latin typeface="Cambria Math" panose="02040503050406030204" pitchFamily="18" charset="0"/>
                      </a:rPr>
                      <m:t>𝑘</m:t>
                    </m:r>
                  </m:oMath>
                </a14:m>
                <a:r>
                  <a:rPr lang="en-US" dirty="0"/>
                  <a:t>.</a:t>
                </a:r>
              </a:p>
              <a:p>
                <a:endParaRPr lang="en-US" dirty="0"/>
              </a:p>
              <a:p>
                <a:r>
                  <a:rPr lang="en-US" dirty="0"/>
                  <a:t>The real art of quantum algorithms is to manipulate the amplitudes</a:t>
                </a:r>
              </a:p>
              <a:p>
                <a:pPr marL="342900" indent="-342900">
                  <a:buFont typeface="Arial" panose="020B0604020202020204" pitchFamily="34" charset="0"/>
                  <a:buChar char="•"/>
                </a:pPr>
                <a:r>
                  <a:rPr lang="en-US" dirty="0"/>
                  <a:t>constructive interference on “desirable” states</a:t>
                </a:r>
              </a:p>
              <a:p>
                <a:pPr marL="342900" indent="-342900">
                  <a:buFont typeface="Arial" panose="020B0604020202020204" pitchFamily="34" charset="0"/>
                  <a:buChar char="•"/>
                </a:pPr>
                <a:r>
                  <a:rPr lang="en-US" dirty="0"/>
                  <a:t>destructive interference on “undesirable” states</a:t>
                </a:r>
              </a:p>
              <a:p>
                <a:endParaRPr lang="en-US" dirty="0"/>
              </a:p>
              <a:p>
                <a:r>
                  <a:rPr lang="en-US" dirty="0"/>
                  <a:t>This is not possible with classical states:</a:t>
                </a:r>
              </a:p>
              <a:p>
                <a:pPr marL="342900" indent="-342900">
                  <a:buFont typeface="Arial" panose="020B0604020202020204" pitchFamily="34" charset="0"/>
                  <a:buChar char="•"/>
                </a:pPr>
                <a:r>
                  <a:rPr lang="en-US" dirty="0"/>
                  <a:t>probabilities are positive real numbers</a:t>
                </a:r>
              </a:p>
              <a:p>
                <a:pPr marL="342900" indent="-342900">
                  <a:buFont typeface="Arial" panose="020B0604020202020204" pitchFamily="34" charset="0"/>
                  <a:buChar char="•"/>
                </a:pPr>
                <a:r>
                  <a:rPr lang="en-US" dirty="0"/>
                  <a:t>amplitudes are complex numbers</a:t>
                </a:r>
              </a:p>
            </p:txBody>
          </p:sp>
        </mc:Choice>
        <mc:Fallback xmlns="">
          <p:sp>
            <p:nvSpPr>
              <p:cNvPr id="3" name="Content Placeholder 2">
                <a:extLst>
                  <a:ext uri="{FF2B5EF4-FFF2-40B4-BE49-F238E27FC236}">
                    <a16:creationId xmlns:a16="http://schemas.microsoft.com/office/drawing/2014/main" id="{47A2A72A-9F61-BFFA-D3D6-3968ACEC6FD6}"/>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246ED8A-7A6C-0C3A-72F4-C61419954D53}"/>
              </a:ext>
            </a:extLst>
          </p:cNvPr>
          <p:cNvSpPr>
            <a:spLocks noGrp="1"/>
          </p:cNvSpPr>
          <p:nvPr>
            <p:ph type="sldNum" sz="quarter" idx="8"/>
          </p:nvPr>
        </p:nvSpPr>
        <p:spPr/>
        <p:txBody>
          <a:bodyPr/>
          <a:lstStyle/>
          <a:p>
            <a:pPr lvl="0"/>
            <a:fld id="{54D7E5F9-595B-41CC-8860-862166473562}" type="slidenum">
              <a:rPr lang="en-US" smtClean="0"/>
              <a:t>57</a:t>
            </a:fld>
            <a:endParaRPr lang="en-US" dirty="0"/>
          </a:p>
        </p:txBody>
      </p:sp>
    </p:spTree>
    <p:extLst>
      <p:ext uri="{BB962C8B-B14F-4D97-AF65-F5344CB8AC3E}">
        <p14:creationId xmlns:p14="http://schemas.microsoft.com/office/powerpoint/2010/main" val="2548186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8823-C2C5-4903-AC5E-394DD2E421BB}"/>
              </a:ext>
            </a:extLst>
          </p:cNvPr>
          <p:cNvSpPr>
            <a:spLocks noGrp="1"/>
          </p:cNvSpPr>
          <p:nvPr>
            <p:ph type="title"/>
          </p:nvPr>
        </p:nvSpPr>
        <p:spPr/>
        <p:txBody>
          <a:bodyPr/>
          <a:lstStyle/>
          <a:p>
            <a:r>
              <a:rPr lang="en-CA" dirty="0"/>
              <a:t>Quantum Computers</a:t>
            </a:r>
          </a:p>
        </p:txBody>
      </p:sp>
      <p:pic>
        <p:nvPicPr>
          <p:cNvPr id="7" name="Picture 6" descr="A close-up of a machine&#10;&#10;Description automatically generated with low confidence">
            <a:extLst>
              <a:ext uri="{FF2B5EF4-FFF2-40B4-BE49-F238E27FC236}">
                <a16:creationId xmlns:a16="http://schemas.microsoft.com/office/drawing/2014/main" id="{600D2366-2187-4C25-9B3B-04EE37607C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077" y="-2814"/>
            <a:ext cx="2264452" cy="4381085"/>
          </a:xfrm>
          <a:prstGeom prst="rect">
            <a:avLst/>
          </a:prstGeom>
        </p:spPr>
      </p:pic>
      <p:sp>
        <p:nvSpPr>
          <p:cNvPr id="6" name="Slide Number Placeholder 5">
            <a:extLst>
              <a:ext uri="{FF2B5EF4-FFF2-40B4-BE49-F238E27FC236}">
                <a16:creationId xmlns:a16="http://schemas.microsoft.com/office/drawing/2014/main" id="{2A7078A4-5230-F98D-4417-F98DC4CA0881}"/>
              </a:ext>
            </a:extLst>
          </p:cNvPr>
          <p:cNvSpPr>
            <a:spLocks noGrp="1"/>
          </p:cNvSpPr>
          <p:nvPr>
            <p:ph type="sldNum" sz="quarter" idx="8"/>
          </p:nvPr>
        </p:nvSpPr>
        <p:spPr/>
        <p:txBody>
          <a:bodyPr/>
          <a:lstStyle/>
          <a:p>
            <a:pPr lvl="0"/>
            <a:fld id="{54D7E5F9-595B-41CC-8860-862166473562}" type="slidenum">
              <a:rPr lang="en-US" smtClean="0"/>
              <a:t>58</a:t>
            </a:fld>
            <a:endParaRPr lang="en-US" dirty="0"/>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727E628D-BFAA-0170-129C-3E82523F1598}"/>
                  </a:ext>
                </a:extLst>
              </p:cNvPr>
              <p:cNvSpPr txBox="1">
                <a:spLocks/>
              </p:cNvSpPr>
              <p:nvPr/>
            </p:nvSpPr>
            <p:spPr>
              <a:xfrm>
                <a:off x="0" y="596085"/>
                <a:ext cx="9143999" cy="3957708"/>
              </a:xfrm>
              <a:prstGeom prst="rect">
                <a:avLst/>
              </a:prstGeom>
              <a:noFill/>
              <a:ln>
                <a:noFill/>
              </a:ln>
            </p:spPr>
            <p:txBody>
              <a:bodyPr vert="horz" wrap="square" lIns="720000" tIns="0" rIns="360000" bIns="0" anchor="ctr" anchorCtr="0" compatLnSpc="1">
                <a:normAutofit/>
              </a:bodyPr>
              <a:lstStyle>
                <a:lvl1pPr marL="0" marR="0" lvl="0" indent="0" algn="l" defTabSz="685800" rtl="0" fontAlgn="auto" hangingPunct="1">
                  <a:lnSpc>
                    <a:spcPct val="100000"/>
                  </a:lnSpc>
                  <a:spcBef>
                    <a:spcPts val="0"/>
                  </a:spcBef>
                  <a:spcAft>
                    <a:spcPts val="0"/>
                  </a:spcAft>
                  <a:buNone/>
                  <a:tabLst/>
                  <a:defRPr lang="en-GB" sz="1950" b="0" i="0" u="none" strike="noStrike" kern="1200" cap="none" spc="0" baseline="0">
                    <a:solidFill>
                      <a:srgbClr val="000000"/>
                    </a:solidFill>
                    <a:uFillTx/>
                    <a:latin typeface="Calibri"/>
                  </a:defRPr>
                </a:lvl1pPr>
                <a:lvl2pPr marL="180000" marR="0" lvl="1" indent="-180000" algn="l" defTabSz="685800" rtl="0" fontAlgn="auto" hangingPunct="1">
                  <a:lnSpc>
                    <a:spcPct val="100000"/>
                  </a:lnSpc>
                  <a:spcBef>
                    <a:spcPts val="0"/>
                  </a:spcBef>
                  <a:spcAft>
                    <a:spcPts val="0"/>
                  </a:spcAft>
                  <a:buFont typeface="Arial" panose="020B0604020202020204" pitchFamily="34" charset="0"/>
                  <a:buChar char="•"/>
                  <a:tabLst/>
                  <a:defRPr lang="en-GB" sz="1650" b="0" i="0" u="none" strike="noStrike" kern="1200" cap="none" spc="0" baseline="0">
                    <a:solidFill>
                      <a:srgbClr val="000000"/>
                    </a:solidFill>
                    <a:uFillTx/>
                    <a:latin typeface="Calibri"/>
                  </a:defRPr>
                </a:lvl2pPr>
                <a:lvl3pPr marL="180978" marR="0" lvl="2"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3pPr>
                <a:lvl4pPr marL="359999" marR="0" lvl="3"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4pPr>
                <a:lvl5pPr marL="539752" marR="0" lvl="4" indent="-177795" algn="l" defTabSz="685800" rtl="0" fontAlgn="auto" hangingPunct="1">
                  <a:lnSpc>
                    <a:spcPct val="100000"/>
                  </a:lnSpc>
                  <a:spcBef>
                    <a:spcPts val="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72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Two* algorithms threaten existing cryptography</a:t>
                </a:r>
              </a:p>
              <a:p>
                <a:pPr marL="342900" indent="-342900">
                  <a:buFont typeface="Arial" panose="020B0604020202020204" pitchFamily="34" charset="0"/>
                  <a:buChar char="•"/>
                </a:pPr>
                <a:r>
                  <a:rPr lang="en-US" dirty="0"/>
                  <a:t>Shor’s algorithm for period finding</a:t>
                </a:r>
              </a:p>
              <a:p>
                <a:pPr marL="522900" lvl="1" indent="-342900"/>
                <a:r>
                  <a:rPr lang="en-US" dirty="0"/>
                  <a:t>Factoring ⇒ breaks RSA</a:t>
                </a:r>
              </a:p>
              <a:p>
                <a:pPr marL="522900" lvl="1" indent="-342900"/>
                <a:r>
                  <a:rPr lang="en-US" dirty="0"/>
                  <a:t>find discrete logarithms ⇒ breaks ECC, breaks DH</a:t>
                </a:r>
              </a:p>
              <a:p>
                <a:pPr marL="342900" indent="-342900">
                  <a:buFont typeface="Arial" panose="020B0604020202020204" pitchFamily="34" charset="0"/>
                  <a:buChar char="•"/>
                </a:pPr>
                <a:r>
                  <a:rPr lang="en-US" dirty="0"/>
                  <a:t>Grover’s search algorithm</a:t>
                </a:r>
              </a:p>
              <a:p>
                <a:pPr marL="522900" lvl="1" indent="-342900"/>
                <a:r>
                  <a:rPr lang="en-US" dirty="0"/>
                  <a:t>search a space of size </a:t>
                </a:r>
                <a14:m>
                  <m:oMath xmlns:m="http://schemas.openxmlformats.org/officeDocument/2006/math">
                    <m:r>
                      <a:rPr lang="en-US" b="0" i="1" smtClean="0">
                        <a:latin typeface="Cambria Math" panose="02040503050406030204" pitchFamily="18" charset="0"/>
                      </a:rPr>
                      <m:t>𝑁</m:t>
                    </m:r>
                  </m:oMath>
                </a14:m>
                <a:r>
                  <a:rPr lang="en-US" dirty="0"/>
                  <a:t> with only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𝑁</m:t>
                        </m:r>
                      </m:e>
                    </m:rad>
                  </m:oMath>
                </a14:m>
                <a:r>
                  <a:rPr lang="en-US" dirty="0"/>
                  <a:t> queries</a:t>
                </a:r>
                <a:br>
                  <a:rPr lang="en-US" dirty="0"/>
                </a:br>
                <a:r>
                  <a:rPr lang="en-US" dirty="0"/>
                  <a:t>⇒ try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keys with only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𝑛</m:t>
                        </m:r>
                        <m:r>
                          <a:rPr lang="en-US" b="0" i="1" dirty="0" smtClean="0">
                            <a:latin typeface="Cambria Math" panose="02040503050406030204" pitchFamily="18" charset="0"/>
                          </a:rPr>
                          <m:t>/2</m:t>
                        </m:r>
                      </m:sup>
                    </m:sSup>
                  </m:oMath>
                </a14:m>
                <a:r>
                  <a:rPr lang="en-US" dirty="0"/>
                  <a:t> quantum queries</a:t>
                </a:r>
                <a:br>
                  <a:rPr lang="en-US" dirty="0"/>
                </a:br>
                <a:r>
                  <a:rPr lang="en-US" dirty="0"/>
                  <a:t>     ⇒ double key-length suffices for symmetric cryptography</a:t>
                </a:r>
              </a:p>
              <a:p>
                <a:pPr marL="522900" lvl="1" indent="-342900"/>
                <a:r>
                  <a:rPr lang="en-US" dirty="0"/>
                  <a:t>hard to parallelize</a:t>
                </a:r>
              </a:p>
              <a:p>
                <a:pPr marL="702899" lvl="3" indent="-342900"/>
                <a:r>
                  <a:rPr lang="en-US" dirty="0"/>
                  <a:t>speedup less in practice when comparing against supercomputers</a:t>
                </a:r>
              </a:p>
              <a:p>
                <a:endParaRPr lang="en-US" dirty="0"/>
              </a:p>
              <a:p>
                <a:r>
                  <a:rPr lang="en-US" dirty="0"/>
                  <a:t>Both require large-scale fault-tolerant quantum computers</a:t>
                </a:r>
              </a:p>
              <a:p>
                <a:pPr marL="342900" indent="-342900">
                  <a:buFont typeface="Arial" panose="020B0604020202020204" pitchFamily="34" charset="0"/>
                  <a:buChar char="•"/>
                </a:pPr>
                <a:r>
                  <a:rPr lang="en-US" dirty="0"/>
                  <a:t>these don’t exist (yet)</a:t>
                </a:r>
              </a:p>
            </p:txBody>
          </p:sp>
        </mc:Choice>
        <mc:Fallback xmlns="">
          <p:sp>
            <p:nvSpPr>
              <p:cNvPr id="4" name="Content Placeholder 2">
                <a:extLst>
                  <a:ext uri="{FF2B5EF4-FFF2-40B4-BE49-F238E27FC236}">
                    <a16:creationId xmlns:a16="http://schemas.microsoft.com/office/drawing/2014/main" id="{727E628D-BFAA-0170-129C-3E82523F1598}"/>
                  </a:ext>
                </a:extLst>
              </p:cNvPr>
              <p:cNvSpPr txBox="1">
                <a:spLocks noRot="1" noChangeAspect="1" noMove="1" noResize="1" noEditPoints="1" noAdjustHandles="1" noChangeArrowheads="1" noChangeShapeType="1" noTextEdit="1"/>
              </p:cNvSpPr>
              <p:nvPr/>
            </p:nvSpPr>
            <p:spPr>
              <a:xfrm>
                <a:off x="0" y="596085"/>
                <a:ext cx="9143999" cy="3957708"/>
              </a:xfrm>
              <a:prstGeom prst="rect">
                <a:avLst/>
              </a:prstGeom>
              <a:blipFill>
                <a:blip r:embed="rId3"/>
                <a:stretch>
                  <a:fillRect/>
                </a:stretch>
              </a:blipFill>
              <a:ln>
                <a:no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E897E0F6-5EAA-4CB5-8DEF-F37B546B47BD}"/>
              </a:ext>
            </a:extLst>
          </p:cNvPr>
          <p:cNvSpPr txBox="1"/>
          <p:nvPr/>
        </p:nvSpPr>
        <p:spPr>
          <a:xfrm>
            <a:off x="5483582" y="4392875"/>
            <a:ext cx="1942825" cy="461665"/>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9E9EB1"/>
                </a:solidFill>
                <a:effectLst/>
                <a:uLnTx/>
                <a:uFillTx/>
                <a:latin typeface="Calibri"/>
                <a:ea typeface="+mn-ea"/>
                <a:cs typeface="+mn-cs"/>
              </a:rPr>
              <a:t>*) More algorithms exist, but their impact on widely deployed cryptography is roughly the same as Grover’s algorithm.</a:t>
            </a:r>
          </a:p>
        </p:txBody>
      </p:sp>
    </p:spTree>
    <p:extLst>
      <p:ext uri="{BB962C8B-B14F-4D97-AF65-F5344CB8AC3E}">
        <p14:creationId xmlns:p14="http://schemas.microsoft.com/office/powerpoint/2010/main" val="1934415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602E-D7E5-49C1-A8BA-28F718F85556}"/>
              </a:ext>
            </a:extLst>
          </p:cNvPr>
          <p:cNvSpPr>
            <a:spLocks noGrp="1"/>
          </p:cNvSpPr>
          <p:nvPr>
            <p:ph type="title"/>
          </p:nvPr>
        </p:nvSpPr>
        <p:spPr/>
        <p:txBody>
          <a:bodyPr/>
          <a:lstStyle/>
          <a:p>
            <a:r>
              <a:rPr lang="en-CA" dirty="0"/>
              <a:t>Store now, decrypt later</a:t>
            </a:r>
          </a:p>
        </p:txBody>
      </p:sp>
      <p:pic>
        <p:nvPicPr>
          <p:cNvPr id="6" name="Picture 5" descr="A picture containing person, person&#10;&#10;Description automatically generated">
            <a:extLst>
              <a:ext uri="{FF2B5EF4-FFF2-40B4-BE49-F238E27FC236}">
                <a16:creationId xmlns:a16="http://schemas.microsoft.com/office/drawing/2014/main" id="{5973A27A-AF43-4124-9E90-D318881A47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103" y="1295956"/>
            <a:ext cx="729857" cy="750766"/>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2F9D9535-B9E0-4FC7-8737-5E18B2C4E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55888" y="1102619"/>
            <a:ext cx="632131" cy="1138972"/>
          </a:xfrm>
          <a:prstGeom prst="rect">
            <a:avLst/>
          </a:prstGeom>
        </p:spPr>
      </p:pic>
      <p:cxnSp>
        <p:nvCxnSpPr>
          <p:cNvPr id="8" name="Straight Arrow Connector 7">
            <a:extLst>
              <a:ext uri="{FF2B5EF4-FFF2-40B4-BE49-F238E27FC236}">
                <a16:creationId xmlns:a16="http://schemas.microsoft.com/office/drawing/2014/main" id="{711E9184-3D22-446C-B975-4E7804760F29}"/>
              </a:ext>
            </a:extLst>
          </p:cNvPr>
          <p:cNvCxnSpPr>
            <a:cxnSpLocks/>
          </p:cNvCxnSpPr>
          <p:nvPr/>
        </p:nvCxnSpPr>
        <p:spPr>
          <a:xfrm>
            <a:off x="2016813" y="1871821"/>
            <a:ext cx="1130247"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A0CB103-EEAA-4F5F-87CA-7CEF2801B85F}"/>
              </a:ext>
            </a:extLst>
          </p:cNvPr>
          <p:cNvGrpSpPr/>
          <p:nvPr/>
        </p:nvGrpSpPr>
        <p:grpSpPr>
          <a:xfrm>
            <a:off x="2247236" y="1246319"/>
            <a:ext cx="632131" cy="632131"/>
            <a:chOff x="2247236" y="1246319"/>
            <a:chExt cx="632131" cy="632131"/>
          </a:xfrm>
        </p:grpSpPr>
        <p:pic>
          <p:nvPicPr>
            <p:cNvPr id="10" name="Graphic 9" descr="Box with solid fill">
              <a:extLst>
                <a:ext uri="{FF2B5EF4-FFF2-40B4-BE49-F238E27FC236}">
                  <a16:creationId xmlns:a16="http://schemas.microsoft.com/office/drawing/2014/main" id="{0A878AD6-5F0F-4F3E-BD20-4FF47B9415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7236" y="1246319"/>
              <a:ext cx="632131" cy="632131"/>
            </a:xfrm>
            <a:prstGeom prst="rect">
              <a:avLst/>
            </a:prstGeom>
          </p:spPr>
        </p:pic>
        <p:pic>
          <p:nvPicPr>
            <p:cNvPr id="11" name="Graphic 10" descr="Lock with solid fill">
              <a:extLst>
                <a:ext uri="{FF2B5EF4-FFF2-40B4-BE49-F238E27FC236}">
                  <a16:creationId xmlns:a16="http://schemas.microsoft.com/office/drawing/2014/main" id="{91AD895D-6D3A-4606-A302-81E9385F52B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27992" y="1409927"/>
              <a:ext cx="271884" cy="271883"/>
            </a:xfrm>
            <a:prstGeom prst="rect">
              <a:avLst/>
            </a:prstGeom>
            <a:effectLst>
              <a:glow rad="50800">
                <a:srgbClr val="EFEAEA">
                  <a:alpha val="80000"/>
                </a:srgbClr>
              </a:glow>
            </a:effectLst>
          </p:spPr>
        </p:pic>
      </p:grpSp>
      <p:pic>
        <p:nvPicPr>
          <p:cNvPr id="13" name="Graphic 12" descr="Database with solid fill">
            <a:extLst>
              <a:ext uri="{FF2B5EF4-FFF2-40B4-BE49-F238E27FC236}">
                <a16:creationId xmlns:a16="http://schemas.microsoft.com/office/drawing/2014/main" id="{791A9150-DC18-4AFA-813F-1E633CE335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93123" y="3095105"/>
            <a:ext cx="540355" cy="540355"/>
          </a:xfrm>
          <a:prstGeom prst="rect">
            <a:avLst/>
          </a:prstGeom>
        </p:spPr>
      </p:pic>
      <p:pic>
        <p:nvPicPr>
          <p:cNvPr id="20" name="Picture 19" descr="A close-up of a machine&#10;&#10;Description automatically generated with low confidence">
            <a:extLst>
              <a:ext uri="{FF2B5EF4-FFF2-40B4-BE49-F238E27FC236}">
                <a16:creationId xmlns:a16="http://schemas.microsoft.com/office/drawing/2014/main" id="{4B3C8D99-C2E4-476D-9141-B8F8CB6E23C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2953" y="1793276"/>
            <a:ext cx="792929" cy="1534097"/>
          </a:xfrm>
          <a:prstGeom prst="rect">
            <a:avLst/>
          </a:prstGeom>
        </p:spPr>
      </p:pic>
      <p:cxnSp>
        <p:nvCxnSpPr>
          <p:cNvPr id="22" name="Straight Arrow Connector 21">
            <a:extLst>
              <a:ext uri="{FF2B5EF4-FFF2-40B4-BE49-F238E27FC236}">
                <a16:creationId xmlns:a16="http://schemas.microsoft.com/office/drawing/2014/main" id="{48B678D1-8737-480A-8AAF-BD3CB6137B21}"/>
              </a:ext>
            </a:extLst>
          </p:cNvPr>
          <p:cNvCxnSpPr/>
          <p:nvPr/>
        </p:nvCxnSpPr>
        <p:spPr>
          <a:xfrm>
            <a:off x="1255889" y="3732643"/>
            <a:ext cx="650889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95352E-E2E6-4CC0-9A70-660CC56C458C}"/>
              </a:ext>
            </a:extLst>
          </p:cNvPr>
          <p:cNvCxnSpPr>
            <a:cxnSpLocks/>
          </p:cNvCxnSpPr>
          <p:nvPr/>
        </p:nvCxnSpPr>
        <p:spPr>
          <a:xfrm flipV="1">
            <a:off x="4510334" y="1102619"/>
            <a:ext cx="0" cy="3210301"/>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038FDEE-71DB-414E-AC45-2427D407C7E8}"/>
              </a:ext>
            </a:extLst>
          </p:cNvPr>
          <p:cNvCxnSpPr>
            <a:cxnSpLocks/>
          </p:cNvCxnSpPr>
          <p:nvPr/>
        </p:nvCxnSpPr>
        <p:spPr>
          <a:xfrm>
            <a:off x="2557444" y="3619358"/>
            <a:ext cx="0" cy="251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5BE7A31-3F00-4835-AF73-1229E95B569D}"/>
              </a:ext>
            </a:extLst>
          </p:cNvPr>
          <p:cNvSpPr txBox="1"/>
          <p:nvPr/>
        </p:nvSpPr>
        <p:spPr>
          <a:xfrm>
            <a:off x="2273017" y="3863198"/>
            <a:ext cx="582147"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today</a:t>
            </a:r>
          </a:p>
        </p:txBody>
      </p:sp>
      <p:sp>
        <p:nvSpPr>
          <p:cNvPr id="32" name="TextBox 31">
            <a:extLst>
              <a:ext uri="{FF2B5EF4-FFF2-40B4-BE49-F238E27FC236}">
                <a16:creationId xmlns:a16="http://schemas.microsoft.com/office/drawing/2014/main" id="{1D242649-3CDD-47A7-BB3C-3FFD0DD25D60}"/>
              </a:ext>
            </a:extLst>
          </p:cNvPr>
          <p:cNvSpPr txBox="1"/>
          <p:nvPr/>
        </p:nvSpPr>
        <p:spPr>
          <a:xfrm>
            <a:off x="5032881" y="3872379"/>
            <a:ext cx="617477" cy="71558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2030?</a:t>
            </a:r>
            <a:br>
              <a:rPr kumimoji="0" lang="en-CA" sz="1350" b="0" i="0" u="none" strike="noStrike" kern="1200" cap="none" spc="0" normalizeH="0" baseline="0" noProof="0" dirty="0">
                <a:ln>
                  <a:noFill/>
                </a:ln>
                <a:solidFill>
                  <a:prstClr val="black"/>
                </a:solidFill>
                <a:effectLst/>
                <a:uLnTx/>
                <a:uFillTx/>
                <a:latin typeface="Calibri"/>
                <a:ea typeface="+mn-ea"/>
                <a:cs typeface="+mn-cs"/>
              </a:rPr>
            </a:br>
            <a:r>
              <a:rPr kumimoji="0" lang="en-CA" sz="1350" b="0" i="0" u="none" strike="noStrike" kern="1200" cap="none" spc="0" normalizeH="0" baseline="0" noProof="0" dirty="0">
                <a:ln>
                  <a:noFill/>
                </a:ln>
                <a:solidFill>
                  <a:prstClr val="black"/>
                </a:solidFill>
                <a:effectLst/>
                <a:uLnTx/>
                <a:uFillTx/>
                <a:latin typeface="Calibri"/>
                <a:ea typeface="+mn-ea"/>
                <a:cs typeface="+mn-cs"/>
              </a:rPr>
              <a:t>2050?</a:t>
            </a:r>
            <a:br>
              <a:rPr kumimoji="0" lang="en-CA" sz="1350" b="0" i="0" u="none" strike="noStrike" kern="1200" cap="none" spc="0" normalizeH="0" baseline="0" noProof="0" dirty="0">
                <a:ln>
                  <a:noFill/>
                </a:ln>
                <a:solidFill>
                  <a:prstClr val="black"/>
                </a:solidFill>
                <a:effectLst/>
                <a:uLnTx/>
                <a:uFillTx/>
                <a:latin typeface="Calibri"/>
                <a:ea typeface="+mn-ea"/>
                <a:cs typeface="+mn-cs"/>
              </a:rPr>
            </a:br>
            <a:r>
              <a:rPr kumimoji="0" lang="en-CA" sz="1350" b="0" i="0" u="none" strike="noStrike" kern="1200" cap="none" spc="0" normalizeH="0" baseline="0" noProof="0" dirty="0">
                <a:ln>
                  <a:noFill/>
                </a:ln>
                <a:solidFill>
                  <a:prstClr val="black"/>
                </a:solidFill>
                <a:effectLst/>
                <a:uLnTx/>
                <a:uFillTx/>
                <a:latin typeface="Calibri"/>
                <a:ea typeface="+mn-ea"/>
                <a:cs typeface="+mn-cs"/>
              </a:rPr>
              <a:t>2100?</a:t>
            </a:r>
          </a:p>
        </p:txBody>
      </p:sp>
      <p:cxnSp>
        <p:nvCxnSpPr>
          <p:cNvPr id="36" name="Connector: Curved 35">
            <a:extLst>
              <a:ext uri="{FF2B5EF4-FFF2-40B4-BE49-F238E27FC236}">
                <a16:creationId xmlns:a16="http://schemas.microsoft.com/office/drawing/2014/main" id="{D20BB8EC-C888-4DD8-9C43-763C43288B9A}"/>
              </a:ext>
            </a:extLst>
          </p:cNvPr>
          <p:cNvCxnSpPr>
            <a:cxnSpLocks/>
            <a:stCxn id="10" idx="2"/>
            <a:endCxn id="13" idx="0"/>
          </p:cNvCxnSpPr>
          <p:nvPr/>
        </p:nvCxnSpPr>
        <p:spPr>
          <a:xfrm rot="5400000">
            <a:off x="1954975" y="2486777"/>
            <a:ext cx="1216655" cy="1"/>
          </a:xfrm>
          <a:prstGeom prst="curved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0870A8E-7BBD-4AE7-A07B-0DFDD5097527}"/>
              </a:ext>
            </a:extLst>
          </p:cNvPr>
          <p:cNvSpPr txBox="1"/>
          <p:nvPr/>
        </p:nvSpPr>
        <p:spPr>
          <a:xfrm>
            <a:off x="2057451" y="2729746"/>
            <a:ext cx="542649"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store</a:t>
            </a:r>
          </a:p>
        </p:txBody>
      </p:sp>
      <p:cxnSp>
        <p:nvCxnSpPr>
          <p:cNvPr id="39" name="Straight Connector 38">
            <a:extLst>
              <a:ext uri="{FF2B5EF4-FFF2-40B4-BE49-F238E27FC236}">
                <a16:creationId xmlns:a16="http://schemas.microsoft.com/office/drawing/2014/main" id="{56B0B56E-0082-42CF-B4D2-F1F29CA5DD53}"/>
              </a:ext>
            </a:extLst>
          </p:cNvPr>
          <p:cNvCxnSpPr>
            <a:cxnSpLocks/>
          </p:cNvCxnSpPr>
          <p:nvPr/>
        </p:nvCxnSpPr>
        <p:spPr>
          <a:xfrm>
            <a:off x="5341620" y="3606913"/>
            <a:ext cx="0" cy="251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132C5E20-8107-481F-A2A7-5A7D3B519079}"/>
              </a:ext>
            </a:extLst>
          </p:cNvPr>
          <p:cNvGrpSpPr/>
          <p:nvPr/>
        </p:nvGrpSpPr>
        <p:grpSpPr>
          <a:xfrm>
            <a:off x="5648728" y="2275204"/>
            <a:ext cx="632131" cy="632131"/>
            <a:chOff x="2247236" y="1246319"/>
            <a:chExt cx="632131" cy="632131"/>
          </a:xfrm>
        </p:grpSpPr>
        <p:pic>
          <p:nvPicPr>
            <p:cNvPr id="48" name="Graphic 47" descr="Box with solid fill">
              <a:extLst>
                <a:ext uri="{FF2B5EF4-FFF2-40B4-BE49-F238E27FC236}">
                  <a16:creationId xmlns:a16="http://schemas.microsoft.com/office/drawing/2014/main" id="{C4259DA1-F283-4B9B-8AE4-D9CEF525C9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7236" y="1246319"/>
              <a:ext cx="632131" cy="632131"/>
            </a:xfrm>
            <a:prstGeom prst="rect">
              <a:avLst/>
            </a:prstGeom>
          </p:spPr>
        </p:pic>
        <p:pic>
          <p:nvPicPr>
            <p:cNvPr id="49" name="Graphic 48" descr="Lock with solid fill">
              <a:extLst>
                <a:ext uri="{FF2B5EF4-FFF2-40B4-BE49-F238E27FC236}">
                  <a16:creationId xmlns:a16="http://schemas.microsoft.com/office/drawing/2014/main" id="{50CE3C72-07C0-4259-99C7-BA807B2224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27992" y="1409927"/>
              <a:ext cx="271884" cy="271883"/>
            </a:xfrm>
            <a:prstGeom prst="rect">
              <a:avLst/>
            </a:prstGeom>
            <a:effectLst>
              <a:glow rad="50800">
                <a:srgbClr val="EFEAEA">
                  <a:alpha val="80000"/>
                </a:srgbClr>
              </a:glow>
            </a:effectLst>
          </p:spPr>
        </p:pic>
      </p:grpSp>
      <p:pic>
        <p:nvPicPr>
          <p:cNvPr id="50" name="Graphic 49" descr="Database with solid fill">
            <a:extLst>
              <a:ext uri="{FF2B5EF4-FFF2-40B4-BE49-F238E27FC236}">
                <a16:creationId xmlns:a16="http://schemas.microsoft.com/office/drawing/2014/main" id="{C7299F9D-A41E-4326-888C-4CBCE6D8F6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73947" y="3079145"/>
            <a:ext cx="540355" cy="540355"/>
          </a:xfrm>
          <a:prstGeom prst="rect">
            <a:avLst/>
          </a:prstGeom>
        </p:spPr>
      </p:pic>
      <p:pic>
        <p:nvPicPr>
          <p:cNvPr id="52" name="Graphic 51" descr="Packing Box Open with solid fill">
            <a:extLst>
              <a:ext uri="{FF2B5EF4-FFF2-40B4-BE49-F238E27FC236}">
                <a16:creationId xmlns:a16="http://schemas.microsoft.com/office/drawing/2014/main" id="{A42AF3FC-0577-4782-871C-FEB35EFE93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395724" y="2275204"/>
            <a:ext cx="632131" cy="632131"/>
          </a:xfrm>
          <a:prstGeom prst="rect">
            <a:avLst/>
          </a:prstGeom>
        </p:spPr>
      </p:pic>
      <p:cxnSp>
        <p:nvCxnSpPr>
          <p:cNvPr id="55" name="Connector: Curved 54">
            <a:extLst>
              <a:ext uri="{FF2B5EF4-FFF2-40B4-BE49-F238E27FC236}">
                <a16:creationId xmlns:a16="http://schemas.microsoft.com/office/drawing/2014/main" id="{69124B71-A8BC-48F4-9D43-BF8B01758500}"/>
              </a:ext>
            </a:extLst>
          </p:cNvPr>
          <p:cNvCxnSpPr>
            <a:stCxn id="50" idx="0"/>
            <a:endCxn id="48" idx="1"/>
          </p:cNvCxnSpPr>
          <p:nvPr/>
        </p:nvCxnSpPr>
        <p:spPr>
          <a:xfrm rot="5400000" flipH="1" flipV="1">
            <a:off x="5252489" y="2682907"/>
            <a:ext cx="487875" cy="304603"/>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33782250-A8B2-47CC-9436-F36A4DD64EAA}"/>
              </a:ext>
            </a:extLst>
          </p:cNvPr>
          <p:cNvCxnSpPr>
            <a:cxnSpLocks/>
            <a:stCxn id="48" idx="3"/>
          </p:cNvCxnSpPr>
          <p:nvPr/>
        </p:nvCxnSpPr>
        <p:spPr>
          <a:xfrm flipV="1">
            <a:off x="6280859" y="2591269"/>
            <a:ext cx="304603" cy="1"/>
          </a:xfrm>
          <a:prstGeom prst="curved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F0F65A22-1D06-4B0C-A639-8F3E62F1AD0E}"/>
              </a:ext>
            </a:extLst>
          </p:cNvPr>
          <p:cNvCxnSpPr>
            <a:cxnSpLocks/>
          </p:cNvCxnSpPr>
          <p:nvPr/>
        </p:nvCxnSpPr>
        <p:spPr>
          <a:xfrm flipV="1">
            <a:off x="7091200" y="2591269"/>
            <a:ext cx="304603" cy="1"/>
          </a:xfrm>
          <a:prstGeom prst="curvedConnector3">
            <a:avLst>
              <a:gd name="adj1" fmla="val 50000"/>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6B98875-D13B-4F6C-8BD2-5DD8116ABE41}"/>
              </a:ext>
            </a:extLst>
          </p:cNvPr>
          <p:cNvSpPr txBox="1"/>
          <p:nvPr/>
        </p:nvSpPr>
        <p:spPr>
          <a:xfrm>
            <a:off x="4735377" y="2591052"/>
            <a:ext cx="73674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retrieve</a:t>
            </a:r>
          </a:p>
        </p:txBody>
      </p:sp>
      <p:sp>
        <p:nvSpPr>
          <p:cNvPr id="63" name="TextBox 62">
            <a:extLst>
              <a:ext uri="{FF2B5EF4-FFF2-40B4-BE49-F238E27FC236}">
                <a16:creationId xmlns:a16="http://schemas.microsoft.com/office/drawing/2014/main" id="{446597F6-EC94-4EBA-B423-0CEA014E11E5}"/>
              </a:ext>
            </a:extLst>
          </p:cNvPr>
          <p:cNvSpPr txBox="1"/>
          <p:nvPr/>
        </p:nvSpPr>
        <p:spPr>
          <a:xfrm>
            <a:off x="7447227" y="3736377"/>
            <a:ext cx="50687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time</a:t>
            </a:r>
          </a:p>
        </p:txBody>
      </p:sp>
      <p:sp>
        <p:nvSpPr>
          <p:cNvPr id="3" name="Slide Number Placeholder 2">
            <a:extLst>
              <a:ext uri="{FF2B5EF4-FFF2-40B4-BE49-F238E27FC236}">
                <a16:creationId xmlns:a16="http://schemas.microsoft.com/office/drawing/2014/main" id="{A3E42854-F3CB-5892-F5F5-6E7BA5991569}"/>
              </a:ext>
            </a:extLst>
          </p:cNvPr>
          <p:cNvSpPr>
            <a:spLocks noGrp="1"/>
          </p:cNvSpPr>
          <p:nvPr>
            <p:ph type="sldNum" sz="quarter" idx="8"/>
          </p:nvPr>
        </p:nvSpPr>
        <p:spPr/>
        <p:txBody>
          <a:bodyPr/>
          <a:lstStyle/>
          <a:p>
            <a:pPr lvl="0"/>
            <a:fld id="{54D7E5F9-595B-41CC-8860-862166473562}" type="slidenum">
              <a:rPr lang="en-US" smtClean="0"/>
              <a:t>59</a:t>
            </a:fld>
            <a:endParaRPr lang="en-US" dirty="0"/>
          </a:p>
        </p:txBody>
      </p:sp>
      <p:sp>
        <p:nvSpPr>
          <p:cNvPr id="4" name="Picture 7">
            <a:extLst>
              <a:ext uri="{FF2B5EF4-FFF2-40B4-BE49-F238E27FC236}">
                <a16:creationId xmlns:a16="http://schemas.microsoft.com/office/drawing/2014/main" id="{93955377-46EE-DE31-C994-0431A701FD6C}"/>
              </a:ext>
            </a:extLst>
          </p:cNvPr>
          <p:cNvSpPr/>
          <p:nvPr/>
        </p:nvSpPr>
        <p:spPr>
          <a:xfrm>
            <a:off x="2647551" y="2365578"/>
            <a:ext cx="502898" cy="536534"/>
          </a:xfrm>
          <a:custGeom>
            <a:avLst/>
            <a:gdLst>
              <a:gd name="connsiteX0" fmla="*/ 304973 w 613480"/>
              <a:gd name="connsiteY0" fmla="*/ -40 h 654512"/>
              <a:gd name="connsiteX1" fmla="*/ 269196 w 613480"/>
              <a:gd name="connsiteY1" fmla="*/ 8922 h 654512"/>
              <a:gd name="connsiteX2" fmla="*/ 155986 w 613480"/>
              <a:gd name="connsiteY2" fmla="*/ 199124 h 654512"/>
              <a:gd name="connsiteX3" fmla="*/ 155821 w 613480"/>
              <a:gd name="connsiteY3" fmla="*/ 215314 h 654512"/>
              <a:gd name="connsiteX4" fmla="*/ 164397 w 613480"/>
              <a:gd name="connsiteY4" fmla="*/ 236368 h 654512"/>
              <a:gd name="connsiteX5" fmla="*/ 175437 w 613480"/>
              <a:gd name="connsiteY5" fmla="*/ 265844 h 654512"/>
              <a:gd name="connsiteX6" fmla="*/ 175863 w 613480"/>
              <a:gd name="connsiteY6" fmla="*/ 298886 h 654512"/>
              <a:gd name="connsiteX7" fmla="*/ 173703 w 613480"/>
              <a:gd name="connsiteY7" fmla="*/ 303859 h 654512"/>
              <a:gd name="connsiteX8" fmla="*/ 147195 w 613480"/>
              <a:gd name="connsiteY8" fmla="*/ 312617 h 654512"/>
              <a:gd name="connsiteX9" fmla="*/ 87254 w 613480"/>
              <a:gd name="connsiteY9" fmla="*/ 342253 h 654512"/>
              <a:gd name="connsiteX10" fmla="*/ 6994 w 613480"/>
              <a:gd name="connsiteY10" fmla="*/ 508666 h 654512"/>
              <a:gd name="connsiteX11" fmla="*/ 1220 w 613480"/>
              <a:gd name="connsiteY11" fmla="*/ 552699 h 654512"/>
              <a:gd name="connsiteX12" fmla="*/ 61533 w 613480"/>
              <a:gd name="connsiteY12" fmla="*/ 638850 h 654512"/>
              <a:gd name="connsiteX13" fmla="*/ 76417 w 613480"/>
              <a:gd name="connsiteY13" fmla="*/ 653939 h 654512"/>
              <a:gd name="connsiteX14" fmla="*/ 89076 w 613480"/>
              <a:gd name="connsiteY14" fmla="*/ 653939 h 654512"/>
              <a:gd name="connsiteX15" fmla="*/ 121471 w 613480"/>
              <a:gd name="connsiteY15" fmla="*/ 653939 h 654512"/>
              <a:gd name="connsiteX16" fmla="*/ 110506 w 613480"/>
              <a:gd name="connsiteY16" fmla="*/ 372241 h 654512"/>
              <a:gd name="connsiteX17" fmla="*/ 118597 w 613480"/>
              <a:gd name="connsiteY17" fmla="*/ 364366 h 654512"/>
              <a:gd name="connsiteX18" fmla="*/ 192694 w 613480"/>
              <a:gd name="connsiteY18" fmla="*/ 363054 h 654512"/>
              <a:gd name="connsiteX19" fmla="*/ 277853 w 613480"/>
              <a:gd name="connsiteY19" fmla="*/ 362692 h 654512"/>
              <a:gd name="connsiteX20" fmla="*/ 265941 w 613480"/>
              <a:gd name="connsiteY20" fmla="*/ 354348 h 654512"/>
              <a:gd name="connsiteX21" fmla="*/ 218736 w 613480"/>
              <a:gd name="connsiteY21" fmla="*/ 308653 h 654512"/>
              <a:gd name="connsiteX22" fmla="*/ 191696 w 613480"/>
              <a:gd name="connsiteY22" fmla="*/ 255234 h 654512"/>
              <a:gd name="connsiteX23" fmla="*/ 217801 w 613480"/>
              <a:gd name="connsiteY23" fmla="*/ 159892 h 654512"/>
              <a:gd name="connsiteX24" fmla="*/ 276131 w 613480"/>
              <a:gd name="connsiteY24" fmla="*/ 155705 h 654512"/>
              <a:gd name="connsiteX25" fmla="*/ 337187 w 613480"/>
              <a:gd name="connsiteY25" fmla="*/ 155705 h 654512"/>
              <a:gd name="connsiteX26" fmla="*/ 395612 w 613480"/>
              <a:gd name="connsiteY26" fmla="*/ 159927 h 654512"/>
              <a:gd name="connsiteX27" fmla="*/ 421682 w 613480"/>
              <a:gd name="connsiteY27" fmla="*/ 254998 h 654512"/>
              <a:gd name="connsiteX28" fmla="*/ 394582 w 613480"/>
              <a:gd name="connsiteY28" fmla="*/ 308667 h 654512"/>
              <a:gd name="connsiteX29" fmla="*/ 346343 w 613480"/>
              <a:gd name="connsiteY29" fmla="*/ 355674 h 654512"/>
              <a:gd name="connsiteX30" fmla="*/ 337598 w 613480"/>
              <a:gd name="connsiteY30" fmla="*/ 362341 h 654512"/>
              <a:gd name="connsiteX31" fmla="*/ 421653 w 613480"/>
              <a:gd name="connsiteY31" fmla="*/ 363394 h 654512"/>
              <a:gd name="connsiteX32" fmla="*/ 505766 w 613480"/>
              <a:gd name="connsiteY32" fmla="*/ 363394 h 654512"/>
              <a:gd name="connsiteX33" fmla="*/ 508676 w 613480"/>
              <a:gd name="connsiteY33" fmla="*/ 367092 h 654512"/>
              <a:gd name="connsiteX34" fmla="*/ 511584 w 613480"/>
              <a:gd name="connsiteY34" fmla="*/ 370791 h 654512"/>
              <a:gd name="connsiteX35" fmla="*/ 492158 w 613480"/>
              <a:gd name="connsiteY35" fmla="*/ 653113 h 654512"/>
              <a:gd name="connsiteX36" fmla="*/ 524228 w 613480"/>
              <a:gd name="connsiteY36" fmla="*/ 653939 h 654512"/>
              <a:gd name="connsiteX37" fmla="*/ 536871 w 613480"/>
              <a:gd name="connsiteY37" fmla="*/ 653939 h 654512"/>
              <a:gd name="connsiteX38" fmla="*/ 551745 w 613480"/>
              <a:gd name="connsiteY38" fmla="*/ 638850 h 654512"/>
              <a:gd name="connsiteX39" fmla="*/ 612097 w 613480"/>
              <a:gd name="connsiteY39" fmla="*/ 552699 h 654512"/>
              <a:gd name="connsiteX40" fmla="*/ 606324 w 613480"/>
              <a:gd name="connsiteY40" fmla="*/ 508666 h 654512"/>
              <a:gd name="connsiteX41" fmla="*/ 545402 w 613480"/>
              <a:gd name="connsiteY41" fmla="*/ 365990 h 654512"/>
              <a:gd name="connsiteX42" fmla="*/ 454253 w 613480"/>
              <a:gd name="connsiteY42" fmla="*/ 308599 h 654512"/>
              <a:gd name="connsiteX43" fmla="*/ 439733 w 613480"/>
              <a:gd name="connsiteY43" fmla="*/ 304141 h 654512"/>
              <a:gd name="connsiteX44" fmla="*/ 437918 w 613480"/>
              <a:gd name="connsiteY44" fmla="*/ 299731 h 654512"/>
              <a:gd name="connsiteX45" fmla="*/ 444502 w 613480"/>
              <a:gd name="connsiteY45" fmla="*/ 247597 h 654512"/>
              <a:gd name="connsiteX46" fmla="*/ 457272 w 613480"/>
              <a:gd name="connsiteY46" fmla="*/ 199124 h 654512"/>
              <a:gd name="connsiteX47" fmla="*/ 383649 w 613480"/>
              <a:gd name="connsiteY47" fmla="*/ 36961 h 654512"/>
              <a:gd name="connsiteX48" fmla="*/ 304973 w 613480"/>
              <a:gd name="connsiteY48" fmla="*/ -40 h 654512"/>
              <a:gd name="connsiteX49" fmla="*/ 251171 w 613480"/>
              <a:gd name="connsiteY49" fmla="*/ 170045 h 654512"/>
              <a:gd name="connsiteX50" fmla="*/ 236572 w 613480"/>
              <a:gd name="connsiteY50" fmla="*/ 170966 h 654512"/>
              <a:gd name="connsiteX51" fmla="*/ 209896 w 613480"/>
              <a:gd name="connsiteY51" fmla="*/ 183920 h 654512"/>
              <a:gd name="connsiteX52" fmla="*/ 219754 w 613480"/>
              <a:gd name="connsiteY52" fmla="*/ 282739 h 654512"/>
              <a:gd name="connsiteX53" fmla="*/ 298493 w 613480"/>
              <a:gd name="connsiteY53" fmla="*/ 356370 h 654512"/>
              <a:gd name="connsiteX54" fmla="*/ 319023 w 613480"/>
              <a:gd name="connsiteY54" fmla="*/ 354408 h 654512"/>
              <a:gd name="connsiteX55" fmla="*/ 364963 w 613480"/>
              <a:gd name="connsiteY55" fmla="*/ 319336 h 654512"/>
              <a:gd name="connsiteX56" fmla="*/ 410553 w 613480"/>
              <a:gd name="connsiteY56" fmla="*/ 230797 h 654512"/>
              <a:gd name="connsiteX57" fmla="*/ 393216 w 613480"/>
              <a:gd name="connsiteY57" fmla="*/ 175570 h 654512"/>
              <a:gd name="connsiteX58" fmla="*/ 337708 w 613480"/>
              <a:gd name="connsiteY58" fmla="*/ 171109 h 654512"/>
              <a:gd name="connsiteX59" fmla="*/ 277353 w 613480"/>
              <a:gd name="connsiteY59" fmla="*/ 171133 h 654512"/>
              <a:gd name="connsiteX60" fmla="*/ 251171 w 613480"/>
              <a:gd name="connsiteY60" fmla="*/ 170045 h 654512"/>
              <a:gd name="connsiteX61" fmla="*/ 265799 w 613480"/>
              <a:gd name="connsiteY61" fmla="*/ 311041 h 654512"/>
              <a:gd name="connsiteX62" fmla="*/ 345584 w 613480"/>
              <a:gd name="connsiteY62" fmla="*/ 311041 h 654512"/>
              <a:gd name="connsiteX63" fmla="*/ 306366 w 613480"/>
              <a:gd name="connsiteY63" fmla="*/ 332635 h 654512"/>
              <a:gd name="connsiteX64" fmla="*/ 265799 w 613480"/>
              <a:gd name="connsiteY64" fmla="*/ 311041 h 654512"/>
              <a:gd name="connsiteX65" fmla="*/ 134005 w 613480"/>
              <a:gd name="connsiteY65" fmla="*/ 623060 h 654512"/>
              <a:gd name="connsiteX66" fmla="*/ 136199 w 613480"/>
              <a:gd name="connsiteY66" fmla="*/ 653939 h 654512"/>
              <a:gd name="connsiteX67" fmla="*/ 479293 w 613480"/>
              <a:gd name="connsiteY67" fmla="*/ 654445 h 654512"/>
              <a:gd name="connsiteX68" fmla="*/ 482243 w 613480"/>
              <a:gd name="connsiteY68" fmla="*/ 623805 h 65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3480" h="654512">
                <a:moveTo>
                  <a:pt x="304973" y="-40"/>
                </a:moveTo>
                <a:cubicBezTo>
                  <a:pt x="293095" y="273"/>
                  <a:pt x="281189" y="3266"/>
                  <a:pt x="269196" y="8922"/>
                </a:cubicBezTo>
                <a:cubicBezTo>
                  <a:pt x="208935" y="37340"/>
                  <a:pt x="156737" y="125036"/>
                  <a:pt x="155986" y="199124"/>
                </a:cubicBezTo>
                <a:lnTo>
                  <a:pt x="155821" y="215314"/>
                </a:lnTo>
                <a:lnTo>
                  <a:pt x="164397" y="236368"/>
                </a:lnTo>
                <a:cubicBezTo>
                  <a:pt x="169112" y="247948"/>
                  <a:pt x="174081" y="261212"/>
                  <a:pt x="175437" y="265844"/>
                </a:cubicBezTo>
                <a:cubicBezTo>
                  <a:pt x="178540" y="276442"/>
                  <a:pt x="178745" y="292251"/>
                  <a:pt x="175863" y="298886"/>
                </a:cubicBezTo>
                <a:lnTo>
                  <a:pt x="173703" y="303859"/>
                </a:lnTo>
                <a:lnTo>
                  <a:pt x="147195" y="312617"/>
                </a:lnTo>
                <a:cubicBezTo>
                  <a:pt x="112991" y="323919"/>
                  <a:pt x="99745" y="330468"/>
                  <a:pt x="87254" y="342253"/>
                </a:cubicBezTo>
                <a:cubicBezTo>
                  <a:pt x="60927" y="367087"/>
                  <a:pt x="27138" y="437146"/>
                  <a:pt x="6994" y="508666"/>
                </a:cubicBezTo>
                <a:cubicBezTo>
                  <a:pt x="-380" y="534845"/>
                  <a:pt x="-1385" y="542528"/>
                  <a:pt x="1220" y="552699"/>
                </a:cubicBezTo>
                <a:cubicBezTo>
                  <a:pt x="6962" y="575110"/>
                  <a:pt x="27262" y="604105"/>
                  <a:pt x="61533" y="638850"/>
                </a:cubicBezTo>
                <a:lnTo>
                  <a:pt x="76417" y="653939"/>
                </a:lnTo>
                <a:lnTo>
                  <a:pt x="89076" y="653939"/>
                </a:lnTo>
                <a:lnTo>
                  <a:pt x="121471" y="653939"/>
                </a:lnTo>
                <a:cubicBezTo>
                  <a:pt x="121471" y="653939"/>
                  <a:pt x="106847" y="389845"/>
                  <a:pt x="110506" y="372241"/>
                </a:cubicBezTo>
                <a:lnTo>
                  <a:pt x="118597" y="364366"/>
                </a:lnTo>
                <a:cubicBezTo>
                  <a:pt x="134191" y="360884"/>
                  <a:pt x="192694" y="363054"/>
                  <a:pt x="192694" y="363054"/>
                </a:cubicBezTo>
                <a:lnTo>
                  <a:pt x="277853" y="362692"/>
                </a:lnTo>
                <a:lnTo>
                  <a:pt x="265941" y="354348"/>
                </a:lnTo>
                <a:cubicBezTo>
                  <a:pt x="250625" y="343614"/>
                  <a:pt x="230176" y="323821"/>
                  <a:pt x="218736" y="308653"/>
                </a:cubicBezTo>
                <a:cubicBezTo>
                  <a:pt x="207745" y="294080"/>
                  <a:pt x="195314" y="269522"/>
                  <a:pt x="191696" y="255234"/>
                </a:cubicBezTo>
                <a:cubicBezTo>
                  <a:pt x="179264" y="206149"/>
                  <a:pt x="188979" y="170675"/>
                  <a:pt x="217801" y="159892"/>
                </a:cubicBezTo>
                <a:cubicBezTo>
                  <a:pt x="232188" y="154509"/>
                  <a:pt x="243020" y="153731"/>
                  <a:pt x="276131" y="155705"/>
                </a:cubicBezTo>
                <a:cubicBezTo>
                  <a:pt x="301141" y="157197"/>
                  <a:pt x="312176" y="157197"/>
                  <a:pt x="337187" y="155705"/>
                </a:cubicBezTo>
                <a:cubicBezTo>
                  <a:pt x="370349" y="153727"/>
                  <a:pt x="381127" y="154507"/>
                  <a:pt x="395612" y="159927"/>
                </a:cubicBezTo>
                <a:cubicBezTo>
                  <a:pt x="424199" y="170623"/>
                  <a:pt x="434002" y="206366"/>
                  <a:pt x="421682" y="254998"/>
                </a:cubicBezTo>
                <a:cubicBezTo>
                  <a:pt x="418011" y="269493"/>
                  <a:pt x="405645" y="293984"/>
                  <a:pt x="394582" y="308667"/>
                </a:cubicBezTo>
                <a:cubicBezTo>
                  <a:pt x="383603" y="323238"/>
                  <a:pt x="358146" y="348044"/>
                  <a:pt x="346343" y="355674"/>
                </a:cubicBezTo>
                <a:cubicBezTo>
                  <a:pt x="341568" y="358762"/>
                  <a:pt x="337632" y="361761"/>
                  <a:pt x="337598" y="362341"/>
                </a:cubicBezTo>
                <a:cubicBezTo>
                  <a:pt x="337565" y="362921"/>
                  <a:pt x="375390" y="363394"/>
                  <a:pt x="421653" y="363394"/>
                </a:cubicBezTo>
                <a:lnTo>
                  <a:pt x="505766" y="363394"/>
                </a:lnTo>
                <a:lnTo>
                  <a:pt x="508676" y="367092"/>
                </a:lnTo>
                <a:lnTo>
                  <a:pt x="511584" y="370791"/>
                </a:lnTo>
                <a:lnTo>
                  <a:pt x="492158" y="653113"/>
                </a:lnTo>
                <a:lnTo>
                  <a:pt x="524228" y="653939"/>
                </a:lnTo>
                <a:lnTo>
                  <a:pt x="536871" y="653939"/>
                </a:lnTo>
                <a:lnTo>
                  <a:pt x="551745" y="638850"/>
                </a:lnTo>
                <a:cubicBezTo>
                  <a:pt x="586185" y="603916"/>
                  <a:pt x="606351" y="575128"/>
                  <a:pt x="612097" y="552699"/>
                </a:cubicBezTo>
                <a:cubicBezTo>
                  <a:pt x="614704" y="542528"/>
                  <a:pt x="613697" y="534845"/>
                  <a:pt x="606324" y="508666"/>
                </a:cubicBezTo>
                <a:cubicBezTo>
                  <a:pt x="591676" y="456659"/>
                  <a:pt x="566786" y="398369"/>
                  <a:pt x="545402" y="365990"/>
                </a:cubicBezTo>
                <a:cubicBezTo>
                  <a:pt x="525393" y="335694"/>
                  <a:pt x="509076" y="325422"/>
                  <a:pt x="454253" y="308599"/>
                </a:cubicBezTo>
                <a:lnTo>
                  <a:pt x="439733" y="304141"/>
                </a:lnTo>
                <a:lnTo>
                  <a:pt x="437918" y="299731"/>
                </a:lnTo>
                <a:cubicBezTo>
                  <a:pt x="432790" y="287264"/>
                  <a:pt x="434782" y="271495"/>
                  <a:pt x="444502" y="247597"/>
                </a:cubicBezTo>
                <a:cubicBezTo>
                  <a:pt x="457982" y="214451"/>
                  <a:pt x="457383" y="216737"/>
                  <a:pt x="457272" y="199124"/>
                </a:cubicBezTo>
                <a:cubicBezTo>
                  <a:pt x="456921" y="143780"/>
                  <a:pt x="427475" y="78925"/>
                  <a:pt x="383649" y="36961"/>
                </a:cubicBezTo>
                <a:cubicBezTo>
                  <a:pt x="357111" y="11552"/>
                  <a:pt x="331107" y="-728"/>
                  <a:pt x="304973" y="-40"/>
                </a:cubicBezTo>
                <a:close/>
                <a:moveTo>
                  <a:pt x="251171" y="170045"/>
                </a:moveTo>
                <a:cubicBezTo>
                  <a:pt x="244930" y="170020"/>
                  <a:pt x="240620" y="170329"/>
                  <a:pt x="236572" y="170966"/>
                </a:cubicBezTo>
                <a:cubicBezTo>
                  <a:pt x="224721" y="172831"/>
                  <a:pt x="214379" y="177855"/>
                  <a:pt x="209896" y="183920"/>
                </a:cubicBezTo>
                <a:cubicBezTo>
                  <a:pt x="195978" y="202745"/>
                  <a:pt x="200620" y="249284"/>
                  <a:pt x="219754" y="282739"/>
                </a:cubicBezTo>
                <a:cubicBezTo>
                  <a:pt x="235854" y="310892"/>
                  <a:pt x="271288" y="344024"/>
                  <a:pt x="298493" y="356370"/>
                </a:cubicBezTo>
                <a:cubicBezTo>
                  <a:pt x="306645" y="360070"/>
                  <a:pt x="308041" y="359938"/>
                  <a:pt x="319023" y="354408"/>
                </a:cubicBezTo>
                <a:cubicBezTo>
                  <a:pt x="332735" y="347502"/>
                  <a:pt x="350405" y="334011"/>
                  <a:pt x="364963" y="319336"/>
                </a:cubicBezTo>
                <a:cubicBezTo>
                  <a:pt x="392255" y="291828"/>
                  <a:pt x="406688" y="263800"/>
                  <a:pt x="410553" y="230797"/>
                </a:cubicBezTo>
                <a:cubicBezTo>
                  <a:pt x="413999" y="201372"/>
                  <a:pt x="408094" y="182562"/>
                  <a:pt x="393216" y="175570"/>
                </a:cubicBezTo>
                <a:cubicBezTo>
                  <a:pt x="381291" y="169964"/>
                  <a:pt x="370534" y="169101"/>
                  <a:pt x="337708" y="171109"/>
                </a:cubicBezTo>
                <a:cubicBezTo>
                  <a:pt x="313111" y="172614"/>
                  <a:pt x="302231" y="172617"/>
                  <a:pt x="277353" y="171133"/>
                </a:cubicBezTo>
                <a:cubicBezTo>
                  <a:pt x="265581" y="170431"/>
                  <a:pt x="257411" y="170070"/>
                  <a:pt x="251171" y="170045"/>
                </a:cubicBezTo>
                <a:close/>
                <a:moveTo>
                  <a:pt x="265799" y="311041"/>
                </a:moveTo>
                <a:lnTo>
                  <a:pt x="345584" y="311041"/>
                </a:lnTo>
                <a:cubicBezTo>
                  <a:pt x="345584" y="311041"/>
                  <a:pt x="321014" y="332527"/>
                  <a:pt x="306366" y="332635"/>
                </a:cubicBezTo>
                <a:cubicBezTo>
                  <a:pt x="291315" y="332746"/>
                  <a:pt x="265799" y="311041"/>
                  <a:pt x="265799" y="311041"/>
                </a:cubicBezTo>
                <a:close/>
                <a:moveTo>
                  <a:pt x="134005" y="623060"/>
                </a:moveTo>
                <a:lnTo>
                  <a:pt x="136199" y="653939"/>
                </a:lnTo>
                <a:lnTo>
                  <a:pt x="479293" y="654445"/>
                </a:lnTo>
                <a:lnTo>
                  <a:pt x="482243" y="623805"/>
                </a:lnTo>
                <a:close/>
              </a:path>
            </a:pathLst>
          </a:custGeom>
          <a:solidFill>
            <a:srgbClr val="7030A0"/>
          </a:solidFill>
          <a:ln w="1395" cap="flat">
            <a:noFill/>
            <a:prstDash val="solid"/>
            <a:miter/>
          </a:ln>
        </p:spPr>
        <p:txBody>
          <a:bodyPr rtlCol="0" anchor="ctr"/>
          <a:lstStyle/>
          <a:p>
            <a:endParaRPr lang="en-US"/>
          </a:p>
        </p:txBody>
      </p:sp>
      <p:sp>
        <p:nvSpPr>
          <p:cNvPr id="5" name="Picture 7">
            <a:extLst>
              <a:ext uri="{FF2B5EF4-FFF2-40B4-BE49-F238E27FC236}">
                <a16:creationId xmlns:a16="http://schemas.microsoft.com/office/drawing/2014/main" id="{8CB01150-EB10-1261-6694-861BB13D2C05}"/>
              </a:ext>
            </a:extLst>
          </p:cNvPr>
          <p:cNvSpPr/>
          <p:nvPr/>
        </p:nvSpPr>
        <p:spPr>
          <a:xfrm>
            <a:off x="6577579" y="1218136"/>
            <a:ext cx="502898" cy="536534"/>
          </a:xfrm>
          <a:custGeom>
            <a:avLst/>
            <a:gdLst>
              <a:gd name="connsiteX0" fmla="*/ 304973 w 613480"/>
              <a:gd name="connsiteY0" fmla="*/ -40 h 654512"/>
              <a:gd name="connsiteX1" fmla="*/ 269196 w 613480"/>
              <a:gd name="connsiteY1" fmla="*/ 8922 h 654512"/>
              <a:gd name="connsiteX2" fmla="*/ 155986 w 613480"/>
              <a:gd name="connsiteY2" fmla="*/ 199124 h 654512"/>
              <a:gd name="connsiteX3" fmla="*/ 155821 w 613480"/>
              <a:gd name="connsiteY3" fmla="*/ 215314 h 654512"/>
              <a:gd name="connsiteX4" fmla="*/ 164397 w 613480"/>
              <a:gd name="connsiteY4" fmla="*/ 236368 h 654512"/>
              <a:gd name="connsiteX5" fmla="*/ 175437 w 613480"/>
              <a:gd name="connsiteY5" fmla="*/ 265844 h 654512"/>
              <a:gd name="connsiteX6" fmla="*/ 175863 w 613480"/>
              <a:gd name="connsiteY6" fmla="*/ 298886 h 654512"/>
              <a:gd name="connsiteX7" fmla="*/ 173703 w 613480"/>
              <a:gd name="connsiteY7" fmla="*/ 303859 h 654512"/>
              <a:gd name="connsiteX8" fmla="*/ 147195 w 613480"/>
              <a:gd name="connsiteY8" fmla="*/ 312617 h 654512"/>
              <a:gd name="connsiteX9" fmla="*/ 87254 w 613480"/>
              <a:gd name="connsiteY9" fmla="*/ 342253 h 654512"/>
              <a:gd name="connsiteX10" fmla="*/ 6994 w 613480"/>
              <a:gd name="connsiteY10" fmla="*/ 508666 h 654512"/>
              <a:gd name="connsiteX11" fmla="*/ 1220 w 613480"/>
              <a:gd name="connsiteY11" fmla="*/ 552699 h 654512"/>
              <a:gd name="connsiteX12" fmla="*/ 61533 w 613480"/>
              <a:gd name="connsiteY12" fmla="*/ 638850 h 654512"/>
              <a:gd name="connsiteX13" fmla="*/ 76417 w 613480"/>
              <a:gd name="connsiteY13" fmla="*/ 653939 h 654512"/>
              <a:gd name="connsiteX14" fmla="*/ 89076 w 613480"/>
              <a:gd name="connsiteY14" fmla="*/ 653939 h 654512"/>
              <a:gd name="connsiteX15" fmla="*/ 121471 w 613480"/>
              <a:gd name="connsiteY15" fmla="*/ 653939 h 654512"/>
              <a:gd name="connsiteX16" fmla="*/ 110506 w 613480"/>
              <a:gd name="connsiteY16" fmla="*/ 372241 h 654512"/>
              <a:gd name="connsiteX17" fmla="*/ 118597 w 613480"/>
              <a:gd name="connsiteY17" fmla="*/ 364366 h 654512"/>
              <a:gd name="connsiteX18" fmla="*/ 192694 w 613480"/>
              <a:gd name="connsiteY18" fmla="*/ 363054 h 654512"/>
              <a:gd name="connsiteX19" fmla="*/ 277853 w 613480"/>
              <a:gd name="connsiteY19" fmla="*/ 362692 h 654512"/>
              <a:gd name="connsiteX20" fmla="*/ 265941 w 613480"/>
              <a:gd name="connsiteY20" fmla="*/ 354348 h 654512"/>
              <a:gd name="connsiteX21" fmla="*/ 218736 w 613480"/>
              <a:gd name="connsiteY21" fmla="*/ 308653 h 654512"/>
              <a:gd name="connsiteX22" fmla="*/ 191696 w 613480"/>
              <a:gd name="connsiteY22" fmla="*/ 255234 h 654512"/>
              <a:gd name="connsiteX23" fmla="*/ 217801 w 613480"/>
              <a:gd name="connsiteY23" fmla="*/ 159892 h 654512"/>
              <a:gd name="connsiteX24" fmla="*/ 276131 w 613480"/>
              <a:gd name="connsiteY24" fmla="*/ 155705 h 654512"/>
              <a:gd name="connsiteX25" fmla="*/ 337187 w 613480"/>
              <a:gd name="connsiteY25" fmla="*/ 155705 h 654512"/>
              <a:gd name="connsiteX26" fmla="*/ 395612 w 613480"/>
              <a:gd name="connsiteY26" fmla="*/ 159927 h 654512"/>
              <a:gd name="connsiteX27" fmla="*/ 421682 w 613480"/>
              <a:gd name="connsiteY27" fmla="*/ 254998 h 654512"/>
              <a:gd name="connsiteX28" fmla="*/ 394582 w 613480"/>
              <a:gd name="connsiteY28" fmla="*/ 308667 h 654512"/>
              <a:gd name="connsiteX29" fmla="*/ 346343 w 613480"/>
              <a:gd name="connsiteY29" fmla="*/ 355674 h 654512"/>
              <a:gd name="connsiteX30" fmla="*/ 337598 w 613480"/>
              <a:gd name="connsiteY30" fmla="*/ 362341 h 654512"/>
              <a:gd name="connsiteX31" fmla="*/ 421653 w 613480"/>
              <a:gd name="connsiteY31" fmla="*/ 363394 h 654512"/>
              <a:gd name="connsiteX32" fmla="*/ 505766 w 613480"/>
              <a:gd name="connsiteY32" fmla="*/ 363394 h 654512"/>
              <a:gd name="connsiteX33" fmla="*/ 508676 w 613480"/>
              <a:gd name="connsiteY33" fmla="*/ 367092 h 654512"/>
              <a:gd name="connsiteX34" fmla="*/ 511584 w 613480"/>
              <a:gd name="connsiteY34" fmla="*/ 370791 h 654512"/>
              <a:gd name="connsiteX35" fmla="*/ 492158 w 613480"/>
              <a:gd name="connsiteY35" fmla="*/ 653113 h 654512"/>
              <a:gd name="connsiteX36" fmla="*/ 524228 w 613480"/>
              <a:gd name="connsiteY36" fmla="*/ 653939 h 654512"/>
              <a:gd name="connsiteX37" fmla="*/ 536871 w 613480"/>
              <a:gd name="connsiteY37" fmla="*/ 653939 h 654512"/>
              <a:gd name="connsiteX38" fmla="*/ 551745 w 613480"/>
              <a:gd name="connsiteY38" fmla="*/ 638850 h 654512"/>
              <a:gd name="connsiteX39" fmla="*/ 612097 w 613480"/>
              <a:gd name="connsiteY39" fmla="*/ 552699 h 654512"/>
              <a:gd name="connsiteX40" fmla="*/ 606324 w 613480"/>
              <a:gd name="connsiteY40" fmla="*/ 508666 h 654512"/>
              <a:gd name="connsiteX41" fmla="*/ 545402 w 613480"/>
              <a:gd name="connsiteY41" fmla="*/ 365990 h 654512"/>
              <a:gd name="connsiteX42" fmla="*/ 454253 w 613480"/>
              <a:gd name="connsiteY42" fmla="*/ 308599 h 654512"/>
              <a:gd name="connsiteX43" fmla="*/ 439733 w 613480"/>
              <a:gd name="connsiteY43" fmla="*/ 304141 h 654512"/>
              <a:gd name="connsiteX44" fmla="*/ 437918 w 613480"/>
              <a:gd name="connsiteY44" fmla="*/ 299731 h 654512"/>
              <a:gd name="connsiteX45" fmla="*/ 444502 w 613480"/>
              <a:gd name="connsiteY45" fmla="*/ 247597 h 654512"/>
              <a:gd name="connsiteX46" fmla="*/ 457272 w 613480"/>
              <a:gd name="connsiteY46" fmla="*/ 199124 h 654512"/>
              <a:gd name="connsiteX47" fmla="*/ 383649 w 613480"/>
              <a:gd name="connsiteY47" fmla="*/ 36961 h 654512"/>
              <a:gd name="connsiteX48" fmla="*/ 304973 w 613480"/>
              <a:gd name="connsiteY48" fmla="*/ -40 h 654512"/>
              <a:gd name="connsiteX49" fmla="*/ 251171 w 613480"/>
              <a:gd name="connsiteY49" fmla="*/ 170045 h 654512"/>
              <a:gd name="connsiteX50" fmla="*/ 236572 w 613480"/>
              <a:gd name="connsiteY50" fmla="*/ 170966 h 654512"/>
              <a:gd name="connsiteX51" fmla="*/ 209896 w 613480"/>
              <a:gd name="connsiteY51" fmla="*/ 183920 h 654512"/>
              <a:gd name="connsiteX52" fmla="*/ 219754 w 613480"/>
              <a:gd name="connsiteY52" fmla="*/ 282739 h 654512"/>
              <a:gd name="connsiteX53" fmla="*/ 298493 w 613480"/>
              <a:gd name="connsiteY53" fmla="*/ 356370 h 654512"/>
              <a:gd name="connsiteX54" fmla="*/ 319023 w 613480"/>
              <a:gd name="connsiteY54" fmla="*/ 354408 h 654512"/>
              <a:gd name="connsiteX55" fmla="*/ 364963 w 613480"/>
              <a:gd name="connsiteY55" fmla="*/ 319336 h 654512"/>
              <a:gd name="connsiteX56" fmla="*/ 410553 w 613480"/>
              <a:gd name="connsiteY56" fmla="*/ 230797 h 654512"/>
              <a:gd name="connsiteX57" fmla="*/ 393216 w 613480"/>
              <a:gd name="connsiteY57" fmla="*/ 175570 h 654512"/>
              <a:gd name="connsiteX58" fmla="*/ 337708 w 613480"/>
              <a:gd name="connsiteY58" fmla="*/ 171109 h 654512"/>
              <a:gd name="connsiteX59" fmla="*/ 277353 w 613480"/>
              <a:gd name="connsiteY59" fmla="*/ 171133 h 654512"/>
              <a:gd name="connsiteX60" fmla="*/ 251171 w 613480"/>
              <a:gd name="connsiteY60" fmla="*/ 170045 h 654512"/>
              <a:gd name="connsiteX61" fmla="*/ 265799 w 613480"/>
              <a:gd name="connsiteY61" fmla="*/ 311041 h 654512"/>
              <a:gd name="connsiteX62" fmla="*/ 345584 w 613480"/>
              <a:gd name="connsiteY62" fmla="*/ 311041 h 654512"/>
              <a:gd name="connsiteX63" fmla="*/ 306366 w 613480"/>
              <a:gd name="connsiteY63" fmla="*/ 332635 h 654512"/>
              <a:gd name="connsiteX64" fmla="*/ 265799 w 613480"/>
              <a:gd name="connsiteY64" fmla="*/ 311041 h 654512"/>
              <a:gd name="connsiteX65" fmla="*/ 134005 w 613480"/>
              <a:gd name="connsiteY65" fmla="*/ 623060 h 654512"/>
              <a:gd name="connsiteX66" fmla="*/ 136199 w 613480"/>
              <a:gd name="connsiteY66" fmla="*/ 653939 h 654512"/>
              <a:gd name="connsiteX67" fmla="*/ 479293 w 613480"/>
              <a:gd name="connsiteY67" fmla="*/ 654445 h 654512"/>
              <a:gd name="connsiteX68" fmla="*/ 482243 w 613480"/>
              <a:gd name="connsiteY68" fmla="*/ 623805 h 65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3480" h="654512">
                <a:moveTo>
                  <a:pt x="304973" y="-40"/>
                </a:moveTo>
                <a:cubicBezTo>
                  <a:pt x="293095" y="273"/>
                  <a:pt x="281189" y="3266"/>
                  <a:pt x="269196" y="8922"/>
                </a:cubicBezTo>
                <a:cubicBezTo>
                  <a:pt x="208935" y="37340"/>
                  <a:pt x="156737" y="125036"/>
                  <a:pt x="155986" y="199124"/>
                </a:cubicBezTo>
                <a:lnTo>
                  <a:pt x="155821" y="215314"/>
                </a:lnTo>
                <a:lnTo>
                  <a:pt x="164397" y="236368"/>
                </a:lnTo>
                <a:cubicBezTo>
                  <a:pt x="169112" y="247948"/>
                  <a:pt x="174081" y="261212"/>
                  <a:pt x="175437" y="265844"/>
                </a:cubicBezTo>
                <a:cubicBezTo>
                  <a:pt x="178540" y="276442"/>
                  <a:pt x="178745" y="292251"/>
                  <a:pt x="175863" y="298886"/>
                </a:cubicBezTo>
                <a:lnTo>
                  <a:pt x="173703" y="303859"/>
                </a:lnTo>
                <a:lnTo>
                  <a:pt x="147195" y="312617"/>
                </a:lnTo>
                <a:cubicBezTo>
                  <a:pt x="112991" y="323919"/>
                  <a:pt x="99745" y="330468"/>
                  <a:pt x="87254" y="342253"/>
                </a:cubicBezTo>
                <a:cubicBezTo>
                  <a:pt x="60927" y="367087"/>
                  <a:pt x="27138" y="437146"/>
                  <a:pt x="6994" y="508666"/>
                </a:cubicBezTo>
                <a:cubicBezTo>
                  <a:pt x="-380" y="534845"/>
                  <a:pt x="-1385" y="542528"/>
                  <a:pt x="1220" y="552699"/>
                </a:cubicBezTo>
                <a:cubicBezTo>
                  <a:pt x="6962" y="575110"/>
                  <a:pt x="27262" y="604105"/>
                  <a:pt x="61533" y="638850"/>
                </a:cubicBezTo>
                <a:lnTo>
                  <a:pt x="76417" y="653939"/>
                </a:lnTo>
                <a:lnTo>
                  <a:pt x="89076" y="653939"/>
                </a:lnTo>
                <a:lnTo>
                  <a:pt x="121471" y="653939"/>
                </a:lnTo>
                <a:cubicBezTo>
                  <a:pt x="121471" y="653939"/>
                  <a:pt x="106847" y="389845"/>
                  <a:pt x="110506" y="372241"/>
                </a:cubicBezTo>
                <a:lnTo>
                  <a:pt x="118597" y="364366"/>
                </a:lnTo>
                <a:cubicBezTo>
                  <a:pt x="134191" y="360884"/>
                  <a:pt x="192694" y="363054"/>
                  <a:pt x="192694" y="363054"/>
                </a:cubicBezTo>
                <a:lnTo>
                  <a:pt x="277853" y="362692"/>
                </a:lnTo>
                <a:lnTo>
                  <a:pt x="265941" y="354348"/>
                </a:lnTo>
                <a:cubicBezTo>
                  <a:pt x="250625" y="343614"/>
                  <a:pt x="230176" y="323821"/>
                  <a:pt x="218736" y="308653"/>
                </a:cubicBezTo>
                <a:cubicBezTo>
                  <a:pt x="207745" y="294080"/>
                  <a:pt x="195314" y="269522"/>
                  <a:pt x="191696" y="255234"/>
                </a:cubicBezTo>
                <a:cubicBezTo>
                  <a:pt x="179264" y="206149"/>
                  <a:pt x="188979" y="170675"/>
                  <a:pt x="217801" y="159892"/>
                </a:cubicBezTo>
                <a:cubicBezTo>
                  <a:pt x="232188" y="154509"/>
                  <a:pt x="243020" y="153731"/>
                  <a:pt x="276131" y="155705"/>
                </a:cubicBezTo>
                <a:cubicBezTo>
                  <a:pt x="301141" y="157197"/>
                  <a:pt x="312176" y="157197"/>
                  <a:pt x="337187" y="155705"/>
                </a:cubicBezTo>
                <a:cubicBezTo>
                  <a:pt x="370349" y="153727"/>
                  <a:pt x="381127" y="154507"/>
                  <a:pt x="395612" y="159927"/>
                </a:cubicBezTo>
                <a:cubicBezTo>
                  <a:pt x="424199" y="170623"/>
                  <a:pt x="434002" y="206366"/>
                  <a:pt x="421682" y="254998"/>
                </a:cubicBezTo>
                <a:cubicBezTo>
                  <a:pt x="418011" y="269493"/>
                  <a:pt x="405645" y="293984"/>
                  <a:pt x="394582" y="308667"/>
                </a:cubicBezTo>
                <a:cubicBezTo>
                  <a:pt x="383603" y="323238"/>
                  <a:pt x="358146" y="348044"/>
                  <a:pt x="346343" y="355674"/>
                </a:cubicBezTo>
                <a:cubicBezTo>
                  <a:pt x="341568" y="358762"/>
                  <a:pt x="337632" y="361761"/>
                  <a:pt x="337598" y="362341"/>
                </a:cubicBezTo>
                <a:cubicBezTo>
                  <a:pt x="337565" y="362921"/>
                  <a:pt x="375390" y="363394"/>
                  <a:pt x="421653" y="363394"/>
                </a:cubicBezTo>
                <a:lnTo>
                  <a:pt x="505766" y="363394"/>
                </a:lnTo>
                <a:lnTo>
                  <a:pt x="508676" y="367092"/>
                </a:lnTo>
                <a:lnTo>
                  <a:pt x="511584" y="370791"/>
                </a:lnTo>
                <a:lnTo>
                  <a:pt x="492158" y="653113"/>
                </a:lnTo>
                <a:lnTo>
                  <a:pt x="524228" y="653939"/>
                </a:lnTo>
                <a:lnTo>
                  <a:pt x="536871" y="653939"/>
                </a:lnTo>
                <a:lnTo>
                  <a:pt x="551745" y="638850"/>
                </a:lnTo>
                <a:cubicBezTo>
                  <a:pt x="586185" y="603916"/>
                  <a:pt x="606351" y="575128"/>
                  <a:pt x="612097" y="552699"/>
                </a:cubicBezTo>
                <a:cubicBezTo>
                  <a:pt x="614704" y="542528"/>
                  <a:pt x="613697" y="534845"/>
                  <a:pt x="606324" y="508666"/>
                </a:cubicBezTo>
                <a:cubicBezTo>
                  <a:pt x="591676" y="456659"/>
                  <a:pt x="566786" y="398369"/>
                  <a:pt x="545402" y="365990"/>
                </a:cubicBezTo>
                <a:cubicBezTo>
                  <a:pt x="525393" y="335694"/>
                  <a:pt x="509076" y="325422"/>
                  <a:pt x="454253" y="308599"/>
                </a:cubicBezTo>
                <a:lnTo>
                  <a:pt x="439733" y="304141"/>
                </a:lnTo>
                <a:lnTo>
                  <a:pt x="437918" y="299731"/>
                </a:lnTo>
                <a:cubicBezTo>
                  <a:pt x="432790" y="287264"/>
                  <a:pt x="434782" y="271495"/>
                  <a:pt x="444502" y="247597"/>
                </a:cubicBezTo>
                <a:cubicBezTo>
                  <a:pt x="457982" y="214451"/>
                  <a:pt x="457383" y="216737"/>
                  <a:pt x="457272" y="199124"/>
                </a:cubicBezTo>
                <a:cubicBezTo>
                  <a:pt x="456921" y="143780"/>
                  <a:pt x="427475" y="78925"/>
                  <a:pt x="383649" y="36961"/>
                </a:cubicBezTo>
                <a:cubicBezTo>
                  <a:pt x="357111" y="11552"/>
                  <a:pt x="331107" y="-728"/>
                  <a:pt x="304973" y="-40"/>
                </a:cubicBezTo>
                <a:close/>
                <a:moveTo>
                  <a:pt x="251171" y="170045"/>
                </a:moveTo>
                <a:cubicBezTo>
                  <a:pt x="244930" y="170020"/>
                  <a:pt x="240620" y="170329"/>
                  <a:pt x="236572" y="170966"/>
                </a:cubicBezTo>
                <a:cubicBezTo>
                  <a:pt x="224721" y="172831"/>
                  <a:pt x="214379" y="177855"/>
                  <a:pt x="209896" y="183920"/>
                </a:cubicBezTo>
                <a:cubicBezTo>
                  <a:pt x="195978" y="202745"/>
                  <a:pt x="200620" y="249284"/>
                  <a:pt x="219754" y="282739"/>
                </a:cubicBezTo>
                <a:cubicBezTo>
                  <a:pt x="235854" y="310892"/>
                  <a:pt x="271288" y="344024"/>
                  <a:pt x="298493" y="356370"/>
                </a:cubicBezTo>
                <a:cubicBezTo>
                  <a:pt x="306645" y="360070"/>
                  <a:pt x="308041" y="359938"/>
                  <a:pt x="319023" y="354408"/>
                </a:cubicBezTo>
                <a:cubicBezTo>
                  <a:pt x="332735" y="347502"/>
                  <a:pt x="350405" y="334011"/>
                  <a:pt x="364963" y="319336"/>
                </a:cubicBezTo>
                <a:cubicBezTo>
                  <a:pt x="392255" y="291828"/>
                  <a:pt x="406688" y="263800"/>
                  <a:pt x="410553" y="230797"/>
                </a:cubicBezTo>
                <a:cubicBezTo>
                  <a:pt x="413999" y="201372"/>
                  <a:pt x="408094" y="182562"/>
                  <a:pt x="393216" y="175570"/>
                </a:cubicBezTo>
                <a:cubicBezTo>
                  <a:pt x="381291" y="169964"/>
                  <a:pt x="370534" y="169101"/>
                  <a:pt x="337708" y="171109"/>
                </a:cubicBezTo>
                <a:cubicBezTo>
                  <a:pt x="313111" y="172614"/>
                  <a:pt x="302231" y="172617"/>
                  <a:pt x="277353" y="171133"/>
                </a:cubicBezTo>
                <a:cubicBezTo>
                  <a:pt x="265581" y="170431"/>
                  <a:pt x="257411" y="170070"/>
                  <a:pt x="251171" y="170045"/>
                </a:cubicBezTo>
                <a:close/>
                <a:moveTo>
                  <a:pt x="265799" y="311041"/>
                </a:moveTo>
                <a:lnTo>
                  <a:pt x="345584" y="311041"/>
                </a:lnTo>
                <a:cubicBezTo>
                  <a:pt x="345584" y="311041"/>
                  <a:pt x="321014" y="332527"/>
                  <a:pt x="306366" y="332635"/>
                </a:cubicBezTo>
                <a:cubicBezTo>
                  <a:pt x="291315" y="332746"/>
                  <a:pt x="265799" y="311041"/>
                  <a:pt x="265799" y="311041"/>
                </a:cubicBezTo>
                <a:close/>
                <a:moveTo>
                  <a:pt x="134005" y="623060"/>
                </a:moveTo>
                <a:lnTo>
                  <a:pt x="136199" y="653939"/>
                </a:lnTo>
                <a:lnTo>
                  <a:pt x="479293" y="654445"/>
                </a:lnTo>
                <a:lnTo>
                  <a:pt x="482243" y="623805"/>
                </a:lnTo>
                <a:close/>
              </a:path>
            </a:pathLst>
          </a:custGeom>
          <a:solidFill>
            <a:srgbClr val="7030A0"/>
          </a:solidFill>
          <a:ln w="1395" cap="flat">
            <a:noFill/>
            <a:prstDash val="solid"/>
            <a:miter/>
          </a:ln>
        </p:spPr>
        <p:txBody>
          <a:bodyPr rtlCol="0" anchor="ctr"/>
          <a:lstStyle/>
          <a:p>
            <a:endParaRPr lang="en-US"/>
          </a:p>
        </p:txBody>
      </p:sp>
    </p:spTree>
    <p:extLst>
      <p:ext uri="{BB962C8B-B14F-4D97-AF65-F5344CB8AC3E}">
        <p14:creationId xmlns:p14="http://schemas.microsoft.com/office/powerpoint/2010/main" val="380906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86186252-301F-4516-8097-54B484B29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5BA92-D66A-C07B-9D74-0703B5101CC4}"/>
              </a:ext>
            </a:extLst>
          </p:cNvPr>
          <p:cNvSpPr>
            <a:spLocks noGrp="1"/>
          </p:cNvSpPr>
          <p:nvPr>
            <p:ph type="title"/>
          </p:nvPr>
        </p:nvSpPr>
        <p:spPr/>
        <p:txBody>
          <a:bodyPr/>
          <a:lstStyle/>
          <a:p>
            <a:r>
              <a:rPr lang="en-US" dirty="0">
                <a:solidFill>
                  <a:schemeClr val="bg1"/>
                </a:solidFill>
              </a:rPr>
              <a:t>Outline</a:t>
            </a:r>
          </a:p>
        </p:txBody>
      </p:sp>
      <p:sp>
        <p:nvSpPr>
          <p:cNvPr id="3" name="Content Placeholder 2">
            <a:extLst>
              <a:ext uri="{FF2B5EF4-FFF2-40B4-BE49-F238E27FC236}">
                <a16:creationId xmlns:a16="http://schemas.microsoft.com/office/drawing/2014/main" id="{BA12F39C-CE6A-CC87-7698-F1F4DD425D02}"/>
              </a:ext>
            </a:extLst>
          </p:cNvPr>
          <p:cNvSpPr>
            <a:spLocks noGrp="1"/>
          </p:cNvSpPr>
          <p:nvPr>
            <p:ph idx="1"/>
          </p:nvPr>
        </p:nvSpPr>
        <p:spPr/>
        <p:txBody>
          <a:bodyPr>
            <a:normAutofit/>
          </a:bodyPr>
          <a:lstStyle/>
          <a:p>
            <a:pPr marL="457200" indent="-457200">
              <a:buFont typeface="+mj-lt"/>
              <a:buAutoNum type="arabicPeriod"/>
            </a:pPr>
            <a:r>
              <a:rPr lang="en-US" dirty="0">
                <a:solidFill>
                  <a:srgbClr val="7E0000"/>
                </a:solidFill>
              </a:rPr>
              <a:t>Cryptography</a:t>
            </a:r>
          </a:p>
          <a:p>
            <a:pPr marL="637200" lvl="1" indent="-457200">
              <a:buFont typeface="+mj-lt"/>
              <a:buAutoNum type="arabicPeriod"/>
            </a:pPr>
            <a:r>
              <a:rPr lang="en-US" dirty="0">
                <a:solidFill>
                  <a:schemeClr val="bg1"/>
                </a:solidFill>
              </a:rPr>
              <a:t>Symmetric cryptography</a:t>
            </a:r>
          </a:p>
          <a:p>
            <a:pPr marL="637200" lvl="1" indent="-457200">
              <a:buFont typeface="+mj-lt"/>
              <a:buAutoNum type="arabicPeriod"/>
            </a:pPr>
            <a:r>
              <a:rPr lang="en-US" dirty="0">
                <a:solidFill>
                  <a:srgbClr val="7E0000"/>
                </a:solidFill>
              </a:rPr>
              <a:t>Asymmetric cryptography</a:t>
            </a:r>
          </a:p>
          <a:p>
            <a:pPr marL="637200" lvl="1" indent="-457200">
              <a:buFont typeface="+mj-lt"/>
              <a:buAutoNum type="arabicPeriod"/>
            </a:pPr>
            <a:r>
              <a:rPr lang="en-US" dirty="0">
                <a:solidFill>
                  <a:srgbClr val="7E0000"/>
                </a:solidFill>
              </a:rPr>
              <a:t>Protocols</a:t>
            </a:r>
          </a:p>
          <a:p>
            <a:pPr marL="457200" indent="-457200">
              <a:buFont typeface="+mj-lt"/>
              <a:buAutoNum type="arabicPeriod"/>
            </a:pPr>
            <a:r>
              <a:rPr lang="en-US" dirty="0">
                <a:solidFill>
                  <a:srgbClr val="7E0000"/>
                </a:solidFill>
              </a:rPr>
              <a:t>Quantum threat</a:t>
            </a:r>
          </a:p>
          <a:p>
            <a:pPr marL="637200" lvl="1" indent="-457200">
              <a:buFont typeface="+mj-lt"/>
              <a:buAutoNum type="arabicPeriod"/>
            </a:pPr>
            <a:r>
              <a:rPr lang="en-US" dirty="0">
                <a:solidFill>
                  <a:srgbClr val="7E0000"/>
                </a:solidFill>
              </a:rPr>
              <a:t>Problem</a:t>
            </a:r>
          </a:p>
          <a:p>
            <a:pPr marL="637200" lvl="1" indent="-457200">
              <a:buFont typeface="+mj-lt"/>
              <a:buAutoNum type="arabicPeriod"/>
            </a:pPr>
            <a:r>
              <a:rPr lang="en-US" dirty="0">
                <a:solidFill>
                  <a:srgbClr val="7E0000"/>
                </a:solidFill>
              </a:rPr>
              <a:t>Solutions</a:t>
            </a:r>
          </a:p>
          <a:p>
            <a:pPr marL="457200" indent="-457200">
              <a:buFont typeface="+mj-lt"/>
              <a:buAutoNum type="arabicPeriod"/>
            </a:pPr>
            <a:r>
              <a:rPr lang="en-US" dirty="0">
                <a:solidFill>
                  <a:srgbClr val="7E0000"/>
                </a:solidFill>
              </a:rPr>
              <a:t>Quantum key distribution</a:t>
            </a:r>
          </a:p>
          <a:p>
            <a:pPr marL="637200" lvl="1" indent="-457200">
              <a:buFont typeface="+mj-lt"/>
              <a:buAutoNum type="arabicPeriod"/>
            </a:pPr>
            <a:r>
              <a:rPr lang="en-US" dirty="0">
                <a:solidFill>
                  <a:srgbClr val="7E0000"/>
                </a:solidFill>
              </a:rPr>
              <a:t>BB84</a:t>
            </a:r>
          </a:p>
          <a:p>
            <a:pPr marL="637200" lvl="1" indent="-457200">
              <a:buFont typeface="+mj-lt"/>
              <a:buAutoNum type="arabicPeriod"/>
            </a:pPr>
            <a:r>
              <a:rPr lang="en-US" dirty="0">
                <a:solidFill>
                  <a:srgbClr val="7E0000"/>
                </a:solidFill>
              </a:rPr>
              <a:t>Information reconciliation</a:t>
            </a:r>
          </a:p>
          <a:p>
            <a:pPr marL="637200" lvl="1" indent="-457200">
              <a:buFont typeface="+mj-lt"/>
              <a:buAutoNum type="arabicPeriod"/>
            </a:pPr>
            <a:r>
              <a:rPr lang="en-US" dirty="0">
                <a:solidFill>
                  <a:srgbClr val="7E0000"/>
                </a:solidFill>
              </a:rPr>
              <a:t>Privacy amplification</a:t>
            </a:r>
          </a:p>
          <a:p>
            <a:pPr marL="637200" lvl="1" indent="-457200">
              <a:buFont typeface="+mj-lt"/>
              <a:buAutoNum type="arabicPeriod"/>
            </a:pPr>
            <a:r>
              <a:rPr lang="en-US" dirty="0">
                <a:solidFill>
                  <a:srgbClr val="7E0000"/>
                </a:solidFill>
              </a:rPr>
              <a:t>The authenticated channel</a:t>
            </a:r>
          </a:p>
          <a:p>
            <a:pPr marL="637200" lvl="1" indent="-457200">
              <a:buFont typeface="+mj-lt"/>
              <a:buAutoNum type="arabicPeriod"/>
            </a:pPr>
            <a:r>
              <a:rPr lang="en-US" dirty="0">
                <a:solidFill>
                  <a:srgbClr val="7E0000"/>
                </a:solidFill>
              </a:rPr>
              <a:t>Comparing to non-quantum cryptography</a:t>
            </a:r>
          </a:p>
        </p:txBody>
      </p:sp>
      <p:sp>
        <p:nvSpPr>
          <p:cNvPr id="5" name="Slide Number Placeholder 4">
            <a:extLst>
              <a:ext uri="{FF2B5EF4-FFF2-40B4-BE49-F238E27FC236}">
                <a16:creationId xmlns:a16="http://schemas.microsoft.com/office/drawing/2014/main" id="{952A0A6A-CB5F-6C04-C295-7F0B54F69166}"/>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dirty="0" smtClean="0">
                <a:ln>
                  <a:noFill/>
                </a:ln>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479759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D7B0-E129-7D21-D989-54C3FE768997}"/>
              </a:ext>
            </a:extLst>
          </p:cNvPr>
          <p:cNvSpPr>
            <a:spLocks noGrp="1"/>
          </p:cNvSpPr>
          <p:nvPr>
            <p:ph type="title"/>
          </p:nvPr>
        </p:nvSpPr>
        <p:spPr/>
        <p:txBody>
          <a:bodyPr/>
          <a:lstStyle/>
          <a:p>
            <a:r>
              <a:rPr lang="en-US" dirty="0"/>
              <a:t>Cryptographic goals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AD4A1E-E0FB-65A3-209A-2CF2476C6F5E}"/>
                  </a:ext>
                </a:extLst>
              </p:cNvPr>
              <p:cNvSpPr>
                <a:spLocks noGrp="1"/>
              </p:cNvSpPr>
              <p:nvPr>
                <p:ph idx="1"/>
              </p:nvPr>
            </p:nvSpPr>
            <p:spPr/>
            <p:txBody>
              <a:bodyPr/>
              <a:lstStyle/>
              <a:p>
                <a:r>
                  <a:rPr lang="en-US" dirty="0"/>
                  <a:t>Mosca’s “theorem”</a:t>
                </a:r>
              </a:p>
              <a:p>
                <a:endParaRPr lang="en-US" dirty="0"/>
              </a:p>
              <a:p>
                <a:r>
                  <a:rPr lang="en-US" dirty="0"/>
                  <a:t>Estimate the following times</a:t>
                </a:r>
              </a:p>
              <a:p>
                <a:pPr marL="342900"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𝑥</m:t>
                    </m:r>
                  </m:oMath>
                </a14:m>
                <a:r>
                  <a:rPr lang="en-US" dirty="0"/>
                  <a:t>: the time you need your data to be secure</a:t>
                </a:r>
                <a:endParaRPr lang="en-US"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𝑦</m:t>
                    </m:r>
                  </m:oMath>
                </a14:m>
                <a:r>
                  <a:rPr lang="en-US" dirty="0"/>
                  <a:t>: the time to switch to quantum-safe cryptography</a:t>
                </a:r>
              </a:p>
              <a:p>
                <a:pPr marL="342900"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 </m:t>
                    </m:r>
                  </m:oMath>
                </a14:m>
                <a:r>
                  <a:rPr lang="en-US" dirty="0"/>
                  <a:t>the time to develop a quantum computer</a:t>
                </a:r>
              </a:p>
              <a:p>
                <a:pPr marL="342900" indent="-342900">
                  <a:buFont typeface="Arial" panose="020B0604020202020204" pitchFamily="34" charset="0"/>
                  <a:buChar char="•"/>
                </a:pPr>
                <a:r>
                  <a:rPr lang="en-US" dirty="0"/>
                  <a:t>If</a:t>
                </a:r>
                <a:br>
                  <a:rPr lang="en-US" b="0"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&gt;</m:t>
                    </m:r>
                    <m:r>
                      <a:rPr lang="en-US" b="0" i="1" smtClean="0">
                        <a:latin typeface="Cambria Math" panose="02040503050406030204" pitchFamily="18" charset="0"/>
                      </a:rPr>
                      <m:t>𝑧</m:t>
                    </m:r>
                  </m:oMath>
                </a14:m>
                <a:br>
                  <a:rPr lang="en-US" b="0" i="1" dirty="0">
                    <a:latin typeface="Cambria Math" panose="02040503050406030204" pitchFamily="18" charset="0"/>
                  </a:rPr>
                </a:br>
                <a:r>
                  <a:rPr lang="en-US" dirty="0"/>
                  <a:t>you have a problem</a:t>
                </a:r>
              </a:p>
            </p:txBody>
          </p:sp>
        </mc:Choice>
        <mc:Fallback xmlns="">
          <p:sp>
            <p:nvSpPr>
              <p:cNvPr id="3" name="Content Placeholder 2">
                <a:extLst>
                  <a:ext uri="{FF2B5EF4-FFF2-40B4-BE49-F238E27FC236}">
                    <a16:creationId xmlns:a16="http://schemas.microsoft.com/office/drawing/2014/main" id="{4CAD4A1E-E0FB-65A3-209A-2CF2476C6F5E}"/>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A955590-0377-7454-8204-9DEE5232ED30}"/>
              </a:ext>
            </a:extLst>
          </p:cNvPr>
          <p:cNvSpPr>
            <a:spLocks noGrp="1"/>
          </p:cNvSpPr>
          <p:nvPr>
            <p:ph type="sldNum" sz="quarter" idx="8"/>
          </p:nvPr>
        </p:nvSpPr>
        <p:spPr/>
        <p:txBody>
          <a:bodyPr/>
          <a:lstStyle/>
          <a:p>
            <a:pPr lvl="0"/>
            <a:fld id="{54D7E5F9-595B-41CC-8860-862166473562}" type="slidenum">
              <a:rPr lang="en-US" smtClean="0"/>
              <a:t>60</a:t>
            </a:fld>
            <a:endParaRPr lang="en-US"/>
          </a:p>
        </p:txBody>
      </p:sp>
    </p:spTree>
    <p:extLst>
      <p:ext uri="{BB962C8B-B14F-4D97-AF65-F5344CB8AC3E}">
        <p14:creationId xmlns:p14="http://schemas.microsoft.com/office/powerpoint/2010/main" val="39507297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4A871E80-D1CB-5CE3-EB68-BAD6B460F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84E05-C280-2792-5924-4E24AB314EC0}"/>
              </a:ext>
            </a:extLst>
          </p:cNvPr>
          <p:cNvSpPr>
            <a:spLocks noGrp="1"/>
          </p:cNvSpPr>
          <p:nvPr>
            <p:ph type="title"/>
          </p:nvPr>
        </p:nvSpPr>
        <p:spPr/>
        <p:txBody>
          <a:bodyPr/>
          <a:lstStyle/>
          <a:p>
            <a:r>
              <a:rPr lang="en-US" dirty="0">
                <a:solidFill>
                  <a:schemeClr val="bg1"/>
                </a:solidFill>
              </a:rPr>
              <a:t>Outline</a:t>
            </a:r>
          </a:p>
        </p:txBody>
      </p:sp>
      <p:sp>
        <p:nvSpPr>
          <p:cNvPr id="3" name="Content Placeholder 2">
            <a:extLst>
              <a:ext uri="{FF2B5EF4-FFF2-40B4-BE49-F238E27FC236}">
                <a16:creationId xmlns:a16="http://schemas.microsoft.com/office/drawing/2014/main" id="{EA56FA09-FFC8-35A0-11E4-0128EA42225B}"/>
              </a:ext>
            </a:extLst>
          </p:cNvPr>
          <p:cNvSpPr>
            <a:spLocks noGrp="1"/>
          </p:cNvSpPr>
          <p:nvPr>
            <p:ph idx="1"/>
          </p:nvPr>
        </p:nvSpPr>
        <p:spPr/>
        <p:txBody>
          <a:bodyPr>
            <a:normAutofit/>
          </a:bodyPr>
          <a:lstStyle/>
          <a:p>
            <a:pPr marL="457200" indent="-457200">
              <a:buFont typeface="+mj-lt"/>
              <a:buAutoNum type="arabicPeriod"/>
            </a:pPr>
            <a:r>
              <a:rPr lang="en-US" dirty="0">
                <a:solidFill>
                  <a:srgbClr val="7E0000"/>
                </a:solidFill>
              </a:rPr>
              <a:t>Cryptography</a:t>
            </a:r>
          </a:p>
          <a:p>
            <a:pPr marL="637200" lvl="1" indent="-457200">
              <a:buFont typeface="+mj-lt"/>
              <a:buAutoNum type="arabicPeriod"/>
            </a:pPr>
            <a:r>
              <a:rPr lang="en-US" dirty="0">
                <a:solidFill>
                  <a:srgbClr val="7E0000"/>
                </a:solidFill>
              </a:rPr>
              <a:t>Symmetric cryptography</a:t>
            </a:r>
          </a:p>
          <a:p>
            <a:pPr marL="637200" lvl="1" indent="-457200">
              <a:buFont typeface="+mj-lt"/>
              <a:buAutoNum type="arabicPeriod"/>
            </a:pPr>
            <a:r>
              <a:rPr lang="en-US" dirty="0">
                <a:solidFill>
                  <a:srgbClr val="7E0000"/>
                </a:solidFill>
              </a:rPr>
              <a:t>Asymmetric cryptography</a:t>
            </a:r>
          </a:p>
          <a:p>
            <a:pPr marL="637200" lvl="1" indent="-457200">
              <a:buFont typeface="+mj-lt"/>
              <a:buAutoNum type="arabicPeriod"/>
            </a:pPr>
            <a:r>
              <a:rPr lang="en-US" dirty="0">
                <a:solidFill>
                  <a:srgbClr val="7E0000"/>
                </a:solidFill>
              </a:rPr>
              <a:t>Protocols</a:t>
            </a:r>
          </a:p>
          <a:p>
            <a:pPr marL="457200" indent="-457200">
              <a:buFont typeface="+mj-lt"/>
              <a:buAutoNum type="arabicPeriod"/>
            </a:pPr>
            <a:r>
              <a:rPr lang="en-US" dirty="0">
                <a:solidFill>
                  <a:srgbClr val="7E0000"/>
                </a:solidFill>
              </a:rPr>
              <a:t>Quantum threat</a:t>
            </a:r>
          </a:p>
          <a:p>
            <a:pPr marL="637200" lvl="1" indent="-457200">
              <a:buFont typeface="+mj-lt"/>
              <a:buAutoNum type="arabicPeriod"/>
            </a:pPr>
            <a:r>
              <a:rPr lang="en-US" dirty="0">
                <a:solidFill>
                  <a:srgbClr val="7E0000"/>
                </a:solidFill>
              </a:rPr>
              <a:t>Problem</a:t>
            </a:r>
          </a:p>
          <a:p>
            <a:pPr marL="637200" lvl="1" indent="-457200">
              <a:buFont typeface="+mj-lt"/>
              <a:buAutoNum type="arabicPeriod"/>
            </a:pPr>
            <a:r>
              <a:rPr lang="en-US" dirty="0">
                <a:solidFill>
                  <a:schemeClr val="bg1"/>
                </a:solidFill>
              </a:rPr>
              <a:t>Solutions</a:t>
            </a:r>
          </a:p>
          <a:p>
            <a:pPr marL="457200" indent="-457200">
              <a:buFont typeface="+mj-lt"/>
              <a:buAutoNum type="arabicPeriod"/>
            </a:pPr>
            <a:r>
              <a:rPr lang="en-US" dirty="0">
                <a:solidFill>
                  <a:srgbClr val="7E0000"/>
                </a:solidFill>
              </a:rPr>
              <a:t>Quantum key distribution</a:t>
            </a:r>
          </a:p>
          <a:p>
            <a:pPr marL="637200" lvl="1" indent="-457200">
              <a:buFont typeface="+mj-lt"/>
              <a:buAutoNum type="arabicPeriod"/>
            </a:pPr>
            <a:r>
              <a:rPr lang="en-US" dirty="0">
                <a:solidFill>
                  <a:srgbClr val="7E0000"/>
                </a:solidFill>
              </a:rPr>
              <a:t>BB84</a:t>
            </a:r>
          </a:p>
          <a:p>
            <a:pPr marL="637200" lvl="1" indent="-457200">
              <a:buFont typeface="+mj-lt"/>
              <a:buAutoNum type="arabicPeriod"/>
            </a:pPr>
            <a:r>
              <a:rPr lang="en-US" dirty="0">
                <a:solidFill>
                  <a:srgbClr val="7E0000"/>
                </a:solidFill>
              </a:rPr>
              <a:t>Information reconciliation</a:t>
            </a:r>
          </a:p>
          <a:p>
            <a:pPr marL="637200" lvl="1" indent="-457200">
              <a:buFont typeface="+mj-lt"/>
              <a:buAutoNum type="arabicPeriod"/>
            </a:pPr>
            <a:r>
              <a:rPr lang="en-US" dirty="0">
                <a:solidFill>
                  <a:srgbClr val="7E0000"/>
                </a:solidFill>
              </a:rPr>
              <a:t>Privacy amplification</a:t>
            </a:r>
          </a:p>
          <a:p>
            <a:pPr marL="637200" lvl="1" indent="-457200">
              <a:buFont typeface="+mj-lt"/>
              <a:buAutoNum type="arabicPeriod"/>
            </a:pPr>
            <a:r>
              <a:rPr lang="en-US" dirty="0">
                <a:solidFill>
                  <a:srgbClr val="7E0000"/>
                </a:solidFill>
              </a:rPr>
              <a:t>The authenticated channel</a:t>
            </a:r>
          </a:p>
          <a:p>
            <a:pPr marL="637200" lvl="1" indent="-457200">
              <a:buFont typeface="+mj-lt"/>
              <a:buAutoNum type="arabicPeriod"/>
            </a:pPr>
            <a:r>
              <a:rPr lang="en-US" dirty="0">
                <a:solidFill>
                  <a:srgbClr val="7E0000"/>
                </a:solidFill>
              </a:rPr>
              <a:t>Comparing to non-quantum cryptography</a:t>
            </a:r>
          </a:p>
        </p:txBody>
      </p:sp>
      <p:sp>
        <p:nvSpPr>
          <p:cNvPr id="5" name="Slide Number Placeholder 4">
            <a:extLst>
              <a:ext uri="{FF2B5EF4-FFF2-40B4-BE49-F238E27FC236}">
                <a16:creationId xmlns:a16="http://schemas.microsoft.com/office/drawing/2014/main" id="{075DD480-EB06-4674-1567-5E319F149010}"/>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dirty="0" smtClean="0">
                <a:ln>
                  <a:noFill/>
                </a:ln>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61</a:t>
            </a:fld>
            <a:endParaRPr kumimoji="0" lang="en-US" sz="11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550838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06A3-1EC2-573D-2885-8444562804EB}"/>
              </a:ext>
            </a:extLst>
          </p:cNvPr>
          <p:cNvSpPr>
            <a:spLocks noGrp="1"/>
          </p:cNvSpPr>
          <p:nvPr>
            <p:ph type="title"/>
          </p:nvPr>
        </p:nvSpPr>
        <p:spPr/>
        <p:txBody>
          <a:bodyPr/>
          <a:lstStyle/>
          <a:p>
            <a:r>
              <a:rPr lang="en-US" dirty="0"/>
              <a:t>Post-quantum cryptography</a:t>
            </a:r>
          </a:p>
        </p:txBody>
      </p:sp>
      <p:sp>
        <p:nvSpPr>
          <p:cNvPr id="3" name="Content Placeholder 2">
            <a:extLst>
              <a:ext uri="{FF2B5EF4-FFF2-40B4-BE49-F238E27FC236}">
                <a16:creationId xmlns:a16="http://schemas.microsoft.com/office/drawing/2014/main" id="{A9B14230-E243-81FC-5FFF-145BE6FC2CF1}"/>
              </a:ext>
            </a:extLst>
          </p:cNvPr>
          <p:cNvSpPr>
            <a:spLocks noGrp="1"/>
          </p:cNvSpPr>
          <p:nvPr>
            <p:ph idx="1"/>
          </p:nvPr>
        </p:nvSpPr>
        <p:spPr/>
        <p:txBody>
          <a:bodyPr/>
          <a:lstStyle/>
          <a:p>
            <a:pPr marL="342900" indent="-342900">
              <a:buFont typeface="Arial" panose="020B0604020202020204" pitchFamily="34" charset="0"/>
              <a:buChar char="•"/>
            </a:pPr>
            <a:r>
              <a:rPr lang="en-CA" dirty="0"/>
              <a:t>Post-quantum cryptography (PQC)</a:t>
            </a:r>
          </a:p>
          <a:p>
            <a:pPr marL="522900" lvl="1" indent="-342900"/>
            <a:r>
              <a:rPr lang="en-CA" dirty="0"/>
              <a:t>Requires: only classical computation/communication</a:t>
            </a:r>
          </a:p>
          <a:p>
            <a:pPr marL="522900" lvl="1" indent="-342900"/>
            <a:r>
              <a:rPr lang="en-CA" dirty="0"/>
              <a:t>Based on different mathematical problems</a:t>
            </a:r>
          </a:p>
          <a:p>
            <a:pPr marL="522900" lvl="1" indent="-342900"/>
            <a:r>
              <a:rPr lang="en-CA" dirty="0"/>
              <a:t>No known attack by quantum computers, but (most of) these systems are young</a:t>
            </a:r>
          </a:p>
          <a:p>
            <a:pPr marL="522900" lvl="1" indent="-342900"/>
            <a:endParaRPr lang="en-CA" dirty="0"/>
          </a:p>
          <a:p>
            <a:pPr marL="522900" lvl="1" indent="-342900"/>
            <a:r>
              <a:rPr lang="en-CA" dirty="0"/>
              <a:t>NIST prepares Module-Lattice Based KEM (ML-KEM) for standardization</a:t>
            </a:r>
          </a:p>
          <a:p>
            <a:pPr marL="702899" lvl="3" indent="-342900"/>
            <a:r>
              <a:rPr lang="en-CA" dirty="0"/>
              <a:t>Other agencies also recommend more conservative systems (such as </a:t>
            </a:r>
            <a:r>
              <a:rPr lang="en-CA" dirty="0" err="1"/>
              <a:t>McEliece</a:t>
            </a:r>
            <a:r>
              <a:rPr lang="en-CA" dirty="0"/>
              <a:t>)</a:t>
            </a:r>
          </a:p>
          <a:p>
            <a:pPr marL="523878" lvl="2" indent="-342900"/>
            <a:endParaRPr lang="en-CA" dirty="0"/>
          </a:p>
          <a:p>
            <a:pPr marL="523878" lvl="2" indent="-342900"/>
            <a:r>
              <a:rPr lang="en-CA" dirty="0"/>
              <a:t>NIST also prepares signatures:</a:t>
            </a:r>
          </a:p>
          <a:p>
            <a:pPr marL="702899" lvl="3" indent="-342900"/>
            <a:r>
              <a:rPr lang="en-CA" dirty="0"/>
              <a:t>Module-Lattice Based DSA (ML-DSA); and</a:t>
            </a:r>
          </a:p>
          <a:p>
            <a:pPr marL="702899" lvl="3" indent="-342900"/>
            <a:r>
              <a:rPr lang="en-CA" dirty="0"/>
              <a:t>Stateless Hash-Based DSA (SLH-DSA).</a:t>
            </a:r>
            <a:endParaRPr lang="en-US" dirty="0"/>
          </a:p>
        </p:txBody>
      </p:sp>
      <p:sp>
        <p:nvSpPr>
          <p:cNvPr id="4" name="Slide Number Placeholder 3">
            <a:extLst>
              <a:ext uri="{FF2B5EF4-FFF2-40B4-BE49-F238E27FC236}">
                <a16:creationId xmlns:a16="http://schemas.microsoft.com/office/drawing/2014/main" id="{B7FFE69C-E851-B579-E5C3-74D54A990184}"/>
              </a:ext>
            </a:extLst>
          </p:cNvPr>
          <p:cNvSpPr>
            <a:spLocks noGrp="1"/>
          </p:cNvSpPr>
          <p:nvPr>
            <p:ph type="sldNum" sz="quarter" idx="8"/>
          </p:nvPr>
        </p:nvSpPr>
        <p:spPr/>
        <p:txBody>
          <a:bodyPr/>
          <a:lstStyle/>
          <a:p>
            <a:pPr lvl="0"/>
            <a:fld id="{54D7E5F9-595B-41CC-8860-862166473562}" type="slidenum">
              <a:rPr lang="en-US" smtClean="0"/>
              <a:t>62</a:t>
            </a:fld>
            <a:endParaRPr lang="en-US"/>
          </a:p>
        </p:txBody>
      </p:sp>
      <p:sp>
        <p:nvSpPr>
          <p:cNvPr id="5" name="TextBox 4">
            <a:extLst>
              <a:ext uri="{FF2B5EF4-FFF2-40B4-BE49-F238E27FC236}">
                <a16:creationId xmlns:a16="http://schemas.microsoft.com/office/drawing/2014/main" id="{790AE62F-30E2-A60A-582A-B7390522731C}"/>
              </a:ext>
            </a:extLst>
          </p:cNvPr>
          <p:cNvSpPr txBox="1"/>
          <p:nvPr/>
        </p:nvSpPr>
        <p:spPr>
          <a:xfrm>
            <a:off x="5170273" y="2182529"/>
            <a:ext cx="777777" cy="369332"/>
          </a:xfrm>
          <a:prstGeom prst="rect">
            <a:avLst/>
          </a:prstGeom>
          <a:noFill/>
        </p:spPr>
        <p:txBody>
          <a:bodyPr wrap="none" rtlCol="0">
            <a:spAutoFit/>
          </a:bodyPr>
          <a:lstStyle/>
          <a:p>
            <a:r>
              <a:rPr lang="en-US" dirty="0" err="1">
                <a:latin typeface="Bradley Hand ITC" panose="03070402050302030203" pitchFamily="66" charset="0"/>
              </a:rPr>
              <a:t>Kyber</a:t>
            </a:r>
            <a:endParaRPr lang="en-US" dirty="0">
              <a:latin typeface="Bradley Hand ITC" panose="03070402050302030203" pitchFamily="66" charset="0"/>
            </a:endParaRPr>
          </a:p>
        </p:txBody>
      </p:sp>
      <p:sp>
        <p:nvSpPr>
          <p:cNvPr id="6" name="TextBox 5">
            <a:extLst>
              <a:ext uri="{FF2B5EF4-FFF2-40B4-BE49-F238E27FC236}">
                <a16:creationId xmlns:a16="http://schemas.microsoft.com/office/drawing/2014/main" id="{2A168EF9-18E6-9FCB-1EEC-ABD2C81B7EF3}"/>
              </a:ext>
            </a:extLst>
          </p:cNvPr>
          <p:cNvSpPr txBox="1"/>
          <p:nvPr/>
        </p:nvSpPr>
        <p:spPr>
          <a:xfrm>
            <a:off x="3951073" y="3157889"/>
            <a:ext cx="1140056" cy="369332"/>
          </a:xfrm>
          <a:prstGeom prst="rect">
            <a:avLst/>
          </a:prstGeom>
          <a:noFill/>
        </p:spPr>
        <p:txBody>
          <a:bodyPr wrap="none" rtlCol="0">
            <a:spAutoFit/>
          </a:bodyPr>
          <a:lstStyle/>
          <a:p>
            <a:r>
              <a:rPr lang="en-US" dirty="0" err="1">
                <a:latin typeface="Bradley Hand ITC" panose="03070402050302030203" pitchFamily="66" charset="0"/>
              </a:rPr>
              <a:t>Dilithium</a:t>
            </a:r>
            <a:endParaRPr lang="en-US" dirty="0">
              <a:latin typeface="Bradley Hand ITC" panose="03070402050302030203" pitchFamily="66" charset="0"/>
            </a:endParaRPr>
          </a:p>
        </p:txBody>
      </p:sp>
      <p:sp>
        <p:nvSpPr>
          <p:cNvPr id="7" name="TextBox 6">
            <a:extLst>
              <a:ext uri="{FF2B5EF4-FFF2-40B4-BE49-F238E27FC236}">
                <a16:creationId xmlns:a16="http://schemas.microsoft.com/office/drawing/2014/main" id="{D7159CC7-EB25-D205-976D-93C2318C1627}"/>
              </a:ext>
            </a:extLst>
          </p:cNvPr>
          <p:cNvSpPr txBox="1"/>
          <p:nvPr/>
        </p:nvSpPr>
        <p:spPr>
          <a:xfrm>
            <a:off x="4600245" y="3696927"/>
            <a:ext cx="1383712" cy="369332"/>
          </a:xfrm>
          <a:prstGeom prst="rect">
            <a:avLst/>
          </a:prstGeom>
          <a:noFill/>
        </p:spPr>
        <p:txBody>
          <a:bodyPr wrap="none" rtlCol="0">
            <a:spAutoFit/>
          </a:bodyPr>
          <a:lstStyle/>
          <a:p>
            <a:r>
              <a:rPr lang="en-US" dirty="0">
                <a:latin typeface="Bradley Hand ITC" panose="03070402050302030203" pitchFamily="66" charset="0"/>
              </a:rPr>
              <a:t>SPHINCS+</a:t>
            </a:r>
          </a:p>
        </p:txBody>
      </p:sp>
    </p:spTree>
    <p:extLst>
      <p:ext uri="{BB962C8B-B14F-4D97-AF65-F5344CB8AC3E}">
        <p14:creationId xmlns:p14="http://schemas.microsoft.com/office/powerpoint/2010/main" val="3019558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4AF5-D585-4B9F-8144-6F99F9F1145D}"/>
              </a:ext>
            </a:extLst>
          </p:cNvPr>
          <p:cNvSpPr>
            <a:spLocks noGrp="1"/>
          </p:cNvSpPr>
          <p:nvPr>
            <p:ph type="title"/>
          </p:nvPr>
        </p:nvSpPr>
        <p:spPr/>
        <p:txBody>
          <a:bodyPr/>
          <a:lstStyle/>
          <a:p>
            <a:r>
              <a:rPr lang="en-CA" dirty="0"/>
              <a:t>PQC</a:t>
            </a:r>
          </a:p>
        </p:txBody>
      </p:sp>
      <p:sp>
        <p:nvSpPr>
          <p:cNvPr id="3" name="Content Placeholder 2">
            <a:extLst>
              <a:ext uri="{FF2B5EF4-FFF2-40B4-BE49-F238E27FC236}">
                <a16:creationId xmlns:a16="http://schemas.microsoft.com/office/drawing/2014/main" id="{C8D85385-FECA-4B3F-8233-C84D4FFEF186}"/>
              </a:ext>
            </a:extLst>
          </p:cNvPr>
          <p:cNvSpPr>
            <a:spLocks noGrp="1"/>
          </p:cNvSpPr>
          <p:nvPr>
            <p:ph idx="1"/>
          </p:nvPr>
        </p:nvSpPr>
        <p:spPr>
          <a:xfrm>
            <a:off x="0" y="682588"/>
            <a:ext cx="9144000" cy="3955780"/>
          </a:xfrm>
        </p:spPr>
        <p:txBody>
          <a:bodyPr>
            <a:normAutofit/>
          </a:bodyPr>
          <a:lstStyle/>
          <a:p>
            <a:r>
              <a:rPr lang="en-CA" sz="1800"/>
              <a:t>Alice &amp; Bob have classical computer</a:t>
            </a:r>
          </a:p>
          <a:p>
            <a:r>
              <a:rPr lang="en-CA" sz="1800"/>
              <a:t>Eve has a quantum computer</a:t>
            </a:r>
          </a:p>
          <a:p>
            <a:endParaRPr lang="en-CA"/>
          </a:p>
          <a:p>
            <a:r>
              <a:rPr lang="en-CA" sz="1800"/>
              <a:t>Replace factoring (or discrete log) with other problems:</a:t>
            </a:r>
          </a:p>
          <a:p>
            <a:pPr marL="342900" indent="-342900">
              <a:buFont typeface="Arial" panose="020B0604020202020204" pitchFamily="34" charset="0"/>
              <a:buChar char="•"/>
            </a:pPr>
            <a:r>
              <a:rPr lang="en-CA" sz="1800"/>
              <a:t>Lattice-based cryptography </a:t>
            </a:r>
          </a:p>
          <a:p>
            <a:pPr marL="523875" lvl="2" indent="-342900"/>
            <a:r>
              <a:rPr lang="en-CA" sz="1600"/>
              <a:t>both KEMs and signatures</a:t>
            </a:r>
          </a:p>
          <a:p>
            <a:pPr marL="342900" indent="-342900">
              <a:buFont typeface="Arial" panose="020B0604020202020204" pitchFamily="34" charset="0"/>
              <a:buChar char="•"/>
            </a:pPr>
            <a:r>
              <a:rPr lang="en-CA" sz="1800"/>
              <a:t>Hash-based cryptography</a:t>
            </a:r>
          </a:p>
          <a:p>
            <a:pPr marL="523875" lvl="2" indent="-342900"/>
            <a:r>
              <a:rPr lang="en-CA" sz="1600"/>
              <a:t>signatures</a:t>
            </a:r>
          </a:p>
          <a:p>
            <a:pPr marL="342900" indent="-342900">
              <a:buFont typeface="Arial" panose="020B0604020202020204" pitchFamily="34" charset="0"/>
              <a:buChar char="•"/>
            </a:pPr>
            <a:r>
              <a:rPr lang="en-CA" sz="1800"/>
              <a:t>Error correcting codes</a:t>
            </a:r>
          </a:p>
          <a:p>
            <a:pPr marL="523875" lvl="2" indent="-342900"/>
            <a:r>
              <a:rPr lang="en-CA" sz="1600"/>
              <a:t>KEMs</a:t>
            </a:r>
          </a:p>
          <a:p>
            <a:pPr marL="342900" indent="-342900">
              <a:buFont typeface="Arial" panose="020B0604020202020204" pitchFamily="34" charset="0"/>
              <a:buChar char="•"/>
            </a:pPr>
            <a:r>
              <a:rPr lang="en-CA" sz="1800"/>
              <a:t>Multivariate cryptography</a:t>
            </a:r>
          </a:p>
          <a:p>
            <a:pPr marL="523875" lvl="2" indent="-342900"/>
            <a:r>
              <a:rPr lang="en-CA" sz="1600"/>
              <a:t>(mainly) signatures</a:t>
            </a:r>
          </a:p>
          <a:p>
            <a:pPr marL="342900" lvl="1" indent="-342900">
              <a:buFont typeface="Arial" panose="020B0604020202020204" pitchFamily="34" charset="0"/>
              <a:buChar char="•"/>
            </a:pPr>
            <a:r>
              <a:rPr lang="en-CA" sz="1800" strike="sngStrike"/>
              <a:t>Isogeny-based cryptography </a:t>
            </a:r>
            <a:r>
              <a:rPr lang="en-GB" sz="1800" b="1">
                <a:solidFill>
                  <a:srgbClr val="C00000"/>
                </a:solidFill>
                <a:latin typeface="Bradley Hand ITC" panose="03070402050302030203" pitchFamily="66" charset="0"/>
              </a:rPr>
              <a:t>(mostly) broken </a:t>
            </a:r>
            <a:endParaRPr lang="en-CA" strike="sngStrike"/>
          </a:p>
        </p:txBody>
      </p:sp>
      <p:pic>
        <p:nvPicPr>
          <p:cNvPr id="7" name="Picture 6" descr="Shape&#10;&#10;Description automatically generated with low confidence">
            <a:extLst>
              <a:ext uri="{FF2B5EF4-FFF2-40B4-BE49-F238E27FC236}">
                <a16:creationId xmlns:a16="http://schemas.microsoft.com/office/drawing/2014/main" id="{84236B9F-F172-46B2-8221-7989ABE51A61}"/>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1000"/>
                    </a14:imgEffect>
                  </a14:imgLayer>
                </a14:imgProps>
              </a:ext>
              <a:ext uri="{28A0092B-C50C-407E-A947-70E740481C1C}">
                <a14:useLocalDpi xmlns:a14="http://schemas.microsoft.com/office/drawing/2010/main" val="0"/>
              </a:ext>
            </a:extLst>
          </a:blip>
          <a:stretch>
            <a:fillRect/>
          </a:stretch>
        </p:blipFill>
        <p:spPr>
          <a:xfrm>
            <a:off x="6474488" y="593860"/>
            <a:ext cx="2016805" cy="2016808"/>
          </a:xfrm>
          <a:prstGeom prst="rect">
            <a:avLst/>
          </a:prstGeom>
          <a:ln>
            <a:noFill/>
          </a:ln>
        </p:spPr>
      </p:pic>
      <p:cxnSp>
        <p:nvCxnSpPr>
          <p:cNvPr id="9" name="Straight Arrow Connector 8">
            <a:extLst>
              <a:ext uri="{FF2B5EF4-FFF2-40B4-BE49-F238E27FC236}">
                <a16:creationId xmlns:a16="http://schemas.microsoft.com/office/drawing/2014/main" id="{DA450002-3659-4EAE-BC12-4B97C4FF3259}"/>
              </a:ext>
            </a:extLst>
          </p:cNvPr>
          <p:cNvCxnSpPr>
            <a:cxnSpLocks/>
          </p:cNvCxnSpPr>
          <p:nvPr/>
        </p:nvCxnSpPr>
        <p:spPr>
          <a:xfrm flipV="1">
            <a:off x="7131078" y="1472822"/>
            <a:ext cx="428625" cy="253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BAEC31E-2F4C-4231-8AC1-F1F456193D14}"/>
              </a:ext>
            </a:extLst>
          </p:cNvPr>
          <p:cNvCxnSpPr>
            <a:cxnSpLocks/>
          </p:cNvCxnSpPr>
          <p:nvPr/>
        </p:nvCxnSpPr>
        <p:spPr>
          <a:xfrm flipV="1">
            <a:off x="7131078" y="1218822"/>
            <a:ext cx="568325" cy="511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4" name="Diagram 43">
            <a:extLst>
              <a:ext uri="{FF2B5EF4-FFF2-40B4-BE49-F238E27FC236}">
                <a16:creationId xmlns:a16="http://schemas.microsoft.com/office/drawing/2014/main" id="{5CF5ABBF-CEA0-4FB0-9119-899F13AF27BD}"/>
              </a:ext>
            </a:extLst>
          </p:cNvPr>
          <p:cNvGraphicFramePr/>
          <p:nvPr/>
        </p:nvGraphicFramePr>
        <p:xfrm>
          <a:off x="6474488" y="2399087"/>
          <a:ext cx="2160012" cy="2293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oup 3">
            <a:extLst>
              <a:ext uri="{FF2B5EF4-FFF2-40B4-BE49-F238E27FC236}">
                <a16:creationId xmlns:a16="http://schemas.microsoft.com/office/drawing/2014/main" id="{B8A82B57-BCDE-12AD-08CC-251C3C93DEAF}"/>
              </a:ext>
            </a:extLst>
          </p:cNvPr>
          <p:cNvGrpSpPr/>
          <p:nvPr/>
        </p:nvGrpSpPr>
        <p:grpSpPr>
          <a:xfrm>
            <a:off x="3569664" y="2138627"/>
            <a:ext cx="358140" cy="358140"/>
            <a:chOff x="3617367" y="1971973"/>
            <a:chExt cx="358140" cy="358140"/>
          </a:xfrm>
        </p:grpSpPr>
        <p:pic>
          <p:nvPicPr>
            <p:cNvPr id="46" name="Graphic 45" descr="Ribbon with solid fill">
              <a:extLst>
                <a:ext uri="{FF2B5EF4-FFF2-40B4-BE49-F238E27FC236}">
                  <a16:creationId xmlns:a16="http://schemas.microsoft.com/office/drawing/2014/main" id="{6F25C7CC-C7EC-42DD-93B2-B13684CB7C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17367" y="1971973"/>
              <a:ext cx="358140" cy="358140"/>
            </a:xfrm>
            <a:prstGeom prst="rect">
              <a:avLst/>
            </a:prstGeom>
          </p:spPr>
        </p:pic>
        <p:sp>
          <p:nvSpPr>
            <p:cNvPr id="48" name="TextBox 47">
              <a:extLst>
                <a:ext uri="{FF2B5EF4-FFF2-40B4-BE49-F238E27FC236}">
                  <a16:creationId xmlns:a16="http://schemas.microsoft.com/office/drawing/2014/main" id="{FCF92B59-A747-40A2-A06F-ADD6CEA215D6}"/>
                </a:ext>
              </a:extLst>
            </p:cNvPr>
            <p:cNvSpPr txBox="1"/>
            <p:nvPr/>
          </p:nvSpPr>
          <p:spPr>
            <a:xfrm>
              <a:off x="3642479" y="2016810"/>
              <a:ext cx="306494" cy="1692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500" b="1" i="0" u="none" strike="noStrike" kern="1200" cap="none" spc="0" normalizeH="0" baseline="0" noProof="0">
                  <a:ln>
                    <a:noFill/>
                  </a:ln>
                  <a:solidFill>
                    <a:srgbClr val="C00000"/>
                  </a:solidFill>
                  <a:effectLst/>
                  <a:uLnTx/>
                  <a:uFillTx/>
                  <a:latin typeface="Calibri"/>
                  <a:ea typeface="+mn-ea"/>
                  <a:cs typeface="+mn-cs"/>
                </a:rPr>
                <a:t>NIST</a:t>
              </a:r>
            </a:p>
          </p:txBody>
        </p:sp>
      </p:grpSp>
      <p:grpSp>
        <p:nvGrpSpPr>
          <p:cNvPr id="51" name="Group 50">
            <a:extLst>
              <a:ext uri="{FF2B5EF4-FFF2-40B4-BE49-F238E27FC236}">
                <a16:creationId xmlns:a16="http://schemas.microsoft.com/office/drawing/2014/main" id="{5BA78A0E-F2BC-486A-B83B-BFE0D6CA9958}"/>
              </a:ext>
            </a:extLst>
          </p:cNvPr>
          <p:cNvGrpSpPr/>
          <p:nvPr/>
        </p:nvGrpSpPr>
        <p:grpSpPr>
          <a:xfrm>
            <a:off x="3415706" y="2646734"/>
            <a:ext cx="358140" cy="358140"/>
            <a:chOff x="3817620" y="1610360"/>
            <a:chExt cx="358140" cy="358140"/>
          </a:xfrm>
        </p:grpSpPr>
        <p:pic>
          <p:nvPicPr>
            <p:cNvPr id="52" name="Graphic 51" descr="Ribbon with solid fill">
              <a:extLst>
                <a:ext uri="{FF2B5EF4-FFF2-40B4-BE49-F238E27FC236}">
                  <a16:creationId xmlns:a16="http://schemas.microsoft.com/office/drawing/2014/main" id="{B42E468E-98A5-430E-975F-5B7C8D1A066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17620" y="1610360"/>
              <a:ext cx="358140" cy="358140"/>
            </a:xfrm>
            <a:prstGeom prst="rect">
              <a:avLst/>
            </a:prstGeom>
          </p:spPr>
        </p:pic>
        <p:sp>
          <p:nvSpPr>
            <p:cNvPr id="53" name="TextBox 52">
              <a:extLst>
                <a:ext uri="{FF2B5EF4-FFF2-40B4-BE49-F238E27FC236}">
                  <a16:creationId xmlns:a16="http://schemas.microsoft.com/office/drawing/2014/main" id="{9F83DE8C-4BDC-43D9-A322-C2C4DFEB8658}"/>
                </a:ext>
              </a:extLst>
            </p:cNvPr>
            <p:cNvSpPr txBox="1"/>
            <p:nvPr/>
          </p:nvSpPr>
          <p:spPr>
            <a:xfrm>
              <a:off x="3842732" y="1655197"/>
              <a:ext cx="306494" cy="1692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500" b="1" i="0" u="none" strike="noStrike" kern="1200" cap="none" spc="0" normalizeH="0" baseline="0" noProof="0">
                  <a:ln>
                    <a:noFill/>
                  </a:ln>
                  <a:solidFill>
                    <a:srgbClr val="C00000"/>
                  </a:solidFill>
                  <a:effectLst/>
                  <a:uLnTx/>
                  <a:uFillTx/>
                  <a:latin typeface="Calibri"/>
                  <a:ea typeface="+mn-ea"/>
                  <a:cs typeface="+mn-cs"/>
                </a:rPr>
                <a:t>NIST</a:t>
              </a:r>
            </a:p>
          </p:txBody>
        </p:sp>
      </p:grpSp>
      <p:sp>
        <p:nvSpPr>
          <p:cNvPr id="6" name="Slide Number Placeholder 5">
            <a:extLst>
              <a:ext uri="{FF2B5EF4-FFF2-40B4-BE49-F238E27FC236}">
                <a16:creationId xmlns:a16="http://schemas.microsoft.com/office/drawing/2014/main" id="{3340DED2-17AF-1B56-3BC7-BDB4B20A2BAC}"/>
              </a:ext>
            </a:extLst>
          </p:cNvPr>
          <p:cNvSpPr>
            <a:spLocks noGrp="1"/>
          </p:cNvSpPr>
          <p:nvPr>
            <p:ph type="sldNum" sz="quarter" idx="8"/>
          </p:nvPr>
        </p:nvSpPr>
        <p:spPr/>
        <p:txBody>
          <a:bodyPr/>
          <a:lstStyle/>
          <a:p>
            <a:pPr lvl="0"/>
            <a:fld id="{54D7E5F9-595B-41CC-8860-862166473562}" type="slidenum">
              <a:rPr lang="en-US" smtClean="0"/>
              <a:t>63</a:t>
            </a:fld>
            <a:endParaRPr lang="en-US"/>
          </a:p>
        </p:txBody>
      </p:sp>
    </p:spTree>
    <p:extLst>
      <p:ext uri="{BB962C8B-B14F-4D97-AF65-F5344CB8AC3E}">
        <p14:creationId xmlns:p14="http://schemas.microsoft.com/office/powerpoint/2010/main" val="1754294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C25D3F1-4AB0-ACDF-1C8B-C7E8EB3E2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EF6D8-DDC5-8523-8C8F-75D4EC2B3B61}"/>
              </a:ext>
            </a:extLst>
          </p:cNvPr>
          <p:cNvSpPr>
            <a:spLocks noGrp="1"/>
          </p:cNvSpPr>
          <p:nvPr>
            <p:ph type="title"/>
          </p:nvPr>
        </p:nvSpPr>
        <p:spPr/>
        <p:txBody>
          <a:bodyPr/>
          <a:lstStyle/>
          <a:p>
            <a:r>
              <a:rPr lang="en-US"/>
              <a:t>One-time signatures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CDFEE6-897A-CFF1-46CF-09B7E1033924}"/>
                  </a:ext>
                </a:extLst>
              </p:cNvPr>
              <p:cNvSpPr>
                <a:spLocks noGrp="1"/>
              </p:cNvSpPr>
              <p:nvPr>
                <p:ph idx="1"/>
              </p:nvPr>
            </p:nvSpPr>
            <p:spPr/>
            <p:txBody>
              <a:bodyPr/>
              <a:lstStyle/>
              <a:p>
                <a:r>
                  <a:rPr lang="en-US"/>
                  <a:t>We can use hash functions to build signatures</a:t>
                </a:r>
              </a:p>
              <a:p>
                <a:endParaRPr lang="en-US"/>
              </a:p>
              <a:p>
                <a:endParaRPr lang="en-US"/>
              </a:p>
              <a:p>
                <a:endParaRPr lang="en-US"/>
              </a:p>
              <a:p>
                <a:endParaRPr lang="en-US"/>
              </a:p>
              <a:p>
                <a:endParaRPr lang="en-US"/>
              </a:p>
              <a:p>
                <a:endParaRPr lang="en-US"/>
              </a:p>
              <a:p>
                <a:endParaRPr lang="en-US"/>
              </a:p>
              <a:p>
                <a:endParaRPr lang="en-US"/>
              </a:p>
              <a:p>
                <a:r>
                  <a:rPr lang="en-US"/>
                  <a:t>Revealing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k</m:t>
                        </m:r>
                      </m:e>
                      <m:sub>
                        <m:r>
                          <a:rPr lang="en-US" b="0" i="1" smtClean="0">
                            <a:latin typeface="Cambria Math" panose="02040503050406030204" pitchFamily="18" charset="0"/>
                          </a:rPr>
                          <m:t>1−</m:t>
                        </m:r>
                        <m:r>
                          <a:rPr lang="en-US" b="0" i="1" smtClean="0">
                            <a:latin typeface="Cambria Math" panose="02040503050406030204" pitchFamily="18" charset="0"/>
                          </a:rPr>
                          <m:t>𝑏</m:t>
                        </m:r>
                      </m:sub>
                    </m:sSub>
                  </m:oMath>
                </a14:m>
                <a:r>
                  <a:rPr lang="en-US"/>
                  <a:t> as well allows the adversary to forge arbitrary messages</a:t>
                </a:r>
              </a:p>
              <a:p>
                <a14:m>
                  <m:oMath xmlns:m="http://schemas.openxmlformats.org/officeDocument/2006/math">
                    <m:r>
                      <a:rPr lang="en-US" b="0" i="1" smtClean="0">
                        <a:latin typeface="Cambria Math" panose="02040503050406030204" pitchFamily="18" charset="0"/>
                      </a:rPr>
                      <m:t>⇒</m:t>
                    </m:r>
                  </m:oMath>
                </a14:m>
                <a:r>
                  <a:rPr lang="en-US"/>
                  <a:t> we must never re-use the keypair</a:t>
                </a:r>
              </a:p>
            </p:txBody>
          </p:sp>
        </mc:Choice>
        <mc:Fallback xmlns="">
          <p:sp>
            <p:nvSpPr>
              <p:cNvPr id="3" name="Content Placeholder 2">
                <a:extLst>
                  <a:ext uri="{FF2B5EF4-FFF2-40B4-BE49-F238E27FC236}">
                    <a16:creationId xmlns:a16="http://schemas.microsoft.com/office/drawing/2014/main" id="{19CDFEE6-897A-CFF1-46CF-09B7E1033924}"/>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8D4584E-CA0F-B0DD-5886-E7CE32B6F5A6}"/>
                  </a:ext>
                </a:extLst>
              </p:cNvPr>
              <p:cNvGraphicFramePr>
                <a:graphicFrameLocks noGrp="1"/>
              </p:cNvGraphicFramePr>
              <p:nvPr/>
            </p:nvGraphicFramePr>
            <p:xfrm>
              <a:off x="723274" y="1336713"/>
              <a:ext cx="7697449" cy="2153219"/>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One-time signature (OTS)</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72731">
                    <a:tc>
                      <a:txBody>
                        <a:bodyPr/>
                        <a:lstStyle/>
                        <a:p>
                          <a:pPr marL="179021" lvl="3" indent="0">
                            <a:buNone/>
                          </a:pPr>
                          <a:r>
                            <a:rPr lang="en-US" baseline="0" dirty="0"/>
                            <a:t>Private key:</a:t>
                          </a:r>
                        </a:p>
                        <a:p>
                          <a:pPr marL="179021" lvl="3" indent="0">
                            <a:buNone/>
                          </a:pPr>
                          <a14:m>
                            <m:oMathPara xmlns:m="http://schemas.openxmlformats.org/officeDocument/2006/math">
                              <m:oMathParaPr>
                                <m:jc m:val="centerGroup"/>
                              </m:oMathParaPr>
                              <m:oMath xmlns:m="http://schemas.openxmlformats.org/officeDocument/2006/math">
                                <m:d>
                                  <m:dPr>
                                    <m:ctrlPr>
                                      <a:rPr lang="en-US" b="0" i="1" baseline="0" smtClean="0">
                                        <a:latin typeface="Cambria Math" panose="02040503050406030204" pitchFamily="18" charset="0"/>
                                      </a:rPr>
                                    </m:ctrlPr>
                                  </m:dPr>
                                  <m:e>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𝑘</m:t>
                                        </m:r>
                                      </m:e>
                                      <m:sub>
                                        <m:r>
                                          <a:rPr lang="en-US" b="0" i="1" baseline="0" smtClean="0">
                                            <a:latin typeface="Cambria Math" panose="02040503050406030204" pitchFamily="18" charset="0"/>
                                          </a:rPr>
                                          <m:t>0</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𝑘</m:t>
                                        </m:r>
                                      </m:e>
                                      <m:sub>
                                        <m:r>
                                          <a:rPr lang="en-US" b="0" i="1" baseline="0" smtClean="0">
                                            <a:latin typeface="Cambria Math" panose="02040503050406030204" pitchFamily="18" charset="0"/>
                                          </a:rPr>
                                          <m:t>1</m:t>
                                        </m:r>
                                      </m:sub>
                                    </m:sSub>
                                  </m:e>
                                </m:d>
                              </m:oMath>
                            </m:oMathPara>
                          </a14:m>
                          <a:endParaRPr lang="en-US" b="0" baseline="0" dirty="0"/>
                        </a:p>
                        <a:p>
                          <a:pPr marL="179021" lvl="3" indent="0">
                            <a:buNone/>
                          </a:pPr>
                          <a:r>
                            <a:rPr lang="en-CA" baseline="0" dirty="0"/>
                            <a:t>Public key:</a:t>
                          </a:r>
                        </a:p>
                        <a:p>
                          <a:pPr marL="179021" lvl="3" indent="0">
                            <a:buNone/>
                          </a:pPr>
                          <a14:m>
                            <m:oMathPara xmlns:m="http://schemas.openxmlformats.org/officeDocument/2006/math">
                              <m:oMathParaPr>
                                <m:jc m:val="centerGroup"/>
                              </m:oMathParaPr>
                              <m:oMath xmlns:m="http://schemas.openxmlformats.org/officeDocument/2006/math">
                                <m:d>
                                  <m:dPr>
                                    <m:ctrlPr>
                                      <a:rPr lang="en-US" b="0" i="1" baseline="0" smtClean="0">
                                        <a:latin typeface="Cambria Math" panose="02040503050406030204" pitchFamily="18" charset="0"/>
                                      </a:rPr>
                                    </m:ctrlPr>
                                  </m:dPr>
                                  <m:e>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h</m:t>
                                        </m:r>
                                      </m:e>
                                      <m:sub>
                                        <m:r>
                                          <a:rPr lang="en-US" b="0" i="1" baseline="0" smtClean="0">
                                            <a:latin typeface="Cambria Math" panose="02040503050406030204" pitchFamily="18" charset="0"/>
                                          </a:rPr>
                                          <m:t>0</m:t>
                                        </m:r>
                                      </m:sub>
                                    </m:sSub>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h</m:t>
                                        </m:r>
                                      </m:e>
                                      <m:sub>
                                        <m:r>
                                          <a:rPr lang="en-US" b="0" i="1" baseline="0" smtClean="0">
                                            <a:latin typeface="Cambria Math" panose="02040503050406030204" pitchFamily="18" charset="0"/>
                                          </a:rPr>
                                          <m:t>1</m:t>
                                        </m:r>
                                      </m:sub>
                                    </m:sSub>
                                  </m:e>
                                </m:d>
                                <m:r>
                                  <a:rPr lang="en-US" b="0" i="1" baseline="0" smtClean="0">
                                    <a:latin typeface="Cambria Math" panose="02040503050406030204" pitchFamily="18" charset="0"/>
                                  </a:rPr>
                                  <m:t>=</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𝐻</m:t>
                                    </m:r>
                                    <m:d>
                                      <m:dPr>
                                        <m:ctrlPr>
                                          <a:rPr lang="en-US" b="0" i="1" baseline="0" smtClean="0">
                                            <a:latin typeface="Cambria Math" panose="02040503050406030204" pitchFamily="18" charset="0"/>
                                          </a:rPr>
                                        </m:ctrlPr>
                                      </m:dPr>
                                      <m:e>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𝑘</m:t>
                                            </m:r>
                                          </m:e>
                                          <m:sub>
                                            <m:r>
                                              <a:rPr lang="en-US" b="0" i="1" baseline="0" smtClean="0">
                                                <a:latin typeface="Cambria Math" panose="02040503050406030204" pitchFamily="18" charset="0"/>
                                              </a:rPr>
                                              <m:t>0</m:t>
                                            </m:r>
                                          </m:sub>
                                        </m:sSub>
                                      </m:e>
                                    </m:d>
                                    <m:r>
                                      <a:rPr lang="en-US" b="0" i="1" baseline="0" smtClean="0">
                                        <a:latin typeface="Cambria Math" panose="02040503050406030204" pitchFamily="18" charset="0"/>
                                      </a:rPr>
                                      <m:t>,</m:t>
                                    </m:r>
                                    <m:r>
                                      <a:rPr lang="en-US" b="0" i="1" baseline="0" smtClean="0">
                                        <a:latin typeface="Cambria Math" panose="02040503050406030204" pitchFamily="18" charset="0"/>
                                      </a:rPr>
                                      <m:t>𝐻</m:t>
                                    </m:r>
                                    <m:d>
                                      <m:dPr>
                                        <m:ctrlPr>
                                          <a:rPr lang="en-US" b="0" i="1" baseline="0" smtClean="0">
                                            <a:latin typeface="Cambria Math" panose="02040503050406030204" pitchFamily="18" charset="0"/>
                                          </a:rPr>
                                        </m:ctrlPr>
                                      </m:dPr>
                                      <m:e>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𝑘</m:t>
                                            </m:r>
                                          </m:e>
                                          <m:sub>
                                            <m:r>
                                              <a:rPr lang="en-US" b="0" i="1" baseline="0" smtClean="0">
                                                <a:latin typeface="Cambria Math" panose="02040503050406030204" pitchFamily="18" charset="0"/>
                                              </a:rPr>
                                              <m:t>1</m:t>
                                            </m:r>
                                          </m:sub>
                                        </m:sSub>
                                      </m:e>
                                    </m:d>
                                  </m:e>
                                </m:d>
                              </m:oMath>
                            </m:oMathPara>
                          </a14:m>
                          <a:endParaRPr lang="en-US" b="0" baseline="0" dirty="0"/>
                        </a:p>
                        <a:p>
                          <a:pPr marL="179021" lvl="3" indent="0">
                            <a:buNone/>
                          </a:pPr>
                          <a:r>
                            <a:rPr lang="en-CA" baseline="0" dirty="0"/>
                            <a:t>Signature on bit </a:t>
                          </a:r>
                          <a14:m>
                            <m:oMath xmlns:m="http://schemas.openxmlformats.org/officeDocument/2006/math">
                              <m:r>
                                <a:rPr lang="en-US" b="0" i="1" baseline="0" smtClean="0">
                                  <a:latin typeface="Cambria Math" panose="02040503050406030204" pitchFamily="18" charset="0"/>
                                </a:rPr>
                                <m:t>𝑏</m:t>
                              </m:r>
                            </m:oMath>
                          </a14:m>
                          <a:r>
                            <a:rPr lang="en-CA" baseline="0" dirty="0"/>
                            <a:t> is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𝑘</m:t>
                                  </m:r>
                                </m:e>
                                <m:sub>
                                  <m:r>
                                    <a:rPr lang="en-US" b="0" i="1" baseline="0" smtClean="0">
                                      <a:latin typeface="Cambria Math" panose="02040503050406030204" pitchFamily="18" charset="0"/>
                                    </a:rPr>
                                    <m:t>𝑏</m:t>
                                  </m:r>
                                </m:sub>
                              </m:sSub>
                            </m:oMath>
                          </a14:m>
                          <a:endParaRPr lang="en-CA" baseline="0" dirty="0"/>
                        </a:p>
                        <a:p>
                          <a:pPr marL="179021" lvl="3" indent="0">
                            <a:buNone/>
                          </a:pPr>
                          <a:r>
                            <a:rPr lang="en-CA" baseline="0" dirty="0"/>
                            <a:t>Verification checks that </a:t>
                          </a:r>
                          <a14:m>
                            <m:oMath xmlns:m="http://schemas.openxmlformats.org/officeDocument/2006/math">
                              <m:r>
                                <a:rPr lang="en-US" b="0" i="1" baseline="0" smtClean="0">
                                  <a:latin typeface="Cambria Math" panose="02040503050406030204" pitchFamily="18" charset="0"/>
                                </a:rPr>
                                <m:t>𝐻</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𝑏</m:t>
                                  </m:r>
                                </m:e>
                              </m:d>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h</m:t>
                                  </m:r>
                                </m:e>
                                <m:sub>
                                  <m:r>
                                    <a:rPr lang="en-US" b="0" i="1" baseline="0" smtClean="0">
                                      <a:latin typeface="Cambria Math" panose="02040503050406030204" pitchFamily="18" charset="0"/>
                                    </a:rPr>
                                    <m:t>𝑏</m:t>
                                  </m:r>
                                </m:sub>
                              </m:sSub>
                            </m:oMath>
                          </a14:m>
                          <a:endParaRPr lang="en-CA" baseline="0"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E8D4584E-CA0F-B0DD-5886-E7CE32B6F5A6}"/>
                  </a:ext>
                </a:extLst>
              </p:cNvPr>
              <p:cNvGraphicFramePr>
                <a:graphicFrameLocks noGrp="1"/>
              </p:cNvGraphicFramePr>
              <p:nvPr/>
            </p:nvGraphicFramePr>
            <p:xfrm>
              <a:off x="723274" y="1336713"/>
              <a:ext cx="7697449" cy="2153219"/>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One-time signature (OTS)</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772666">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9" t="-23368" r="-158" b="-5498"/>
                          </a:stretch>
                        </a:blipFill>
                      </a:tcPr>
                    </a:tc>
                    <a:extLst>
                      <a:ext uri="{0D108BD9-81ED-4DB2-BD59-A6C34878D82A}">
                        <a16:rowId xmlns:a16="http://schemas.microsoft.com/office/drawing/2014/main" val="2354341383"/>
                      </a:ext>
                    </a:extLst>
                  </a:tr>
                </a:tbl>
              </a:graphicData>
            </a:graphic>
          </p:graphicFrame>
        </mc:Fallback>
      </mc:AlternateContent>
      <p:sp>
        <p:nvSpPr>
          <p:cNvPr id="6" name="Slide Number Placeholder 5">
            <a:extLst>
              <a:ext uri="{FF2B5EF4-FFF2-40B4-BE49-F238E27FC236}">
                <a16:creationId xmlns:a16="http://schemas.microsoft.com/office/drawing/2014/main" id="{06BE9BC8-2D73-4FD9-61AA-39BED3CAB0CF}"/>
              </a:ext>
            </a:extLst>
          </p:cNvPr>
          <p:cNvSpPr>
            <a:spLocks noGrp="1"/>
          </p:cNvSpPr>
          <p:nvPr>
            <p:ph type="sldNum" sz="quarter" idx="8"/>
          </p:nvPr>
        </p:nvSpPr>
        <p:spPr/>
        <p:txBody>
          <a:bodyPr/>
          <a:lstStyle/>
          <a:p>
            <a:pPr lvl="0"/>
            <a:fld id="{54D7E5F9-595B-41CC-8860-862166473562}" type="slidenum">
              <a:rPr lang="en-US" smtClean="0"/>
              <a:t>64</a:t>
            </a:fld>
            <a:endParaRPr lang="en-US"/>
          </a:p>
        </p:txBody>
      </p:sp>
    </p:spTree>
    <p:extLst>
      <p:ext uri="{BB962C8B-B14F-4D97-AF65-F5344CB8AC3E}">
        <p14:creationId xmlns:p14="http://schemas.microsoft.com/office/powerpoint/2010/main" val="4151389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35A336C-0A77-5F9A-F810-F13005B5F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7D19A-EE9F-B73D-92C4-3A48EEE046A5}"/>
              </a:ext>
            </a:extLst>
          </p:cNvPr>
          <p:cNvSpPr>
            <a:spLocks noGrp="1"/>
          </p:cNvSpPr>
          <p:nvPr>
            <p:ph type="title"/>
          </p:nvPr>
        </p:nvSpPr>
        <p:spPr/>
        <p:txBody>
          <a:bodyPr/>
          <a:lstStyle/>
          <a:p>
            <a:r>
              <a:rPr lang="en-US"/>
              <a:t>Signatures</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C916C7C-1C43-8366-CC2A-9D2A088D4192}"/>
                  </a:ext>
                </a:extLst>
              </p:cNvPr>
              <p:cNvGraphicFramePr>
                <a:graphicFrameLocks noGrp="1"/>
              </p:cNvGraphicFramePr>
              <p:nvPr/>
            </p:nvGraphicFramePr>
            <p:xfrm>
              <a:off x="723274" y="510243"/>
              <a:ext cx="7697449" cy="376383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Merkle signatures</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572731">
                    <a:tc>
                      <a:txBody>
                        <a:bodyPr/>
                        <a:lstStyle/>
                        <a:p>
                          <a:pPr marL="179021" lvl="3" indent="0">
                            <a:buNone/>
                          </a:pPr>
                          <a:r>
                            <a:rPr lang="en-US" baseline="0" dirty="0"/>
                            <a:t>Combine OTS public keys in a binary tree (called a Merkle tree):</a:t>
                          </a:r>
                        </a:p>
                        <a:p>
                          <a:pPr marL="179021" lvl="3" indent="0">
                            <a:buNone/>
                          </a:pPr>
                          <a:endParaRPr lang="en-US" baseline="0" dirty="0"/>
                        </a:p>
                        <a:p>
                          <a:pPr marL="179021" lvl="3" indent="0">
                            <a:buNone/>
                          </a:pPr>
                          <a:endParaRPr lang="en-US" baseline="0" dirty="0"/>
                        </a:p>
                        <a:p>
                          <a:pPr marL="179021" lvl="3" indent="0">
                            <a:buNone/>
                          </a:pPr>
                          <a:endParaRPr lang="en-US" baseline="0" dirty="0"/>
                        </a:p>
                        <a:p>
                          <a:pPr marL="179021" lvl="3" indent="0">
                            <a:buNone/>
                          </a:pPr>
                          <a:endParaRPr lang="en-US" baseline="0" dirty="0"/>
                        </a:p>
                        <a:p>
                          <a:pPr marL="179021" lvl="3" indent="0">
                            <a:buNone/>
                          </a:pPr>
                          <a:endParaRPr lang="en-US" baseline="0" dirty="0"/>
                        </a:p>
                        <a:p>
                          <a:pPr marL="179021" lvl="3" indent="0">
                            <a:buNone/>
                          </a:pPr>
                          <a:endParaRPr lang="en-US" baseline="0" dirty="0"/>
                        </a:p>
                        <a:p>
                          <a:pPr marL="179021" lvl="3" indent="0">
                            <a:buNone/>
                          </a:pPr>
                          <a:endParaRPr lang="en-US" baseline="0" dirty="0"/>
                        </a:p>
                        <a:p>
                          <a:pPr marL="179021" lvl="3" indent="0">
                            <a:buNone/>
                          </a:pPr>
                          <a:endParaRPr lang="en-US" baseline="0" dirty="0"/>
                        </a:p>
                        <a:p>
                          <a:pPr marL="179021" lvl="3" indent="0">
                            <a:buNone/>
                          </a:pPr>
                          <a:r>
                            <a:rPr lang="en-US" baseline="0" dirty="0"/>
                            <a:t>The public key is the tree root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h</m:t>
                                  </m:r>
                                </m:e>
                                <m:sub>
                                  <m:r>
                                    <a:rPr lang="en-US" b="0" i="1" baseline="0" smtClean="0">
                                      <a:latin typeface="Cambria Math" panose="02040503050406030204" pitchFamily="18" charset="0"/>
                                    </a:rPr>
                                    <m:t>0</m:t>
                                  </m:r>
                                </m:sub>
                              </m:sSub>
                            </m:oMath>
                          </a14:m>
                          <a:endParaRPr lang="en-US" baseline="0" dirty="0"/>
                        </a:p>
                        <a:p>
                          <a:pPr marL="179021" lvl="3" indent="0">
                            <a:buNone/>
                          </a:pPr>
                          <a:r>
                            <a:rPr lang="en-US" baseline="0" dirty="0"/>
                            <a:t>A signature is a one-time signature with part of the path, for example</a:t>
                          </a:r>
                        </a:p>
                        <a:p>
                          <a:pPr marL="179021" lvl="3" indent="0">
                            <a:buNone/>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𝑘</m:t>
                                    </m:r>
                                  </m:e>
                                  <m:sub>
                                    <m:r>
                                      <a:rPr lang="en-US" b="0" i="1" baseline="0" smtClean="0">
                                        <a:latin typeface="Cambria Math" panose="02040503050406030204" pitchFamily="18" charset="0"/>
                                      </a:rPr>
                                      <m:t>0</m:t>
                                    </m:r>
                                  </m:sub>
                                </m:sSub>
                                <m:r>
                                  <a:rPr lang="en-US" b="0" i="1" baseline="0" smtClean="0">
                                    <a:latin typeface="Cambria Math" panose="02040503050406030204" pitchFamily="18" charset="0"/>
                                  </a:rPr>
                                  <m:t>, </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h</m:t>
                                    </m:r>
                                  </m:e>
                                  <m:sub>
                                    <m:r>
                                      <a:rPr lang="en-US" b="0" i="0" baseline="0" smtClean="0">
                                        <a:latin typeface="Cambria Math" panose="02040503050406030204" pitchFamily="18" charset="0"/>
                                      </a:rPr>
                                      <m:t>4</m:t>
                                    </m:r>
                                  </m:sub>
                                </m:sSub>
                                <m:r>
                                  <a:rPr lang="en-US" b="0" i="0" baseline="0" smtClean="0">
                                    <a:latin typeface="Cambria Math" panose="02040503050406030204" pitchFamily="18" charset="0"/>
                                  </a:rPr>
                                  <m:t>,</m:t>
                                </m:r>
                                <m:sSub>
                                  <m:sSubPr>
                                    <m:ctrlPr>
                                      <a:rPr lang="en-US" b="0" i="1" baseline="0" smtClean="0">
                                        <a:latin typeface="Cambria Math" panose="02040503050406030204" pitchFamily="18" charset="0"/>
                                      </a:rPr>
                                    </m:ctrlPr>
                                  </m:sSubPr>
                                  <m:e>
                                    <m:r>
                                      <m:rPr>
                                        <m:sty m:val="p"/>
                                      </m:rPr>
                                      <a:rPr lang="en-US" b="0" i="0" baseline="0" smtClean="0">
                                        <a:latin typeface="Cambria Math" panose="02040503050406030204" pitchFamily="18" charset="0"/>
                                      </a:rPr>
                                      <m:t>h</m:t>
                                    </m:r>
                                  </m:e>
                                  <m:sub>
                                    <m:r>
                                      <a:rPr lang="en-US" b="0" i="0" baseline="0" smtClean="0">
                                        <a:latin typeface="Cambria Math" panose="02040503050406030204" pitchFamily="18" charset="0"/>
                                      </a:rPr>
                                      <m:t>2</m:t>
                                    </m:r>
                                  </m:sub>
                                </m:sSub>
                                <m:r>
                                  <a:rPr lang="en-US" b="0" i="0" baseline="0" smtClean="0">
                                    <a:latin typeface="Cambria Math" panose="02040503050406030204" pitchFamily="18" charset="0"/>
                                  </a:rPr>
                                  <m:t>)</m:t>
                                </m:r>
                              </m:oMath>
                            </m:oMathPara>
                          </a14:m>
                          <a:endParaRPr lang="en-CA" baseline="0"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7" name="Table 6">
                <a:extLst>
                  <a:ext uri="{FF2B5EF4-FFF2-40B4-BE49-F238E27FC236}">
                    <a16:creationId xmlns:a16="http://schemas.microsoft.com/office/drawing/2014/main" id="{EC916C7C-1C43-8366-CC2A-9D2A088D4192}"/>
                  </a:ext>
                </a:extLst>
              </p:cNvPr>
              <p:cNvGraphicFramePr>
                <a:graphicFrameLocks noGrp="1"/>
              </p:cNvGraphicFramePr>
              <p:nvPr/>
            </p:nvGraphicFramePr>
            <p:xfrm>
              <a:off x="723274" y="510243"/>
              <a:ext cx="7697449" cy="3763833"/>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0553">
                    <a:tc>
                      <a:txBody>
                        <a:bodyPr/>
                        <a:lstStyle/>
                        <a:p>
                          <a:r>
                            <a:rPr lang="en-US">
                              <a:solidFill>
                                <a:schemeClr val="bg1"/>
                              </a:solidFill>
                            </a:rPr>
                            <a:t>Example: Merkle signatures</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338328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9" t="-12230" r="-158" b="-1439"/>
                          </a:stretch>
                        </a:blipFill>
                      </a:tcPr>
                    </a:tc>
                    <a:extLst>
                      <a:ext uri="{0D108BD9-81ED-4DB2-BD59-A6C34878D82A}">
                        <a16:rowId xmlns:a16="http://schemas.microsoft.com/office/drawing/2014/main" val="2354341383"/>
                      </a:ext>
                    </a:extLst>
                  </a:tr>
                </a:tbl>
              </a:graphicData>
            </a:graphic>
          </p:graphicFrame>
        </mc:Fallback>
      </mc:AlternateContent>
      <p:pic>
        <p:nvPicPr>
          <p:cNvPr id="14" name="Content Placeholder 13">
            <a:extLst>
              <a:ext uri="{FF2B5EF4-FFF2-40B4-BE49-F238E27FC236}">
                <a16:creationId xmlns:a16="http://schemas.microsoft.com/office/drawing/2014/main" id="{6415CD0F-3485-872E-D0B7-B6C43AD392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896256" y="1248870"/>
            <a:ext cx="5351488" cy="2125018"/>
          </a:xfrm>
        </p:spPr>
      </p:pic>
      <p:sp>
        <p:nvSpPr>
          <p:cNvPr id="3" name="Slide Number Placeholder 2">
            <a:extLst>
              <a:ext uri="{FF2B5EF4-FFF2-40B4-BE49-F238E27FC236}">
                <a16:creationId xmlns:a16="http://schemas.microsoft.com/office/drawing/2014/main" id="{90352EB9-4378-D189-0EA9-4460D916D6B9}"/>
              </a:ext>
            </a:extLst>
          </p:cNvPr>
          <p:cNvSpPr>
            <a:spLocks noGrp="1"/>
          </p:cNvSpPr>
          <p:nvPr>
            <p:ph type="sldNum" sz="quarter" idx="8"/>
          </p:nvPr>
        </p:nvSpPr>
        <p:spPr/>
        <p:txBody>
          <a:bodyPr/>
          <a:lstStyle/>
          <a:p>
            <a:pPr lvl="0"/>
            <a:fld id="{54D7E5F9-595B-41CC-8860-862166473562}" type="slidenum">
              <a:rPr lang="en-US" smtClean="0"/>
              <a:t>65</a:t>
            </a:fld>
            <a:endParaRPr lang="en-US"/>
          </a:p>
        </p:txBody>
      </p:sp>
    </p:spTree>
    <p:extLst>
      <p:ext uri="{BB962C8B-B14F-4D97-AF65-F5344CB8AC3E}">
        <p14:creationId xmlns:p14="http://schemas.microsoft.com/office/powerpoint/2010/main" val="35869225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8A495-AA4D-DAB3-CF64-76E474CEE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3A930-BCF9-4B21-621A-0D04E828F54F}"/>
              </a:ext>
            </a:extLst>
          </p:cNvPr>
          <p:cNvSpPr>
            <a:spLocks noGrp="1"/>
          </p:cNvSpPr>
          <p:nvPr>
            <p:ph type="title"/>
          </p:nvPr>
        </p:nvSpPr>
        <p:spPr/>
        <p:txBody>
          <a:bodyPr/>
          <a:lstStyle/>
          <a:p>
            <a:r>
              <a:rPr lang="en-CA" dirty="0"/>
              <a:t>PQC</a:t>
            </a:r>
          </a:p>
        </p:txBody>
      </p:sp>
      <p:sp>
        <p:nvSpPr>
          <p:cNvPr id="6" name="Slide Number Placeholder 5">
            <a:extLst>
              <a:ext uri="{FF2B5EF4-FFF2-40B4-BE49-F238E27FC236}">
                <a16:creationId xmlns:a16="http://schemas.microsoft.com/office/drawing/2014/main" id="{18A37EC1-C784-E72F-830B-DC8D0D6A20EC}"/>
              </a:ext>
            </a:extLst>
          </p:cNvPr>
          <p:cNvSpPr>
            <a:spLocks noGrp="1"/>
          </p:cNvSpPr>
          <p:nvPr>
            <p:ph type="sldNum" sz="quarter" idx="8"/>
          </p:nvPr>
        </p:nvSpPr>
        <p:spPr/>
        <p:txBody>
          <a:bodyPr/>
          <a:lstStyle/>
          <a:p>
            <a:pPr lvl="0"/>
            <a:fld id="{54D7E5F9-595B-41CC-8860-862166473562}" type="slidenum">
              <a:rPr lang="en-US" smtClean="0"/>
              <a:t>66</a:t>
            </a:fld>
            <a:endParaRPr lang="en-US"/>
          </a:p>
        </p:txBody>
      </p:sp>
      <p:sp>
        <p:nvSpPr>
          <p:cNvPr id="10" name="Content Placeholder 2">
            <a:extLst>
              <a:ext uri="{FF2B5EF4-FFF2-40B4-BE49-F238E27FC236}">
                <a16:creationId xmlns:a16="http://schemas.microsoft.com/office/drawing/2014/main" id="{7259C6B1-722C-B2CD-CFEE-3178530CF613}"/>
              </a:ext>
            </a:extLst>
          </p:cNvPr>
          <p:cNvSpPr>
            <a:spLocks noGrp="1"/>
          </p:cNvSpPr>
          <p:nvPr>
            <p:ph idx="1"/>
          </p:nvPr>
        </p:nvSpPr>
        <p:spPr>
          <a:xfrm>
            <a:off x="0" y="539038"/>
            <a:ext cx="9143999" cy="4025647"/>
          </a:xfrm>
        </p:spPr>
        <p:txBody>
          <a:bodyPr/>
          <a:lstStyle/>
          <a:p>
            <a:r>
              <a:rPr lang="en-US" dirty="0"/>
              <a:t>We are still relying on the assumed hardness of some mathematical problems.</a:t>
            </a:r>
          </a:p>
          <a:p>
            <a:endParaRPr lang="en-US" dirty="0"/>
          </a:p>
          <a:p>
            <a:r>
              <a:rPr lang="en-US" dirty="0"/>
              <a:t>QKD provides a cryptographic primitive that is independent of the computational resources of the adversary.</a:t>
            </a:r>
          </a:p>
          <a:p>
            <a:endParaRPr lang="en-US" dirty="0"/>
          </a:p>
          <a:p>
            <a:r>
              <a:rPr lang="en-US" dirty="0"/>
              <a:t>Thursday we’ll cover QKD, as originally introduced in</a:t>
            </a:r>
          </a:p>
          <a:p>
            <a:pPr marL="179999" lvl="3" indent="0">
              <a:buNone/>
            </a:pPr>
            <a:r>
              <a:rPr lang="en-US" dirty="0"/>
              <a:t>Charles H. Bennett and Gilles Brassard, 2014. Theoretical Computer Science, vol 560, part 1, pages 7-11. </a:t>
            </a:r>
            <a:r>
              <a:rPr lang="en-US" dirty="0" err="1"/>
              <a:t>doi</a:t>
            </a:r>
            <a:r>
              <a:rPr lang="en-US" dirty="0"/>
              <a:t>: </a:t>
            </a:r>
            <a:r>
              <a:rPr lang="en-US" dirty="0">
                <a:hlinkClick r:id="rId2"/>
              </a:rPr>
              <a:t>10.1016/j.tcs.2014.05.025</a:t>
            </a:r>
            <a:endParaRPr lang="en-US" dirty="0"/>
          </a:p>
        </p:txBody>
      </p:sp>
    </p:spTree>
    <p:extLst>
      <p:ext uri="{BB962C8B-B14F-4D97-AF65-F5344CB8AC3E}">
        <p14:creationId xmlns:p14="http://schemas.microsoft.com/office/powerpoint/2010/main" val="3447053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1C8E51EC-B863-C588-CCD4-4B11E3532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DDD71-41A3-CA82-A411-4B98DC99C5DA}"/>
              </a:ext>
            </a:extLst>
          </p:cNvPr>
          <p:cNvSpPr>
            <a:spLocks noGrp="1"/>
          </p:cNvSpPr>
          <p:nvPr>
            <p:ph type="title"/>
          </p:nvPr>
        </p:nvSpPr>
        <p:spPr/>
        <p:txBody>
          <a:bodyPr/>
          <a:lstStyle/>
          <a:p>
            <a:r>
              <a:rPr lang="en-US">
                <a:solidFill>
                  <a:schemeClr val="bg1"/>
                </a:solidFill>
              </a:rPr>
              <a:t>Outline</a:t>
            </a:r>
          </a:p>
        </p:txBody>
      </p:sp>
      <p:sp>
        <p:nvSpPr>
          <p:cNvPr id="3" name="Content Placeholder 2">
            <a:extLst>
              <a:ext uri="{FF2B5EF4-FFF2-40B4-BE49-F238E27FC236}">
                <a16:creationId xmlns:a16="http://schemas.microsoft.com/office/drawing/2014/main" id="{7A0F54BE-2062-DD73-EB26-B05A6D9CA0FA}"/>
              </a:ext>
            </a:extLst>
          </p:cNvPr>
          <p:cNvSpPr>
            <a:spLocks noGrp="1"/>
          </p:cNvSpPr>
          <p:nvPr>
            <p:ph idx="1"/>
          </p:nvPr>
        </p:nvSpPr>
        <p:spPr/>
        <p:txBody>
          <a:bodyPr>
            <a:normAutofit/>
          </a:bodyPr>
          <a:lstStyle/>
          <a:p>
            <a:pPr marL="457200" indent="-457200">
              <a:buFont typeface="+mj-lt"/>
              <a:buAutoNum type="arabicPeriod"/>
            </a:pPr>
            <a:r>
              <a:rPr lang="en-US" dirty="0">
                <a:solidFill>
                  <a:srgbClr val="7E0000"/>
                </a:solidFill>
              </a:rPr>
              <a:t>Cryptography</a:t>
            </a:r>
          </a:p>
          <a:p>
            <a:pPr marL="637200" lvl="1" indent="-457200">
              <a:buFont typeface="+mj-lt"/>
              <a:buAutoNum type="arabicPeriod"/>
            </a:pPr>
            <a:r>
              <a:rPr lang="en-US" dirty="0">
                <a:solidFill>
                  <a:srgbClr val="7E0000"/>
                </a:solidFill>
              </a:rPr>
              <a:t>Symmetric cryptography</a:t>
            </a:r>
          </a:p>
          <a:p>
            <a:pPr marL="637200" lvl="1" indent="-457200">
              <a:buFont typeface="+mj-lt"/>
              <a:buAutoNum type="arabicPeriod"/>
            </a:pPr>
            <a:r>
              <a:rPr lang="en-US">
                <a:solidFill>
                  <a:srgbClr val="7E0000"/>
                </a:solidFill>
              </a:rPr>
              <a:t>Asymmetric cryptography</a:t>
            </a:r>
          </a:p>
          <a:p>
            <a:pPr marL="637200" lvl="1" indent="-457200">
              <a:buFont typeface="+mj-lt"/>
              <a:buAutoNum type="arabicPeriod"/>
            </a:pPr>
            <a:r>
              <a:rPr lang="en-US" dirty="0">
                <a:solidFill>
                  <a:srgbClr val="7E0000"/>
                </a:solidFill>
              </a:rPr>
              <a:t>Protocols</a:t>
            </a:r>
          </a:p>
          <a:p>
            <a:pPr marL="457200" indent="-457200">
              <a:buFont typeface="+mj-lt"/>
              <a:buAutoNum type="arabicPeriod"/>
            </a:pPr>
            <a:r>
              <a:rPr lang="en-US" dirty="0">
                <a:solidFill>
                  <a:srgbClr val="7E0000"/>
                </a:solidFill>
              </a:rPr>
              <a:t>Quantum threat</a:t>
            </a:r>
          </a:p>
          <a:p>
            <a:pPr marL="637200" lvl="1" indent="-457200">
              <a:buFont typeface="+mj-lt"/>
              <a:buAutoNum type="arabicPeriod"/>
            </a:pPr>
            <a:r>
              <a:rPr lang="en-US" dirty="0">
                <a:solidFill>
                  <a:srgbClr val="7E0000"/>
                </a:solidFill>
              </a:rPr>
              <a:t>Problem</a:t>
            </a:r>
          </a:p>
          <a:p>
            <a:pPr marL="637200" lvl="1" indent="-457200">
              <a:buFont typeface="+mj-lt"/>
              <a:buAutoNum type="arabicPeriod"/>
            </a:pPr>
            <a:r>
              <a:rPr lang="en-US" dirty="0">
                <a:solidFill>
                  <a:srgbClr val="7E0000"/>
                </a:solidFill>
              </a:rPr>
              <a:t>Solutions</a:t>
            </a:r>
          </a:p>
          <a:p>
            <a:pPr marL="457200" indent="-457200">
              <a:buFont typeface="+mj-lt"/>
              <a:buAutoNum type="arabicPeriod"/>
            </a:pPr>
            <a:r>
              <a:rPr lang="en-US" dirty="0">
                <a:solidFill>
                  <a:schemeClr val="bg1"/>
                </a:solidFill>
              </a:rPr>
              <a:t>Quantum key distribution</a:t>
            </a:r>
          </a:p>
          <a:p>
            <a:pPr marL="637200" lvl="1" indent="-457200">
              <a:buFont typeface="+mj-lt"/>
              <a:buAutoNum type="arabicPeriod"/>
            </a:pPr>
            <a:r>
              <a:rPr lang="en-US" dirty="0">
                <a:solidFill>
                  <a:srgbClr val="7E0000"/>
                </a:solidFill>
              </a:rPr>
              <a:t>BB84</a:t>
            </a:r>
          </a:p>
          <a:p>
            <a:pPr marL="637200" lvl="1" indent="-457200">
              <a:buFont typeface="+mj-lt"/>
              <a:buAutoNum type="arabicPeriod"/>
            </a:pPr>
            <a:r>
              <a:rPr lang="en-US" dirty="0">
                <a:solidFill>
                  <a:srgbClr val="7E0000"/>
                </a:solidFill>
              </a:rPr>
              <a:t>Information reconciliation</a:t>
            </a:r>
          </a:p>
          <a:p>
            <a:pPr marL="637200" lvl="1" indent="-457200">
              <a:buFont typeface="+mj-lt"/>
              <a:buAutoNum type="arabicPeriod"/>
            </a:pPr>
            <a:r>
              <a:rPr lang="en-US" dirty="0">
                <a:solidFill>
                  <a:srgbClr val="7E0000"/>
                </a:solidFill>
              </a:rPr>
              <a:t>Privacy amplification</a:t>
            </a:r>
          </a:p>
          <a:p>
            <a:pPr marL="637200" lvl="1" indent="-457200">
              <a:buFont typeface="+mj-lt"/>
              <a:buAutoNum type="arabicPeriod"/>
            </a:pPr>
            <a:r>
              <a:rPr lang="en-US" dirty="0">
                <a:solidFill>
                  <a:srgbClr val="7E0000"/>
                </a:solidFill>
              </a:rPr>
              <a:t>The authenticated channel</a:t>
            </a:r>
          </a:p>
          <a:p>
            <a:pPr marL="637200" lvl="1" indent="-457200">
              <a:buFont typeface="+mj-lt"/>
              <a:buAutoNum type="arabicPeriod"/>
            </a:pPr>
            <a:r>
              <a:rPr lang="en-US" dirty="0">
                <a:solidFill>
                  <a:srgbClr val="7E0000"/>
                </a:solidFill>
              </a:rPr>
              <a:t>Comparing to non-quantum cryptography</a:t>
            </a:r>
          </a:p>
        </p:txBody>
      </p:sp>
      <p:sp>
        <p:nvSpPr>
          <p:cNvPr id="5" name="Slide Number Placeholder 4">
            <a:extLst>
              <a:ext uri="{FF2B5EF4-FFF2-40B4-BE49-F238E27FC236}">
                <a16:creationId xmlns:a16="http://schemas.microsoft.com/office/drawing/2014/main" id="{DA4AA6D5-5C22-BF55-FD6C-A9919D005C09}"/>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dirty="0" smtClean="0">
                <a:ln>
                  <a:noFill/>
                </a:ln>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67</a:t>
            </a:fld>
            <a:endParaRPr kumimoji="0" lang="en-US" sz="11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1712931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EE6A-FAE4-B590-669F-B6DDBA247812}"/>
              </a:ext>
            </a:extLst>
          </p:cNvPr>
          <p:cNvSpPr>
            <a:spLocks noGrp="1"/>
          </p:cNvSpPr>
          <p:nvPr>
            <p:ph type="title"/>
          </p:nvPr>
        </p:nvSpPr>
        <p:spPr/>
        <p:txBody>
          <a:bodyPr/>
          <a:lstStyle/>
          <a:p>
            <a:r>
              <a:rPr lang="en-US"/>
              <a:t>Quantum key distribution</a:t>
            </a:r>
          </a:p>
        </p:txBody>
      </p:sp>
      <p:sp>
        <p:nvSpPr>
          <p:cNvPr id="3" name="Content Placeholder 2">
            <a:extLst>
              <a:ext uri="{FF2B5EF4-FFF2-40B4-BE49-F238E27FC236}">
                <a16:creationId xmlns:a16="http://schemas.microsoft.com/office/drawing/2014/main" id="{908788C4-41B2-8EAF-5394-82B6BF9CE327}"/>
              </a:ext>
            </a:extLst>
          </p:cNvPr>
          <p:cNvSpPr>
            <a:spLocks noGrp="1"/>
          </p:cNvSpPr>
          <p:nvPr>
            <p:ph idx="1"/>
          </p:nvPr>
        </p:nvSpPr>
        <p:spPr/>
        <p:txBody>
          <a:bodyPr/>
          <a:lstStyle/>
          <a:p>
            <a:r>
              <a:rPr lang="en-US" dirty="0"/>
              <a:t>Goal: Alice and Bob want to derive a fresh shared secret</a:t>
            </a:r>
          </a:p>
          <a:p>
            <a:endParaRPr lang="en-US" dirty="0"/>
          </a:p>
          <a:p>
            <a:r>
              <a:rPr lang="en-US" dirty="0"/>
              <a:t>Assuming:</a:t>
            </a:r>
          </a:p>
          <a:p>
            <a:pPr marL="342900" indent="-342900">
              <a:buFont typeface="Arial" panose="020B0604020202020204" pitchFamily="34" charset="0"/>
              <a:buChar char="•"/>
            </a:pPr>
            <a:r>
              <a:rPr lang="en-US" dirty="0"/>
              <a:t>They have a quantum channel</a:t>
            </a:r>
          </a:p>
          <a:p>
            <a:pPr marL="342900" indent="-342900">
              <a:buFont typeface="Arial" panose="020B0604020202020204" pitchFamily="34" charset="0"/>
              <a:buChar char="•"/>
            </a:pPr>
            <a:r>
              <a:rPr lang="en-US" dirty="0"/>
              <a:t>They have an authenticated classical channel</a:t>
            </a:r>
          </a:p>
          <a:p>
            <a:pPr marL="342900" indent="-342900">
              <a:buFont typeface="Arial" panose="020B0604020202020204" pitchFamily="34" charset="0"/>
              <a:buChar char="•"/>
            </a:pPr>
            <a:endParaRPr lang="en-US" dirty="0"/>
          </a:p>
          <a:p>
            <a:r>
              <a:rPr lang="en-US" dirty="0"/>
              <a:t>Use properties of quantum communication to</a:t>
            </a:r>
          </a:p>
          <a:p>
            <a:pPr marL="342900" indent="-342900">
              <a:buFont typeface="Arial" panose="020B0604020202020204" pitchFamily="34" charset="0"/>
              <a:buChar char="•"/>
            </a:pPr>
            <a:r>
              <a:rPr lang="en-US" dirty="0"/>
              <a:t>detect eavesdroppers</a:t>
            </a:r>
          </a:p>
          <a:p>
            <a:pPr marL="342900" indent="-342900">
              <a:buFont typeface="Arial" panose="020B0604020202020204" pitchFamily="34" charset="0"/>
              <a:buChar char="•"/>
            </a:pPr>
            <a:r>
              <a:rPr lang="en-US" dirty="0"/>
              <a:t>guarantee that no information leaked if no eavesdropper was present</a:t>
            </a:r>
          </a:p>
          <a:p>
            <a:endParaRPr lang="en-US" dirty="0"/>
          </a:p>
          <a:p>
            <a:r>
              <a:rPr lang="en-US" dirty="0">
                <a:solidFill>
                  <a:srgbClr val="C00000"/>
                </a:solidFill>
              </a:rPr>
              <a:t>Not </a:t>
            </a:r>
            <a:r>
              <a:rPr lang="en-US" dirty="0"/>
              <a:t>assuming that Eve has limited computation power</a:t>
            </a:r>
          </a:p>
        </p:txBody>
      </p:sp>
      <p:sp>
        <p:nvSpPr>
          <p:cNvPr id="4" name="Slide Number Placeholder 3">
            <a:extLst>
              <a:ext uri="{FF2B5EF4-FFF2-40B4-BE49-F238E27FC236}">
                <a16:creationId xmlns:a16="http://schemas.microsoft.com/office/drawing/2014/main" id="{19BEBB70-D2CD-EA33-94F0-9212CCE8A15C}"/>
              </a:ext>
            </a:extLst>
          </p:cNvPr>
          <p:cNvSpPr>
            <a:spLocks noGrp="1"/>
          </p:cNvSpPr>
          <p:nvPr>
            <p:ph type="sldNum" sz="quarter" idx="8"/>
          </p:nvPr>
        </p:nvSpPr>
        <p:spPr/>
        <p:txBody>
          <a:bodyPr/>
          <a:lstStyle/>
          <a:p>
            <a:pPr lvl="0"/>
            <a:fld id="{54D7E5F9-595B-41CC-8860-862166473562}" type="slidenum">
              <a:rPr lang="en-US" dirty="0" smtClean="0"/>
              <a:t>68</a:t>
            </a:fld>
            <a:endParaRPr lang="en-US" dirty="0"/>
          </a:p>
        </p:txBody>
      </p:sp>
    </p:spTree>
    <p:extLst>
      <p:ext uri="{BB962C8B-B14F-4D97-AF65-F5344CB8AC3E}">
        <p14:creationId xmlns:p14="http://schemas.microsoft.com/office/powerpoint/2010/main" val="23392278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5AAFF-E487-96CC-9A2D-6630B679E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2C3E3-7F48-D851-F20A-52C5D5626EEF}"/>
              </a:ext>
            </a:extLst>
          </p:cNvPr>
          <p:cNvSpPr>
            <a:spLocks noGrp="1"/>
          </p:cNvSpPr>
          <p:nvPr>
            <p:ph type="title"/>
          </p:nvPr>
        </p:nvSpPr>
        <p:spPr/>
        <p:txBody>
          <a:bodyPr/>
          <a:lstStyle/>
          <a:p>
            <a:r>
              <a:rPr lang="en-US"/>
              <a:t>QKD</a:t>
            </a:r>
          </a:p>
        </p:txBody>
      </p:sp>
      <p:pic>
        <p:nvPicPr>
          <p:cNvPr id="6" name="Content Placeholder 5" descr="A diagram of a channel&#10;&#10;Description automatically generated">
            <a:extLst>
              <a:ext uri="{FF2B5EF4-FFF2-40B4-BE49-F238E27FC236}">
                <a16:creationId xmlns:a16="http://schemas.microsoft.com/office/drawing/2014/main" id="{97EC33CB-3A1E-727A-88AF-9EB54B0568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634" y="1228166"/>
            <a:ext cx="7746732" cy="2109600"/>
          </a:xfrm>
        </p:spPr>
      </p:pic>
      <p:sp>
        <p:nvSpPr>
          <p:cNvPr id="7" name="Freeform: Shape 6">
            <a:extLst>
              <a:ext uri="{FF2B5EF4-FFF2-40B4-BE49-F238E27FC236}">
                <a16:creationId xmlns:a16="http://schemas.microsoft.com/office/drawing/2014/main" id="{D60968DA-9E7B-7B6A-44BF-8F9D89AF5408}"/>
              </a:ext>
            </a:extLst>
          </p:cNvPr>
          <p:cNvSpPr/>
          <p:nvPr/>
        </p:nvSpPr>
        <p:spPr>
          <a:xfrm>
            <a:off x="4267200" y="1407409"/>
            <a:ext cx="663388" cy="116591"/>
          </a:xfrm>
          <a:custGeom>
            <a:avLst/>
            <a:gdLst>
              <a:gd name="connsiteX0" fmla="*/ 0 w 663388"/>
              <a:gd name="connsiteY0" fmla="*/ 116591 h 116591"/>
              <a:gd name="connsiteX1" fmla="*/ 53788 w 663388"/>
              <a:gd name="connsiteY1" fmla="*/ 98662 h 116591"/>
              <a:gd name="connsiteX2" fmla="*/ 188259 w 663388"/>
              <a:gd name="connsiteY2" fmla="*/ 44873 h 116591"/>
              <a:gd name="connsiteX3" fmla="*/ 573741 w 663388"/>
              <a:gd name="connsiteY3" fmla="*/ 9015 h 116591"/>
              <a:gd name="connsiteX4" fmla="*/ 663388 w 663388"/>
              <a:gd name="connsiteY4" fmla="*/ 50 h 116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388" h="116591">
                <a:moveTo>
                  <a:pt x="0" y="116591"/>
                </a:moveTo>
                <a:cubicBezTo>
                  <a:pt x="17929" y="110615"/>
                  <a:pt x="36127" y="105390"/>
                  <a:pt x="53788" y="98662"/>
                </a:cubicBezTo>
                <a:cubicBezTo>
                  <a:pt x="98902" y="81476"/>
                  <a:pt x="140684" y="53076"/>
                  <a:pt x="188259" y="44873"/>
                </a:cubicBezTo>
                <a:cubicBezTo>
                  <a:pt x="315431" y="22947"/>
                  <a:pt x="445989" y="27266"/>
                  <a:pt x="573741" y="9015"/>
                </a:cubicBezTo>
                <a:cubicBezTo>
                  <a:pt x="645369" y="-1218"/>
                  <a:pt x="615364" y="50"/>
                  <a:pt x="663388" y="50"/>
                </a:cubicBezTo>
              </a:path>
            </a:pathLst>
          </a:cu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3E5B19-F024-099E-2F31-1EFEE7073135}"/>
              </a:ext>
            </a:extLst>
          </p:cNvPr>
          <p:cNvSpPr txBox="1"/>
          <p:nvPr/>
        </p:nvSpPr>
        <p:spPr>
          <a:xfrm>
            <a:off x="4492198" y="1138143"/>
            <a:ext cx="438390" cy="307777"/>
          </a:xfrm>
          <a:prstGeom prst="rect">
            <a:avLst/>
          </a:prstGeom>
          <a:noFill/>
        </p:spPr>
        <p:txBody>
          <a:bodyPr wrap="none" rtlCol="0">
            <a:spAutoFit/>
          </a:bodyPr>
          <a:lstStyle/>
          <a:p>
            <a:r>
              <a:rPr lang="en-US" sz="1400" b="1" dirty="0">
                <a:solidFill>
                  <a:srgbClr val="C00000"/>
                </a:solidFill>
                <a:latin typeface="Bradley Hand ITC" panose="03070402050302030203" pitchFamily="66" charset="0"/>
              </a:rPr>
              <a:t>Eve</a:t>
            </a:r>
          </a:p>
        </p:txBody>
      </p:sp>
      <p:sp>
        <p:nvSpPr>
          <p:cNvPr id="9" name="Slide Number Placeholder 8">
            <a:extLst>
              <a:ext uri="{FF2B5EF4-FFF2-40B4-BE49-F238E27FC236}">
                <a16:creationId xmlns:a16="http://schemas.microsoft.com/office/drawing/2014/main" id="{C9F258AC-79C0-32BF-B8E9-4124B79D6466}"/>
              </a:ext>
            </a:extLst>
          </p:cNvPr>
          <p:cNvSpPr>
            <a:spLocks noGrp="1"/>
          </p:cNvSpPr>
          <p:nvPr>
            <p:ph type="sldNum" sz="quarter" idx="8"/>
          </p:nvPr>
        </p:nvSpPr>
        <p:spPr/>
        <p:txBody>
          <a:bodyPr/>
          <a:lstStyle/>
          <a:p>
            <a:pPr lvl="0"/>
            <a:fld id="{54D7E5F9-595B-41CC-8860-862166473562}" type="slidenum">
              <a:rPr lang="en-US" smtClean="0"/>
              <a:t>69</a:t>
            </a:fld>
            <a:endParaRPr lang="en-US"/>
          </a:p>
        </p:txBody>
      </p:sp>
      <p:sp>
        <p:nvSpPr>
          <p:cNvPr id="3" name="TextBox 2">
            <a:extLst>
              <a:ext uri="{FF2B5EF4-FFF2-40B4-BE49-F238E27FC236}">
                <a16:creationId xmlns:a16="http://schemas.microsoft.com/office/drawing/2014/main" id="{12622E87-47C2-8629-268B-DEE537C91E43}"/>
              </a:ext>
            </a:extLst>
          </p:cNvPr>
          <p:cNvSpPr txBox="1"/>
          <p:nvPr/>
        </p:nvSpPr>
        <p:spPr>
          <a:xfrm>
            <a:off x="1843208" y="3200503"/>
            <a:ext cx="1478290" cy="307777"/>
          </a:xfrm>
          <a:prstGeom prst="rect">
            <a:avLst/>
          </a:prstGeom>
          <a:noFill/>
        </p:spPr>
        <p:txBody>
          <a:bodyPr wrap="none" rtlCol="0">
            <a:spAutoFit/>
          </a:bodyPr>
          <a:lstStyle/>
          <a:p>
            <a:r>
              <a:rPr lang="en-US" sz="1400" b="1" dirty="0">
                <a:latin typeface="Bradley Hand ITC" panose="03070402050302030203" pitchFamily="66" charset="0"/>
              </a:rPr>
              <a:t>+Authentication</a:t>
            </a:r>
          </a:p>
        </p:txBody>
      </p:sp>
      <p:sp>
        <p:nvSpPr>
          <p:cNvPr id="4" name="TextBox 3">
            <a:extLst>
              <a:ext uri="{FF2B5EF4-FFF2-40B4-BE49-F238E27FC236}">
                <a16:creationId xmlns:a16="http://schemas.microsoft.com/office/drawing/2014/main" id="{A3BB6D02-013A-D0F8-848F-19219ECA5E8E}"/>
              </a:ext>
            </a:extLst>
          </p:cNvPr>
          <p:cNvSpPr txBox="1"/>
          <p:nvPr/>
        </p:nvSpPr>
        <p:spPr>
          <a:xfrm>
            <a:off x="5926975" y="3207500"/>
            <a:ext cx="1225015" cy="307777"/>
          </a:xfrm>
          <a:prstGeom prst="rect">
            <a:avLst/>
          </a:prstGeom>
          <a:noFill/>
        </p:spPr>
        <p:txBody>
          <a:bodyPr wrap="none" rtlCol="0">
            <a:spAutoFit/>
          </a:bodyPr>
          <a:lstStyle/>
          <a:p>
            <a:r>
              <a:rPr lang="en-US" sz="1400" b="1" dirty="0">
                <a:latin typeface="Bradley Hand ITC" panose="03070402050302030203" pitchFamily="66" charset="0"/>
              </a:rPr>
              <a:t>+Verification</a:t>
            </a:r>
          </a:p>
        </p:txBody>
      </p:sp>
    </p:spTree>
    <p:extLst>
      <p:ext uri="{BB962C8B-B14F-4D97-AF65-F5344CB8AC3E}">
        <p14:creationId xmlns:p14="http://schemas.microsoft.com/office/powerpoint/2010/main" val="123864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Confidentiality</a:t>
            </a:r>
          </a:p>
        </p:txBody>
      </p:sp>
      <p:sp>
        <p:nvSpPr>
          <p:cNvPr id="3" name="Tijdelijke aanduiding voor inhoud 2"/>
          <p:cNvSpPr>
            <a:spLocks noGrp="1"/>
          </p:cNvSpPr>
          <p:nvPr>
            <p:ph idx="1"/>
          </p:nvPr>
        </p:nvSpPr>
        <p:spPr>
          <a:xfrm>
            <a:off x="0" y="539038"/>
            <a:ext cx="9144000" cy="1529595"/>
          </a:xfrm>
        </p:spPr>
        <p:txBody>
          <a:bodyPr/>
          <a:lstStyle/>
          <a:p>
            <a:pPr marL="342900" indent="-342900">
              <a:buFont typeface="Arial" panose="020B0604020202020204" pitchFamily="34" charset="0"/>
              <a:buChar char="•"/>
            </a:pPr>
            <a:r>
              <a:rPr lang="en-GB"/>
              <a:t>Alice and Bob want their message to remain secret</a:t>
            </a:r>
          </a:p>
        </p:txBody>
      </p:sp>
      <p:pic>
        <p:nvPicPr>
          <p:cNvPr id="6" name="Picture 5" descr="A picture containing person, person&#10;&#10;Description automatically generated">
            <a:extLst>
              <a:ext uri="{FF2B5EF4-FFF2-40B4-BE49-F238E27FC236}">
                <a16:creationId xmlns:a16="http://schemas.microsoft.com/office/drawing/2014/main" id="{6E7BAB71-8BD6-49B2-B14A-5BAB011A6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575" y="2307030"/>
            <a:ext cx="1267835" cy="1304154"/>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0351B4DF-73EF-49FA-AB4B-77F7A85FB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0379" y="2139627"/>
            <a:ext cx="969681" cy="1747172"/>
          </a:xfrm>
          <a:prstGeom prst="rect">
            <a:avLst/>
          </a:prstGeom>
        </p:spPr>
      </p:pic>
      <p:cxnSp>
        <p:nvCxnSpPr>
          <p:cNvPr id="36" name="Straight Arrow Connector 35">
            <a:extLst>
              <a:ext uri="{FF2B5EF4-FFF2-40B4-BE49-F238E27FC236}">
                <a16:creationId xmlns:a16="http://schemas.microsoft.com/office/drawing/2014/main" id="{84AFE47C-8C9A-4BED-AFF4-28CEE9E8EAC3}"/>
              </a:ext>
            </a:extLst>
          </p:cNvPr>
          <p:cNvCxnSpPr>
            <a:cxnSpLocks/>
            <a:stCxn id="43" idx="3"/>
            <a:endCxn id="53" idx="1"/>
          </p:cNvCxnSpPr>
          <p:nvPr/>
        </p:nvCxnSpPr>
        <p:spPr>
          <a:xfrm>
            <a:off x="1901909" y="4100525"/>
            <a:ext cx="4852511" cy="0"/>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807494B0-253C-49B7-83EB-E096EF78C300}"/>
              </a:ext>
            </a:extLst>
          </p:cNvPr>
          <p:cNvSpPr txBox="1"/>
          <p:nvPr/>
        </p:nvSpPr>
        <p:spPr>
          <a:xfrm>
            <a:off x="835591" y="3950484"/>
            <a:ext cx="106631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p:txBody>
      </p:sp>
      <p:sp>
        <p:nvSpPr>
          <p:cNvPr id="44" name="TextBox 43">
            <a:extLst>
              <a:ext uri="{FF2B5EF4-FFF2-40B4-BE49-F238E27FC236}">
                <a16:creationId xmlns:a16="http://schemas.microsoft.com/office/drawing/2014/main" id="{27B15B04-FBCF-43BE-B6EF-651B2FDAC554}"/>
              </a:ext>
            </a:extLst>
          </p:cNvPr>
          <p:cNvSpPr txBox="1"/>
          <p:nvPr/>
        </p:nvSpPr>
        <p:spPr>
          <a:xfrm>
            <a:off x="3848325" y="3822176"/>
            <a:ext cx="1088760"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D8BE2ED2-C7D0-4AF7-AE09-A146EF35EC94}"/>
              </a:ext>
            </a:extLst>
          </p:cNvPr>
          <p:cNvSpPr txBox="1"/>
          <p:nvPr/>
        </p:nvSpPr>
        <p:spPr>
          <a:xfrm>
            <a:off x="6754420" y="3950484"/>
            <a:ext cx="106631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p:txBody>
      </p:sp>
      <p:sp>
        <p:nvSpPr>
          <p:cNvPr id="75" name="Rectangle 74">
            <a:extLst>
              <a:ext uri="{FF2B5EF4-FFF2-40B4-BE49-F238E27FC236}">
                <a16:creationId xmlns:a16="http://schemas.microsoft.com/office/drawing/2014/main" id="{C3C818DE-773B-4575-B29F-41DF6D257A64}"/>
              </a:ext>
            </a:extLst>
          </p:cNvPr>
          <p:cNvSpPr/>
          <p:nvPr/>
        </p:nvSpPr>
        <p:spPr>
          <a:xfrm>
            <a:off x="758824" y="2075942"/>
            <a:ext cx="2397626"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4CDA77FD-D702-4E13-B907-575AA1CCA788}"/>
              </a:ext>
            </a:extLst>
          </p:cNvPr>
          <p:cNvSpPr/>
          <p:nvPr/>
        </p:nvSpPr>
        <p:spPr>
          <a:xfrm>
            <a:off x="5595922" y="2075942"/>
            <a:ext cx="2397626"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9AD0AA3E-99F0-AABC-2190-779E4CAA1E22}"/>
              </a:ext>
            </a:extLst>
          </p:cNvPr>
          <p:cNvSpPr>
            <a:spLocks noGrp="1"/>
          </p:cNvSpPr>
          <p:nvPr>
            <p:ph type="sldNum" sz="quarter" idx="8"/>
          </p:nvPr>
        </p:nvSpPr>
        <p:spPr/>
        <p:txBody>
          <a:bodyPr/>
          <a:lstStyle/>
          <a:p>
            <a:pPr lvl="0"/>
            <a:fld id="{54D7E5F9-595B-41CC-8860-862166473562}" type="slidenum">
              <a:rPr lang="en-US" smtClean="0"/>
              <a:t>7</a:t>
            </a:fld>
            <a:endParaRPr lang="en-US"/>
          </a:p>
        </p:txBody>
      </p:sp>
      <p:sp>
        <p:nvSpPr>
          <p:cNvPr id="13" name="Picture 7">
            <a:extLst>
              <a:ext uri="{FF2B5EF4-FFF2-40B4-BE49-F238E27FC236}">
                <a16:creationId xmlns:a16="http://schemas.microsoft.com/office/drawing/2014/main" id="{22DFCAB1-0B33-4EB2-AEA4-076CFAEC1128}"/>
              </a:ext>
            </a:extLst>
          </p:cNvPr>
          <p:cNvSpPr/>
          <p:nvPr/>
        </p:nvSpPr>
        <p:spPr>
          <a:xfrm>
            <a:off x="3937274" y="2890399"/>
            <a:ext cx="877824" cy="936536"/>
          </a:xfrm>
          <a:custGeom>
            <a:avLst/>
            <a:gdLst>
              <a:gd name="connsiteX0" fmla="*/ 304973 w 613480"/>
              <a:gd name="connsiteY0" fmla="*/ -40 h 654512"/>
              <a:gd name="connsiteX1" fmla="*/ 269196 w 613480"/>
              <a:gd name="connsiteY1" fmla="*/ 8922 h 654512"/>
              <a:gd name="connsiteX2" fmla="*/ 155986 w 613480"/>
              <a:gd name="connsiteY2" fmla="*/ 199124 h 654512"/>
              <a:gd name="connsiteX3" fmla="*/ 155821 w 613480"/>
              <a:gd name="connsiteY3" fmla="*/ 215314 h 654512"/>
              <a:gd name="connsiteX4" fmla="*/ 164397 w 613480"/>
              <a:gd name="connsiteY4" fmla="*/ 236368 h 654512"/>
              <a:gd name="connsiteX5" fmla="*/ 175437 w 613480"/>
              <a:gd name="connsiteY5" fmla="*/ 265844 h 654512"/>
              <a:gd name="connsiteX6" fmla="*/ 175863 w 613480"/>
              <a:gd name="connsiteY6" fmla="*/ 298886 h 654512"/>
              <a:gd name="connsiteX7" fmla="*/ 173703 w 613480"/>
              <a:gd name="connsiteY7" fmla="*/ 303859 h 654512"/>
              <a:gd name="connsiteX8" fmla="*/ 147195 w 613480"/>
              <a:gd name="connsiteY8" fmla="*/ 312617 h 654512"/>
              <a:gd name="connsiteX9" fmla="*/ 87254 w 613480"/>
              <a:gd name="connsiteY9" fmla="*/ 342253 h 654512"/>
              <a:gd name="connsiteX10" fmla="*/ 6994 w 613480"/>
              <a:gd name="connsiteY10" fmla="*/ 508666 h 654512"/>
              <a:gd name="connsiteX11" fmla="*/ 1220 w 613480"/>
              <a:gd name="connsiteY11" fmla="*/ 552699 h 654512"/>
              <a:gd name="connsiteX12" fmla="*/ 61533 w 613480"/>
              <a:gd name="connsiteY12" fmla="*/ 638850 h 654512"/>
              <a:gd name="connsiteX13" fmla="*/ 76417 w 613480"/>
              <a:gd name="connsiteY13" fmla="*/ 653939 h 654512"/>
              <a:gd name="connsiteX14" fmla="*/ 89076 w 613480"/>
              <a:gd name="connsiteY14" fmla="*/ 653939 h 654512"/>
              <a:gd name="connsiteX15" fmla="*/ 121471 w 613480"/>
              <a:gd name="connsiteY15" fmla="*/ 653939 h 654512"/>
              <a:gd name="connsiteX16" fmla="*/ 110506 w 613480"/>
              <a:gd name="connsiteY16" fmla="*/ 372241 h 654512"/>
              <a:gd name="connsiteX17" fmla="*/ 118597 w 613480"/>
              <a:gd name="connsiteY17" fmla="*/ 364366 h 654512"/>
              <a:gd name="connsiteX18" fmla="*/ 192694 w 613480"/>
              <a:gd name="connsiteY18" fmla="*/ 363054 h 654512"/>
              <a:gd name="connsiteX19" fmla="*/ 277853 w 613480"/>
              <a:gd name="connsiteY19" fmla="*/ 362692 h 654512"/>
              <a:gd name="connsiteX20" fmla="*/ 265941 w 613480"/>
              <a:gd name="connsiteY20" fmla="*/ 354348 h 654512"/>
              <a:gd name="connsiteX21" fmla="*/ 218736 w 613480"/>
              <a:gd name="connsiteY21" fmla="*/ 308653 h 654512"/>
              <a:gd name="connsiteX22" fmla="*/ 191696 w 613480"/>
              <a:gd name="connsiteY22" fmla="*/ 255234 h 654512"/>
              <a:gd name="connsiteX23" fmla="*/ 217801 w 613480"/>
              <a:gd name="connsiteY23" fmla="*/ 159892 h 654512"/>
              <a:gd name="connsiteX24" fmla="*/ 276131 w 613480"/>
              <a:gd name="connsiteY24" fmla="*/ 155705 h 654512"/>
              <a:gd name="connsiteX25" fmla="*/ 337187 w 613480"/>
              <a:gd name="connsiteY25" fmla="*/ 155705 h 654512"/>
              <a:gd name="connsiteX26" fmla="*/ 395612 w 613480"/>
              <a:gd name="connsiteY26" fmla="*/ 159927 h 654512"/>
              <a:gd name="connsiteX27" fmla="*/ 421682 w 613480"/>
              <a:gd name="connsiteY27" fmla="*/ 254998 h 654512"/>
              <a:gd name="connsiteX28" fmla="*/ 394582 w 613480"/>
              <a:gd name="connsiteY28" fmla="*/ 308667 h 654512"/>
              <a:gd name="connsiteX29" fmla="*/ 346343 w 613480"/>
              <a:gd name="connsiteY29" fmla="*/ 355674 h 654512"/>
              <a:gd name="connsiteX30" fmla="*/ 337598 w 613480"/>
              <a:gd name="connsiteY30" fmla="*/ 362341 h 654512"/>
              <a:gd name="connsiteX31" fmla="*/ 421653 w 613480"/>
              <a:gd name="connsiteY31" fmla="*/ 363394 h 654512"/>
              <a:gd name="connsiteX32" fmla="*/ 505766 w 613480"/>
              <a:gd name="connsiteY32" fmla="*/ 363394 h 654512"/>
              <a:gd name="connsiteX33" fmla="*/ 508676 w 613480"/>
              <a:gd name="connsiteY33" fmla="*/ 367092 h 654512"/>
              <a:gd name="connsiteX34" fmla="*/ 511584 w 613480"/>
              <a:gd name="connsiteY34" fmla="*/ 370791 h 654512"/>
              <a:gd name="connsiteX35" fmla="*/ 492158 w 613480"/>
              <a:gd name="connsiteY35" fmla="*/ 653113 h 654512"/>
              <a:gd name="connsiteX36" fmla="*/ 524228 w 613480"/>
              <a:gd name="connsiteY36" fmla="*/ 653939 h 654512"/>
              <a:gd name="connsiteX37" fmla="*/ 536871 w 613480"/>
              <a:gd name="connsiteY37" fmla="*/ 653939 h 654512"/>
              <a:gd name="connsiteX38" fmla="*/ 551745 w 613480"/>
              <a:gd name="connsiteY38" fmla="*/ 638850 h 654512"/>
              <a:gd name="connsiteX39" fmla="*/ 612097 w 613480"/>
              <a:gd name="connsiteY39" fmla="*/ 552699 h 654512"/>
              <a:gd name="connsiteX40" fmla="*/ 606324 w 613480"/>
              <a:gd name="connsiteY40" fmla="*/ 508666 h 654512"/>
              <a:gd name="connsiteX41" fmla="*/ 545402 w 613480"/>
              <a:gd name="connsiteY41" fmla="*/ 365990 h 654512"/>
              <a:gd name="connsiteX42" fmla="*/ 454253 w 613480"/>
              <a:gd name="connsiteY42" fmla="*/ 308599 h 654512"/>
              <a:gd name="connsiteX43" fmla="*/ 439733 w 613480"/>
              <a:gd name="connsiteY43" fmla="*/ 304141 h 654512"/>
              <a:gd name="connsiteX44" fmla="*/ 437918 w 613480"/>
              <a:gd name="connsiteY44" fmla="*/ 299731 h 654512"/>
              <a:gd name="connsiteX45" fmla="*/ 444502 w 613480"/>
              <a:gd name="connsiteY45" fmla="*/ 247597 h 654512"/>
              <a:gd name="connsiteX46" fmla="*/ 457272 w 613480"/>
              <a:gd name="connsiteY46" fmla="*/ 199124 h 654512"/>
              <a:gd name="connsiteX47" fmla="*/ 383649 w 613480"/>
              <a:gd name="connsiteY47" fmla="*/ 36961 h 654512"/>
              <a:gd name="connsiteX48" fmla="*/ 304973 w 613480"/>
              <a:gd name="connsiteY48" fmla="*/ -40 h 654512"/>
              <a:gd name="connsiteX49" fmla="*/ 251171 w 613480"/>
              <a:gd name="connsiteY49" fmla="*/ 170045 h 654512"/>
              <a:gd name="connsiteX50" fmla="*/ 236572 w 613480"/>
              <a:gd name="connsiteY50" fmla="*/ 170966 h 654512"/>
              <a:gd name="connsiteX51" fmla="*/ 209896 w 613480"/>
              <a:gd name="connsiteY51" fmla="*/ 183920 h 654512"/>
              <a:gd name="connsiteX52" fmla="*/ 219754 w 613480"/>
              <a:gd name="connsiteY52" fmla="*/ 282739 h 654512"/>
              <a:gd name="connsiteX53" fmla="*/ 298493 w 613480"/>
              <a:gd name="connsiteY53" fmla="*/ 356370 h 654512"/>
              <a:gd name="connsiteX54" fmla="*/ 319023 w 613480"/>
              <a:gd name="connsiteY54" fmla="*/ 354408 h 654512"/>
              <a:gd name="connsiteX55" fmla="*/ 364963 w 613480"/>
              <a:gd name="connsiteY55" fmla="*/ 319336 h 654512"/>
              <a:gd name="connsiteX56" fmla="*/ 410553 w 613480"/>
              <a:gd name="connsiteY56" fmla="*/ 230797 h 654512"/>
              <a:gd name="connsiteX57" fmla="*/ 393216 w 613480"/>
              <a:gd name="connsiteY57" fmla="*/ 175570 h 654512"/>
              <a:gd name="connsiteX58" fmla="*/ 337708 w 613480"/>
              <a:gd name="connsiteY58" fmla="*/ 171109 h 654512"/>
              <a:gd name="connsiteX59" fmla="*/ 277353 w 613480"/>
              <a:gd name="connsiteY59" fmla="*/ 171133 h 654512"/>
              <a:gd name="connsiteX60" fmla="*/ 251171 w 613480"/>
              <a:gd name="connsiteY60" fmla="*/ 170045 h 654512"/>
              <a:gd name="connsiteX61" fmla="*/ 265799 w 613480"/>
              <a:gd name="connsiteY61" fmla="*/ 311041 h 654512"/>
              <a:gd name="connsiteX62" fmla="*/ 345584 w 613480"/>
              <a:gd name="connsiteY62" fmla="*/ 311041 h 654512"/>
              <a:gd name="connsiteX63" fmla="*/ 306366 w 613480"/>
              <a:gd name="connsiteY63" fmla="*/ 332635 h 654512"/>
              <a:gd name="connsiteX64" fmla="*/ 265799 w 613480"/>
              <a:gd name="connsiteY64" fmla="*/ 311041 h 654512"/>
              <a:gd name="connsiteX65" fmla="*/ 134005 w 613480"/>
              <a:gd name="connsiteY65" fmla="*/ 623060 h 654512"/>
              <a:gd name="connsiteX66" fmla="*/ 136199 w 613480"/>
              <a:gd name="connsiteY66" fmla="*/ 653939 h 654512"/>
              <a:gd name="connsiteX67" fmla="*/ 479293 w 613480"/>
              <a:gd name="connsiteY67" fmla="*/ 654445 h 654512"/>
              <a:gd name="connsiteX68" fmla="*/ 482243 w 613480"/>
              <a:gd name="connsiteY68" fmla="*/ 623805 h 65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3480" h="654512">
                <a:moveTo>
                  <a:pt x="304973" y="-40"/>
                </a:moveTo>
                <a:cubicBezTo>
                  <a:pt x="293095" y="273"/>
                  <a:pt x="281189" y="3266"/>
                  <a:pt x="269196" y="8922"/>
                </a:cubicBezTo>
                <a:cubicBezTo>
                  <a:pt x="208935" y="37340"/>
                  <a:pt x="156737" y="125036"/>
                  <a:pt x="155986" y="199124"/>
                </a:cubicBezTo>
                <a:lnTo>
                  <a:pt x="155821" y="215314"/>
                </a:lnTo>
                <a:lnTo>
                  <a:pt x="164397" y="236368"/>
                </a:lnTo>
                <a:cubicBezTo>
                  <a:pt x="169112" y="247948"/>
                  <a:pt x="174081" y="261212"/>
                  <a:pt x="175437" y="265844"/>
                </a:cubicBezTo>
                <a:cubicBezTo>
                  <a:pt x="178540" y="276442"/>
                  <a:pt x="178745" y="292251"/>
                  <a:pt x="175863" y="298886"/>
                </a:cubicBezTo>
                <a:lnTo>
                  <a:pt x="173703" y="303859"/>
                </a:lnTo>
                <a:lnTo>
                  <a:pt x="147195" y="312617"/>
                </a:lnTo>
                <a:cubicBezTo>
                  <a:pt x="112991" y="323919"/>
                  <a:pt x="99745" y="330468"/>
                  <a:pt x="87254" y="342253"/>
                </a:cubicBezTo>
                <a:cubicBezTo>
                  <a:pt x="60927" y="367087"/>
                  <a:pt x="27138" y="437146"/>
                  <a:pt x="6994" y="508666"/>
                </a:cubicBezTo>
                <a:cubicBezTo>
                  <a:pt x="-380" y="534845"/>
                  <a:pt x="-1385" y="542528"/>
                  <a:pt x="1220" y="552699"/>
                </a:cubicBezTo>
                <a:cubicBezTo>
                  <a:pt x="6962" y="575110"/>
                  <a:pt x="27262" y="604105"/>
                  <a:pt x="61533" y="638850"/>
                </a:cubicBezTo>
                <a:lnTo>
                  <a:pt x="76417" y="653939"/>
                </a:lnTo>
                <a:lnTo>
                  <a:pt x="89076" y="653939"/>
                </a:lnTo>
                <a:lnTo>
                  <a:pt x="121471" y="653939"/>
                </a:lnTo>
                <a:cubicBezTo>
                  <a:pt x="121471" y="653939"/>
                  <a:pt x="106847" y="389845"/>
                  <a:pt x="110506" y="372241"/>
                </a:cubicBezTo>
                <a:lnTo>
                  <a:pt x="118597" y="364366"/>
                </a:lnTo>
                <a:cubicBezTo>
                  <a:pt x="134191" y="360884"/>
                  <a:pt x="192694" y="363054"/>
                  <a:pt x="192694" y="363054"/>
                </a:cubicBezTo>
                <a:lnTo>
                  <a:pt x="277853" y="362692"/>
                </a:lnTo>
                <a:lnTo>
                  <a:pt x="265941" y="354348"/>
                </a:lnTo>
                <a:cubicBezTo>
                  <a:pt x="250625" y="343614"/>
                  <a:pt x="230176" y="323821"/>
                  <a:pt x="218736" y="308653"/>
                </a:cubicBezTo>
                <a:cubicBezTo>
                  <a:pt x="207745" y="294080"/>
                  <a:pt x="195314" y="269522"/>
                  <a:pt x="191696" y="255234"/>
                </a:cubicBezTo>
                <a:cubicBezTo>
                  <a:pt x="179264" y="206149"/>
                  <a:pt x="188979" y="170675"/>
                  <a:pt x="217801" y="159892"/>
                </a:cubicBezTo>
                <a:cubicBezTo>
                  <a:pt x="232188" y="154509"/>
                  <a:pt x="243020" y="153731"/>
                  <a:pt x="276131" y="155705"/>
                </a:cubicBezTo>
                <a:cubicBezTo>
                  <a:pt x="301141" y="157197"/>
                  <a:pt x="312176" y="157197"/>
                  <a:pt x="337187" y="155705"/>
                </a:cubicBezTo>
                <a:cubicBezTo>
                  <a:pt x="370349" y="153727"/>
                  <a:pt x="381127" y="154507"/>
                  <a:pt x="395612" y="159927"/>
                </a:cubicBezTo>
                <a:cubicBezTo>
                  <a:pt x="424199" y="170623"/>
                  <a:pt x="434002" y="206366"/>
                  <a:pt x="421682" y="254998"/>
                </a:cubicBezTo>
                <a:cubicBezTo>
                  <a:pt x="418011" y="269493"/>
                  <a:pt x="405645" y="293984"/>
                  <a:pt x="394582" y="308667"/>
                </a:cubicBezTo>
                <a:cubicBezTo>
                  <a:pt x="383603" y="323238"/>
                  <a:pt x="358146" y="348044"/>
                  <a:pt x="346343" y="355674"/>
                </a:cubicBezTo>
                <a:cubicBezTo>
                  <a:pt x="341568" y="358762"/>
                  <a:pt x="337632" y="361761"/>
                  <a:pt x="337598" y="362341"/>
                </a:cubicBezTo>
                <a:cubicBezTo>
                  <a:pt x="337565" y="362921"/>
                  <a:pt x="375390" y="363394"/>
                  <a:pt x="421653" y="363394"/>
                </a:cubicBezTo>
                <a:lnTo>
                  <a:pt x="505766" y="363394"/>
                </a:lnTo>
                <a:lnTo>
                  <a:pt x="508676" y="367092"/>
                </a:lnTo>
                <a:lnTo>
                  <a:pt x="511584" y="370791"/>
                </a:lnTo>
                <a:lnTo>
                  <a:pt x="492158" y="653113"/>
                </a:lnTo>
                <a:lnTo>
                  <a:pt x="524228" y="653939"/>
                </a:lnTo>
                <a:lnTo>
                  <a:pt x="536871" y="653939"/>
                </a:lnTo>
                <a:lnTo>
                  <a:pt x="551745" y="638850"/>
                </a:lnTo>
                <a:cubicBezTo>
                  <a:pt x="586185" y="603916"/>
                  <a:pt x="606351" y="575128"/>
                  <a:pt x="612097" y="552699"/>
                </a:cubicBezTo>
                <a:cubicBezTo>
                  <a:pt x="614704" y="542528"/>
                  <a:pt x="613697" y="534845"/>
                  <a:pt x="606324" y="508666"/>
                </a:cubicBezTo>
                <a:cubicBezTo>
                  <a:pt x="591676" y="456659"/>
                  <a:pt x="566786" y="398369"/>
                  <a:pt x="545402" y="365990"/>
                </a:cubicBezTo>
                <a:cubicBezTo>
                  <a:pt x="525393" y="335694"/>
                  <a:pt x="509076" y="325422"/>
                  <a:pt x="454253" y="308599"/>
                </a:cubicBezTo>
                <a:lnTo>
                  <a:pt x="439733" y="304141"/>
                </a:lnTo>
                <a:lnTo>
                  <a:pt x="437918" y="299731"/>
                </a:lnTo>
                <a:cubicBezTo>
                  <a:pt x="432790" y="287264"/>
                  <a:pt x="434782" y="271495"/>
                  <a:pt x="444502" y="247597"/>
                </a:cubicBezTo>
                <a:cubicBezTo>
                  <a:pt x="457982" y="214451"/>
                  <a:pt x="457383" y="216737"/>
                  <a:pt x="457272" y="199124"/>
                </a:cubicBezTo>
                <a:cubicBezTo>
                  <a:pt x="456921" y="143780"/>
                  <a:pt x="427475" y="78925"/>
                  <a:pt x="383649" y="36961"/>
                </a:cubicBezTo>
                <a:cubicBezTo>
                  <a:pt x="357111" y="11552"/>
                  <a:pt x="331107" y="-728"/>
                  <a:pt x="304973" y="-40"/>
                </a:cubicBezTo>
                <a:close/>
                <a:moveTo>
                  <a:pt x="251171" y="170045"/>
                </a:moveTo>
                <a:cubicBezTo>
                  <a:pt x="244930" y="170020"/>
                  <a:pt x="240620" y="170329"/>
                  <a:pt x="236572" y="170966"/>
                </a:cubicBezTo>
                <a:cubicBezTo>
                  <a:pt x="224721" y="172831"/>
                  <a:pt x="214379" y="177855"/>
                  <a:pt x="209896" y="183920"/>
                </a:cubicBezTo>
                <a:cubicBezTo>
                  <a:pt x="195978" y="202745"/>
                  <a:pt x="200620" y="249284"/>
                  <a:pt x="219754" y="282739"/>
                </a:cubicBezTo>
                <a:cubicBezTo>
                  <a:pt x="235854" y="310892"/>
                  <a:pt x="271288" y="344024"/>
                  <a:pt x="298493" y="356370"/>
                </a:cubicBezTo>
                <a:cubicBezTo>
                  <a:pt x="306645" y="360070"/>
                  <a:pt x="308041" y="359938"/>
                  <a:pt x="319023" y="354408"/>
                </a:cubicBezTo>
                <a:cubicBezTo>
                  <a:pt x="332735" y="347502"/>
                  <a:pt x="350405" y="334011"/>
                  <a:pt x="364963" y="319336"/>
                </a:cubicBezTo>
                <a:cubicBezTo>
                  <a:pt x="392255" y="291828"/>
                  <a:pt x="406688" y="263800"/>
                  <a:pt x="410553" y="230797"/>
                </a:cubicBezTo>
                <a:cubicBezTo>
                  <a:pt x="413999" y="201372"/>
                  <a:pt x="408094" y="182562"/>
                  <a:pt x="393216" y="175570"/>
                </a:cubicBezTo>
                <a:cubicBezTo>
                  <a:pt x="381291" y="169964"/>
                  <a:pt x="370534" y="169101"/>
                  <a:pt x="337708" y="171109"/>
                </a:cubicBezTo>
                <a:cubicBezTo>
                  <a:pt x="313111" y="172614"/>
                  <a:pt x="302231" y="172617"/>
                  <a:pt x="277353" y="171133"/>
                </a:cubicBezTo>
                <a:cubicBezTo>
                  <a:pt x="265581" y="170431"/>
                  <a:pt x="257411" y="170070"/>
                  <a:pt x="251171" y="170045"/>
                </a:cubicBezTo>
                <a:close/>
                <a:moveTo>
                  <a:pt x="265799" y="311041"/>
                </a:moveTo>
                <a:lnTo>
                  <a:pt x="345584" y="311041"/>
                </a:lnTo>
                <a:cubicBezTo>
                  <a:pt x="345584" y="311041"/>
                  <a:pt x="321014" y="332527"/>
                  <a:pt x="306366" y="332635"/>
                </a:cubicBezTo>
                <a:cubicBezTo>
                  <a:pt x="291315" y="332746"/>
                  <a:pt x="265799" y="311041"/>
                  <a:pt x="265799" y="311041"/>
                </a:cubicBezTo>
                <a:close/>
                <a:moveTo>
                  <a:pt x="134005" y="623060"/>
                </a:moveTo>
                <a:lnTo>
                  <a:pt x="136199" y="653939"/>
                </a:lnTo>
                <a:lnTo>
                  <a:pt x="479293" y="654445"/>
                </a:lnTo>
                <a:lnTo>
                  <a:pt x="482243" y="623805"/>
                </a:lnTo>
                <a:close/>
              </a:path>
            </a:pathLst>
          </a:custGeom>
          <a:solidFill>
            <a:srgbClr val="7030A0"/>
          </a:solidFill>
          <a:ln w="1395" cap="flat">
            <a:noFill/>
            <a:prstDash val="solid"/>
            <a:miter/>
          </a:ln>
        </p:spPr>
        <p:txBody>
          <a:bodyPr rtlCol="0" anchor="ctr"/>
          <a:lstStyle/>
          <a:p>
            <a:endParaRPr lang="en-US"/>
          </a:p>
        </p:txBody>
      </p:sp>
    </p:spTree>
    <p:extLst>
      <p:ext uri="{BB962C8B-B14F-4D97-AF65-F5344CB8AC3E}">
        <p14:creationId xmlns:p14="http://schemas.microsoft.com/office/powerpoint/2010/main" val="18016776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D6A93-67B3-1C71-A3AE-A8E738115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E2A3F0-7DC1-DE89-8053-D1A0003BC39F}"/>
              </a:ext>
            </a:extLst>
          </p:cNvPr>
          <p:cNvSpPr>
            <a:spLocks noGrp="1"/>
          </p:cNvSpPr>
          <p:nvPr>
            <p:ph type="title"/>
          </p:nvPr>
        </p:nvSpPr>
        <p:spPr/>
        <p:txBody>
          <a:bodyPr/>
          <a:lstStyle/>
          <a:p>
            <a:r>
              <a:rPr lang="en-CA"/>
              <a:t>Security of QKD</a:t>
            </a:r>
          </a:p>
        </p:txBody>
      </p:sp>
      <p:sp>
        <p:nvSpPr>
          <p:cNvPr id="3" name="Content Placeholder 2">
            <a:extLst>
              <a:ext uri="{FF2B5EF4-FFF2-40B4-BE49-F238E27FC236}">
                <a16:creationId xmlns:a16="http://schemas.microsoft.com/office/drawing/2014/main" id="{E019C58B-1D45-E72C-78FB-29429FD007A5}"/>
              </a:ext>
            </a:extLst>
          </p:cNvPr>
          <p:cNvSpPr>
            <a:spLocks noGrp="1"/>
          </p:cNvSpPr>
          <p:nvPr>
            <p:ph idx="1"/>
          </p:nvPr>
        </p:nvSpPr>
        <p:spPr/>
        <p:txBody>
          <a:bodyPr>
            <a:normAutofit/>
          </a:bodyPr>
          <a:lstStyle/>
          <a:p>
            <a:r>
              <a:rPr lang="en-CA" dirty="0"/>
              <a:t>Key is statistically independent from Eve’s observations</a:t>
            </a:r>
          </a:p>
          <a:p>
            <a:pPr marL="523875" lvl="2" indent="-342900"/>
            <a:r>
              <a:rPr lang="en-CA" dirty="0">
                <a:solidFill>
                  <a:srgbClr val="C00000"/>
                </a:solidFill>
              </a:rPr>
              <a:t>cannot</a:t>
            </a:r>
            <a:r>
              <a:rPr lang="en-CA" dirty="0"/>
              <a:t> be broken by trying more keys or future cryptanalysis</a:t>
            </a:r>
          </a:p>
          <a:p>
            <a:pPr marL="523875" lvl="2" indent="-342900"/>
            <a:r>
              <a:rPr lang="en-CA" dirty="0">
                <a:solidFill>
                  <a:srgbClr val="C00000"/>
                </a:solidFill>
              </a:rPr>
              <a:t>can</a:t>
            </a:r>
            <a:r>
              <a:rPr lang="en-CA" dirty="0"/>
              <a:t> be broken by exploiting discrepancies between hardware and model</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r>
              <a:rPr lang="en-CA" dirty="0"/>
              <a:t>Use key as one-time pad + statistical MAC:</a:t>
            </a:r>
          </a:p>
          <a:p>
            <a:pPr marL="523875" lvl="2" indent="-342900"/>
            <a:r>
              <a:rPr lang="en-CA" dirty="0"/>
              <a:t>security independent of any computational assumptions</a:t>
            </a:r>
          </a:p>
          <a:p>
            <a:pPr marL="342900" indent="-342900">
              <a:buFont typeface="Arial" panose="020B0604020202020204" pitchFamily="34" charset="0"/>
              <a:buChar char="•"/>
            </a:pPr>
            <a:r>
              <a:rPr lang="en-CA" dirty="0"/>
              <a:t>Use key in computational (symmetric) cryptography</a:t>
            </a:r>
          </a:p>
          <a:p>
            <a:pPr marL="523875" lvl="2" indent="-342900"/>
            <a:r>
              <a:rPr lang="en-CA" sz="1700" dirty="0"/>
              <a:t>this is often necessary because of the low key-rate of QKD</a:t>
            </a:r>
            <a:endParaRPr lang="en-CA" dirty="0"/>
          </a:p>
          <a:p>
            <a:pPr marL="523875" lvl="2" indent="-342900"/>
            <a:r>
              <a:rPr lang="en-CA" dirty="0"/>
              <a:t>breaks only if the computational cryptography breaks</a:t>
            </a:r>
            <a:endParaRPr lang="en-CA" dirty="0">
              <a:cs typeface="Calibri"/>
            </a:endParaRPr>
          </a:p>
          <a:p>
            <a:pPr marL="523875" lvl="2" indent="-342900"/>
            <a:r>
              <a:rPr lang="en-CA" dirty="0"/>
              <a:t>PQC is relatively young, so there is less faith in its security</a:t>
            </a:r>
          </a:p>
          <a:p>
            <a:pPr marL="523875" lvl="2" indent="-342900"/>
            <a:endParaRPr lang="en-CA" dirty="0">
              <a:cs typeface="Calibri"/>
            </a:endParaRPr>
          </a:p>
        </p:txBody>
      </p:sp>
      <p:sp>
        <p:nvSpPr>
          <p:cNvPr id="6" name="Slide Number Placeholder 5">
            <a:extLst>
              <a:ext uri="{FF2B5EF4-FFF2-40B4-BE49-F238E27FC236}">
                <a16:creationId xmlns:a16="http://schemas.microsoft.com/office/drawing/2014/main" id="{9F6A2825-3498-A93B-5FB5-7D2E4B2CE485}"/>
              </a:ext>
            </a:extLst>
          </p:cNvPr>
          <p:cNvSpPr>
            <a:spLocks noGrp="1"/>
          </p:cNvSpPr>
          <p:nvPr>
            <p:ph type="sldNum" sz="quarter" idx="8"/>
          </p:nvPr>
        </p:nvSpPr>
        <p:spPr/>
        <p:txBody>
          <a:bodyPr/>
          <a:lstStyle/>
          <a:p>
            <a:pPr lvl="0"/>
            <a:fld id="{54D7E5F9-595B-41CC-8860-862166473562}" type="slidenum">
              <a:rPr lang="en-US" smtClean="0"/>
              <a:t>70</a:t>
            </a:fld>
            <a:endParaRPr lang="en-US"/>
          </a:p>
        </p:txBody>
      </p:sp>
      <p:pic>
        <p:nvPicPr>
          <p:cNvPr id="5" name="Graphic 4" descr="Smiling face outline with solid fill">
            <a:extLst>
              <a:ext uri="{FF2B5EF4-FFF2-40B4-BE49-F238E27FC236}">
                <a16:creationId xmlns:a16="http://schemas.microsoft.com/office/drawing/2014/main" id="{E0C4DD0F-F264-C7E5-3713-3A9FB88FCA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76503" y="2305816"/>
            <a:ext cx="531868" cy="531868"/>
          </a:xfrm>
          <a:prstGeom prst="rect">
            <a:avLst/>
          </a:prstGeom>
        </p:spPr>
      </p:pic>
    </p:spTree>
    <p:extLst>
      <p:ext uri="{BB962C8B-B14F-4D97-AF65-F5344CB8AC3E}">
        <p14:creationId xmlns:p14="http://schemas.microsoft.com/office/powerpoint/2010/main" val="2750207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A2B6-A6E6-5EB6-1942-7A6487AC748F}"/>
              </a:ext>
            </a:extLst>
          </p:cNvPr>
          <p:cNvSpPr>
            <a:spLocks noGrp="1"/>
          </p:cNvSpPr>
          <p:nvPr>
            <p:ph type="title"/>
          </p:nvPr>
        </p:nvSpPr>
        <p:spPr/>
        <p:txBody>
          <a:bodyPr/>
          <a:lstStyle/>
          <a:p>
            <a:r>
              <a:rPr lang="en-US" dirty="0"/>
              <a:t>Security of QKD (cont.)</a:t>
            </a:r>
          </a:p>
        </p:txBody>
      </p:sp>
      <p:sp>
        <p:nvSpPr>
          <p:cNvPr id="3" name="Content Placeholder 2">
            <a:extLst>
              <a:ext uri="{FF2B5EF4-FFF2-40B4-BE49-F238E27FC236}">
                <a16:creationId xmlns:a16="http://schemas.microsoft.com/office/drawing/2014/main" id="{656F486C-41FF-5570-D7B1-BE965AED1F4C}"/>
              </a:ext>
            </a:extLst>
          </p:cNvPr>
          <p:cNvSpPr>
            <a:spLocks noGrp="1"/>
          </p:cNvSpPr>
          <p:nvPr>
            <p:ph idx="1"/>
          </p:nvPr>
        </p:nvSpPr>
        <p:spPr/>
        <p:txBody>
          <a:bodyPr/>
          <a:lstStyle/>
          <a:p>
            <a:r>
              <a:rPr lang="en-CA" dirty="0">
                <a:solidFill>
                  <a:srgbClr val="C00000"/>
                </a:solidFill>
              </a:rPr>
              <a:t>Everlasting security</a:t>
            </a:r>
          </a:p>
          <a:p>
            <a:pPr marL="342897" indent="-342900">
              <a:buFont typeface="Arial" panose="020B0604020202020204" pitchFamily="34" charset="0"/>
              <a:buChar char="•"/>
            </a:pPr>
            <a:r>
              <a:rPr lang="en-CA" b="1" dirty="0"/>
              <a:t>if</a:t>
            </a:r>
            <a:r>
              <a:rPr lang="en-CA" dirty="0"/>
              <a:t> the protocol isn’t broken now (during execution),</a:t>
            </a:r>
            <a:br>
              <a:rPr lang="en-CA" dirty="0"/>
            </a:br>
            <a:r>
              <a:rPr lang="en-CA" b="1" dirty="0"/>
              <a:t>then</a:t>
            </a:r>
            <a:r>
              <a:rPr lang="en-CA" dirty="0"/>
              <a:t> the output key will never be broken later</a:t>
            </a:r>
          </a:p>
          <a:p>
            <a:pPr marL="342897" indent="-342900">
              <a:buFont typeface="Arial" panose="020B0604020202020204" pitchFamily="34" charset="0"/>
              <a:buChar char="•"/>
            </a:pPr>
            <a:r>
              <a:rPr lang="en-CA" dirty="0"/>
              <a:t>protects against the adversary that becomes computationally unbounded in the future</a:t>
            </a:r>
          </a:p>
          <a:p>
            <a:pPr marL="522897" lvl="1" indent="-342900"/>
            <a:r>
              <a:rPr lang="en-CA" dirty="0"/>
              <a:t>or more realistically: protects in case the cryptography turns out to be insecure later</a:t>
            </a:r>
          </a:p>
          <a:p>
            <a:pPr marL="342897" indent="-342900">
              <a:buFont typeface="Arial" panose="020B0604020202020204" pitchFamily="34" charset="0"/>
              <a:buChar char="•"/>
            </a:pPr>
            <a:r>
              <a:rPr lang="en-CA" dirty="0"/>
              <a:t>often (wrongly) called forward secrecy</a:t>
            </a:r>
          </a:p>
          <a:p>
            <a:pPr indent="-3"/>
            <a:endParaRPr lang="en-CA" dirty="0"/>
          </a:p>
          <a:p>
            <a:pPr indent="-3"/>
            <a:r>
              <a:rPr lang="en-CA" dirty="0"/>
              <a:t>Post-compromise security</a:t>
            </a:r>
          </a:p>
          <a:p>
            <a:pPr marL="342897" indent="-342900">
              <a:buFont typeface="Arial" panose="020B0604020202020204" pitchFamily="34" charset="0"/>
              <a:buChar char="•"/>
            </a:pPr>
            <a:r>
              <a:rPr lang="en-CA" dirty="0"/>
              <a:t>after key-compromise, the protocol can become secure again</a:t>
            </a:r>
          </a:p>
          <a:p>
            <a:pPr marL="522897" lvl="1" indent="-342900"/>
            <a:r>
              <a:rPr lang="en-CA" dirty="0"/>
              <a:t>“the self-healing property”</a:t>
            </a:r>
          </a:p>
          <a:p>
            <a:pPr marL="342897" indent="-342900">
              <a:buFont typeface="Arial" panose="020B0604020202020204" pitchFamily="34" charset="0"/>
              <a:buChar char="•"/>
            </a:pPr>
            <a:r>
              <a:rPr lang="en-CA" dirty="0"/>
              <a:t>assumes the adversary misses (at least one) opportunity for maintaining an active MitM attack</a:t>
            </a:r>
          </a:p>
        </p:txBody>
      </p:sp>
      <p:sp>
        <p:nvSpPr>
          <p:cNvPr id="4" name="Slide Number Placeholder 3">
            <a:extLst>
              <a:ext uri="{FF2B5EF4-FFF2-40B4-BE49-F238E27FC236}">
                <a16:creationId xmlns:a16="http://schemas.microsoft.com/office/drawing/2014/main" id="{A39D7BA7-FD50-DAB0-971C-BA767F06582B}"/>
              </a:ext>
            </a:extLst>
          </p:cNvPr>
          <p:cNvSpPr>
            <a:spLocks noGrp="1"/>
          </p:cNvSpPr>
          <p:nvPr>
            <p:ph type="sldNum" sz="quarter" idx="8"/>
          </p:nvPr>
        </p:nvSpPr>
        <p:spPr/>
        <p:txBody>
          <a:bodyPr/>
          <a:lstStyle/>
          <a:p>
            <a:pPr lvl="0"/>
            <a:fld id="{54D7E5F9-595B-41CC-8860-862166473562}" type="slidenum">
              <a:rPr lang="en-US" smtClean="0"/>
              <a:t>71</a:t>
            </a:fld>
            <a:endParaRPr lang="en-US"/>
          </a:p>
        </p:txBody>
      </p:sp>
      <p:sp>
        <p:nvSpPr>
          <p:cNvPr id="10" name="TextBox 9">
            <a:extLst>
              <a:ext uri="{FF2B5EF4-FFF2-40B4-BE49-F238E27FC236}">
                <a16:creationId xmlns:a16="http://schemas.microsoft.com/office/drawing/2014/main" id="{27E59E77-636F-C5BD-8BE3-47822D7AD3B0}"/>
              </a:ext>
            </a:extLst>
          </p:cNvPr>
          <p:cNvSpPr txBox="1"/>
          <p:nvPr/>
        </p:nvSpPr>
        <p:spPr>
          <a:xfrm>
            <a:off x="5731625" y="615377"/>
            <a:ext cx="3133899" cy="369332"/>
          </a:xfrm>
          <a:prstGeom prst="rect">
            <a:avLst/>
          </a:prstGeom>
          <a:noFill/>
        </p:spPr>
        <p:txBody>
          <a:bodyPr wrap="square" rtlCol="0">
            <a:spAutoFit/>
          </a:bodyPr>
          <a:lstStyle/>
          <a:p>
            <a:r>
              <a:rPr lang="en-US" dirty="0">
                <a:latin typeface="Bradley Hand ITC" panose="03070402050302030203" pitchFamily="66" charset="0"/>
              </a:rPr>
              <a:t>everlasting confidentiality</a:t>
            </a:r>
          </a:p>
        </p:txBody>
      </p:sp>
    </p:spTree>
    <p:extLst>
      <p:ext uri="{BB962C8B-B14F-4D97-AF65-F5344CB8AC3E}">
        <p14:creationId xmlns:p14="http://schemas.microsoft.com/office/powerpoint/2010/main" val="666857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63A1-2B79-A065-7617-8E380DBB7AA1}"/>
              </a:ext>
            </a:extLst>
          </p:cNvPr>
          <p:cNvSpPr>
            <a:spLocks noGrp="1"/>
          </p:cNvSpPr>
          <p:nvPr>
            <p:ph type="title"/>
          </p:nvPr>
        </p:nvSpPr>
        <p:spPr/>
        <p:txBody>
          <a:bodyPr/>
          <a:lstStyle/>
          <a:p>
            <a:r>
              <a:rPr lang="en-US" dirty="0"/>
              <a:t>Security properties</a:t>
            </a:r>
          </a:p>
        </p:txBody>
      </p:sp>
      <p:sp>
        <p:nvSpPr>
          <p:cNvPr id="3" name="Content Placeholder 2">
            <a:extLst>
              <a:ext uri="{FF2B5EF4-FFF2-40B4-BE49-F238E27FC236}">
                <a16:creationId xmlns:a16="http://schemas.microsoft.com/office/drawing/2014/main" id="{FC9F463D-4C47-7F91-238E-E5B277D22C80}"/>
              </a:ext>
            </a:extLst>
          </p:cNvPr>
          <p:cNvSpPr>
            <a:spLocks noGrp="1"/>
          </p:cNvSpPr>
          <p:nvPr>
            <p:ph idx="1"/>
          </p:nvPr>
        </p:nvSpPr>
        <p:spPr/>
        <p:txBody>
          <a:bodyPr/>
          <a:lstStyle/>
          <a:p>
            <a:r>
              <a:rPr lang="en-US" dirty="0"/>
              <a:t>No forward secrecy:</a:t>
            </a:r>
          </a:p>
          <a:p>
            <a:endParaRPr lang="en-US" dirty="0"/>
          </a:p>
          <a:p>
            <a:endParaRPr lang="en-US" dirty="0"/>
          </a:p>
          <a:p>
            <a:r>
              <a:rPr lang="en-US" dirty="0"/>
              <a:t>Forward secrecy:</a:t>
            </a:r>
          </a:p>
          <a:p>
            <a:endParaRPr lang="en-US" dirty="0"/>
          </a:p>
          <a:p>
            <a:endParaRPr lang="en-US" dirty="0"/>
          </a:p>
          <a:p>
            <a:r>
              <a:rPr lang="en-US" dirty="0"/>
              <a:t>Post-compromise security:</a:t>
            </a:r>
          </a:p>
          <a:p>
            <a:endParaRPr lang="en-US" dirty="0"/>
          </a:p>
          <a:p>
            <a:endParaRPr lang="en-US" dirty="0"/>
          </a:p>
          <a:p>
            <a:endParaRPr lang="en-US" dirty="0"/>
          </a:p>
          <a:p>
            <a:r>
              <a:rPr lang="en-US" dirty="0"/>
              <a:t>Everlasting security:</a:t>
            </a:r>
          </a:p>
          <a:p>
            <a:endParaRPr lang="en-US" dirty="0"/>
          </a:p>
        </p:txBody>
      </p:sp>
      <p:sp>
        <p:nvSpPr>
          <p:cNvPr id="4" name="Slide Number Placeholder 3">
            <a:extLst>
              <a:ext uri="{FF2B5EF4-FFF2-40B4-BE49-F238E27FC236}">
                <a16:creationId xmlns:a16="http://schemas.microsoft.com/office/drawing/2014/main" id="{6A80A6F1-E996-91C9-E282-B735FCE82A30}"/>
              </a:ext>
            </a:extLst>
          </p:cNvPr>
          <p:cNvSpPr>
            <a:spLocks noGrp="1"/>
          </p:cNvSpPr>
          <p:nvPr>
            <p:ph type="sldNum" sz="quarter" idx="8"/>
          </p:nvPr>
        </p:nvSpPr>
        <p:spPr/>
        <p:txBody>
          <a:bodyPr/>
          <a:lstStyle/>
          <a:p>
            <a:pPr lvl="0"/>
            <a:fld id="{54D7E5F9-595B-41CC-8860-862166473562}" type="slidenum">
              <a:rPr lang="en-US" smtClean="0"/>
              <a:t>72</a:t>
            </a:fld>
            <a:endParaRPr lang="en-US"/>
          </a:p>
        </p:txBody>
      </p:sp>
      <p:cxnSp>
        <p:nvCxnSpPr>
          <p:cNvPr id="6" name="Straight Arrow Connector 5">
            <a:extLst>
              <a:ext uri="{FF2B5EF4-FFF2-40B4-BE49-F238E27FC236}">
                <a16:creationId xmlns:a16="http://schemas.microsoft.com/office/drawing/2014/main" id="{33F9F598-AFDB-A347-5FAC-3C2E3BA92652}"/>
              </a:ext>
            </a:extLst>
          </p:cNvPr>
          <p:cNvCxnSpPr/>
          <p:nvPr/>
        </p:nvCxnSpPr>
        <p:spPr>
          <a:xfrm>
            <a:off x="3279373" y="2285998"/>
            <a:ext cx="424780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989F497-8202-605D-4DE8-1D8995BAC78F}"/>
              </a:ext>
            </a:extLst>
          </p:cNvPr>
          <p:cNvSpPr txBox="1"/>
          <p:nvPr/>
        </p:nvSpPr>
        <p:spPr>
          <a:xfrm>
            <a:off x="7215448" y="2236121"/>
            <a:ext cx="566181" cy="338554"/>
          </a:xfrm>
          <a:prstGeom prst="rect">
            <a:avLst/>
          </a:prstGeom>
          <a:noFill/>
        </p:spPr>
        <p:txBody>
          <a:bodyPr wrap="none" rtlCol="0">
            <a:spAutoFit/>
          </a:bodyPr>
          <a:lstStyle/>
          <a:p>
            <a:r>
              <a:rPr lang="en-US" sz="1600" dirty="0"/>
              <a:t>time</a:t>
            </a:r>
          </a:p>
        </p:txBody>
      </p:sp>
      <p:cxnSp>
        <p:nvCxnSpPr>
          <p:cNvPr id="9" name="Straight Connector 8">
            <a:extLst>
              <a:ext uri="{FF2B5EF4-FFF2-40B4-BE49-F238E27FC236}">
                <a16:creationId xmlns:a16="http://schemas.microsoft.com/office/drawing/2014/main" id="{EED33E5B-3DC0-403B-63DC-603AA1A7C97B}"/>
              </a:ext>
            </a:extLst>
          </p:cNvPr>
          <p:cNvCxnSpPr/>
          <p:nvPr/>
        </p:nvCxnSpPr>
        <p:spPr>
          <a:xfrm>
            <a:off x="5303521" y="2028303"/>
            <a:ext cx="0" cy="440575"/>
          </a:xfrm>
          <a:prstGeom prst="line">
            <a:avLst/>
          </a:prstGeom>
          <a:ln w="12700"/>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26AAC4A3-4A2E-C979-93F1-6077F9234B3A}"/>
              </a:ext>
            </a:extLst>
          </p:cNvPr>
          <p:cNvSpPr/>
          <p:nvPr/>
        </p:nvSpPr>
        <p:spPr>
          <a:xfrm>
            <a:off x="3279373" y="2028303"/>
            <a:ext cx="2024145" cy="440575"/>
          </a:xfrm>
          <a:prstGeom prst="rect">
            <a:avLst/>
          </a:prstGeom>
          <a:gradFill flip="none" rotWithShape="1">
            <a:gsLst>
              <a:gs pos="0">
                <a:schemeClr val="accent6">
                  <a:alpha val="0"/>
                </a:schemeClr>
              </a:gs>
              <a:gs pos="100000">
                <a:schemeClr val="accent6">
                  <a:alpha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6EFC5C8-60A5-A8CD-7F0F-9A02D649CBC0}"/>
              </a:ext>
            </a:extLst>
          </p:cNvPr>
          <p:cNvSpPr txBox="1"/>
          <p:nvPr/>
        </p:nvSpPr>
        <p:spPr>
          <a:xfrm>
            <a:off x="3999556" y="1985297"/>
            <a:ext cx="733406" cy="338554"/>
          </a:xfrm>
          <a:prstGeom prst="rect">
            <a:avLst/>
          </a:prstGeom>
          <a:noFill/>
        </p:spPr>
        <p:txBody>
          <a:bodyPr wrap="none" rtlCol="0">
            <a:spAutoFit/>
          </a:bodyPr>
          <a:lstStyle/>
          <a:p>
            <a:r>
              <a:rPr lang="en-US" sz="1600" dirty="0"/>
              <a:t>secure</a:t>
            </a:r>
          </a:p>
        </p:txBody>
      </p:sp>
      <p:sp>
        <p:nvSpPr>
          <p:cNvPr id="12" name="Rectangle 11">
            <a:extLst>
              <a:ext uri="{FF2B5EF4-FFF2-40B4-BE49-F238E27FC236}">
                <a16:creationId xmlns:a16="http://schemas.microsoft.com/office/drawing/2014/main" id="{39B969A3-7B4A-7DAF-574E-4FE6A29F763D}"/>
              </a:ext>
            </a:extLst>
          </p:cNvPr>
          <p:cNvSpPr/>
          <p:nvPr/>
        </p:nvSpPr>
        <p:spPr>
          <a:xfrm>
            <a:off x="5303517" y="2028303"/>
            <a:ext cx="1911927" cy="440575"/>
          </a:xfrm>
          <a:prstGeom prst="rect">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B6B6A9E-05E8-BFFE-EAD8-53684ECDBB4D}"/>
              </a:ext>
            </a:extLst>
          </p:cNvPr>
          <p:cNvSpPr txBox="1"/>
          <p:nvPr/>
        </p:nvSpPr>
        <p:spPr>
          <a:xfrm>
            <a:off x="5827215" y="1973710"/>
            <a:ext cx="887294" cy="338554"/>
          </a:xfrm>
          <a:prstGeom prst="rect">
            <a:avLst/>
          </a:prstGeom>
          <a:noFill/>
        </p:spPr>
        <p:txBody>
          <a:bodyPr wrap="none" rtlCol="0">
            <a:spAutoFit/>
          </a:bodyPr>
          <a:lstStyle/>
          <a:p>
            <a:r>
              <a:rPr lang="en-US" sz="1600" dirty="0"/>
              <a:t>insecure</a:t>
            </a:r>
          </a:p>
        </p:txBody>
      </p:sp>
      <p:sp>
        <p:nvSpPr>
          <p:cNvPr id="14" name="TextBox 13">
            <a:extLst>
              <a:ext uri="{FF2B5EF4-FFF2-40B4-BE49-F238E27FC236}">
                <a16:creationId xmlns:a16="http://schemas.microsoft.com/office/drawing/2014/main" id="{065F36BA-43C0-54ED-3BCB-D9CAAFE816E9}"/>
              </a:ext>
            </a:extLst>
          </p:cNvPr>
          <p:cNvSpPr txBox="1"/>
          <p:nvPr/>
        </p:nvSpPr>
        <p:spPr>
          <a:xfrm>
            <a:off x="5604970" y="1542871"/>
            <a:ext cx="3042179" cy="338554"/>
          </a:xfrm>
          <a:prstGeom prst="rect">
            <a:avLst/>
          </a:prstGeom>
          <a:noFill/>
        </p:spPr>
        <p:txBody>
          <a:bodyPr wrap="none" rtlCol="0">
            <a:spAutoFit/>
          </a:bodyPr>
          <a:lstStyle/>
          <a:p>
            <a:r>
              <a:rPr lang="en-US" sz="1600" dirty="0"/>
              <a:t>(long-term) keys get compromised</a:t>
            </a:r>
          </a:p>
        </p:txBody>
      </p:sp>
      <p:cxnSp>
        <p:nvCxnSpPr>
          <p:cNvPr id="16" name="Connector: Curved 15">
            <a:extLst>
              <a:ext uri="{FF2B5EF4-FFF2-40B4-BE49-F238E27FC236}">
                <a16:creationId xmlns:a16="http://schemas.microsoft.com/office/drawing/2014/main" id="{233E5F14-36F8-2334-5477-E91E289BB0E1}"/>
              </a:ext>
            </a:extLst>
          </p:cNvPr>
          <p:cNvCxnSpPr>
            <a:cxnSpLocks/>
            <a:stCxn id="14" idx="1"/>
          </p:cNvCxnSpPr>
          <p:nvPr/>
        </p:nvCxnSpPr>
        <p:spPr>
          <a:xfrm rot="10800000" flipV="1">
            <a:off x="5301358" y="1712147"/>
            <a:ext cx="303613" cy="312443"/>
          </a:xfrm>
          <a:prstGeom prst="curvedConnector2">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FEBFA1B-B4C6-E1A3-A24E-FDE55786DCAF}"/>
              </a:ext>
            </a:extLst>
          </p:cNvPr>
          <p:cNvCxnSpPr/>
          <p:nvPr/>
        </p:nvCxnSpPr>
        <p:spPr>
          <a:xfrm>
            <a:off x="3204556" y="3529922"/>
            <a:ext cx="424780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AA22670-27B3-425E-2100-C80F13F04A38}"/>
              </a:ext>
            </a:extLst>
          </p:cNvPr>
          <p:cNvSpPr txBox="1"/>
          <p:nvPr/>
        </p:nvSpPr>
        <p:spPr>
          <a:xfrm>
            <a:off x="7140631" y="3480045"/>
            <a:ext cx="566181" cy="338554"/>
          </a:xfrm>
          <a:prstGeom prst="rect">
            <a:avLst/>
          </a:prstGeom>
          <a:noFill/>
        </p:spPr>
        <p:txBody>
          <a:bodyPr wrap="none" rtlCol="0">
            <a:spAutoFit/>
          </a:bodyPr>
          <a:lstStyle/>
          <a:p>
            <a:r>
              <a:rPr lang="en-US" sz="1600" dirty="0"/>
              <a:t>time</a:t>
            </a:r>
          </a:p>
        </p:txBody>
      </p:sp>
      <p:cxnSp>
        <p:nvCxnSpPr>
          <p:cNvPr id="21" name="Straight Connector 20">
            <a:extLst>
              <a:ext uri="{FF2B5EF4-FFF2-40B4-BE49-F238E27FC236}">
                <a16:creationId xmlns:a16="http://schemas.microsoft.com/office/drawing/2014/main" id="{C744B4C4-E475-EC74-8BB6-528BA3CFDA69}"/>
              </a:ext>
            </a:extLst>
          </p:cNvPr>
          <p:cNvCxnSpPr/>
          <p:nvPr/>
        </p:nvCxnSpPr>
        <p:spPr>
          <a:xfrm>
            <a:off x="5727459" y="3272227"/>
            <a:ext cx="0" cy="440575"/>
          </a:xfrm>
          <a:prstGeom prst="line">
            <a:avLst/>
          </a:prstGeom>
          <a:ln w="12700"/>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BC95B38F-E812-114C-2030-1049B7F6D9EC}"/>
              </a:ext>
            </a:extLst>
          </p:cNvPr>
          <p:cNvSpPr/>
          <p:nvPr/>
        </p:nvSpPr>
        <p:spPr>
          <a:xfrm>
            <a:off x="4665031" y="3271244"/>
            <a:ext cx="1054610" cy="440575"/>
          </a:xfrm>
          <a:prstGeom prst="rect">
            <a:avLst/>
          </a:prstGeom>
          <a:gradFill flip="none" rotWithShape="1">
            <a:gsLst>
              <a:gs pos="0">
                <a:srgbClr val="C00000">
                  <a:alpha val="50000"/>
                </a:srgbClr>
              </a:gs>
              <a:gs pos="100000">
                <a:srgbClr val="C00000">
                  <a:alpha val="50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F6FE9B8-D36A-88B4-696F-DC0D31DAC1B1}"/>
              </a:ext>
            </a:extLst>
          </p:cNvPr>
          <p:cNvSpPr txBox="1"/>
          <p:nvPr/>
        </p:nvSpPr>
        <p:spPr>
          <a:xfrm>
            <a:off x="4749773" y="3231575"/>
            <a:ext cx="887294" cy="338554"/>
          </a:xfrm>
          <a:prstGeom prst="rect">
            <a:avLst/>
          </a:prstGeom>
          <a:noFill/>
        </p:spPr>
        <p:txBody>
          <a:bodyPr wrap="none" rtlCol="0">
            <a:spAutoFit/>
          </a:bodyPr>
          <a:lstStyle/>
          <a:p>
            <a:r>
              <a:rPr lang="en-US" sz="1600" dirty="0"/>
              <a:t>insecure</a:t>
            </a:r>
          </a:p>
        </p:txBody>
      </p:sp>
      <p:sp>
        <p:nvSpPr>
          <p:cNvPr id="26" name="TextBox 25">
            <a:extLst>
              <a:ext uri="{FF2B5EF4-FFF2-40B4-BE49-F238E27FC236}">
                <a16:creationId xmlns:a16="http://schemas.microsoft.com/office/drawing/2014/main" id="{D3482CD2-4AF7-EF15-351C-96215D892A03}"/>
              </a:ext>
            </a:extLst>
          </p:cNvPr>
          <p:cNvSpPr txBox="1"/>
          <p:nvPr/>
        </p:nvSpPr>
        <p:spPr>
          <a:xfrm>
            <a:off x="2476113" y="2840589"/>
            <a:ext cx="2028376" cy="338554"/>
          </a:xfrm>
          <a:prstGeom prst="rect">
            <a:avLst/>
          </a:prstGeom>
          <a:noFill/>
        </p:spPr>
        <p:txBody>
          <a:bodyPr wrap="none" rtlCol="0">
            <a:spAutoFit/>
          </a:bodyPr>
          <a:lstStyle/>
          <a:p>
            <a:r>
              <a:rPr lang="en-US" sz="1600" dirty="0"/>
              <a:t>key gets compromised</a:t>
            </a:r>
          </a:p>
        </p:txBody>
      </p:sp>
      <p:cxnSp>
        <p:nvCxnSpPr>
          <p:cNvPr id="27" name="Connector: Curved 26">
            <a:extLst>
              <a:ext uri="{FF2B5EF4-FFF2-40B4-BE49-F238E27FC236}">
                <a16:creationId xmlns:a16="http://schemas.microsoft.com/office/drawing/2014/main" id="{656865A2-3ACC-64B5-B396-7568E76E9B26}"/>
              </a:ext>
            </a:extLst>
          </p:cNvPr>
          <p:cNvCxnSpPr>
            <a:cxnSpLocks/>
          </p:cNvCxnSpPr>
          <p:nvPr/>
        </p:nvCxnSpPr>
        <p:spPr>
          <a:xfrm>
            <a:off x="4487863" y="3009866"/>
            <a:ext cx="160541" cy="258649"/>
          </a:xfrm>
          <a:prstGeom prst="curvedConnector2">
            <a:avLst/>
          </a:prstGeom>
          <a:ln w="12700">
            <a:tailEnd type="triangle"/>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DA4383D-28F6-745C-B206-4FF30899E377}"/>
              </a:ext>
            </a:extLst>
          </p:cNvPr>
          <p:cNvCxnSpPr/>
          <p:nvPr/>
        </p:nvCxnSpPr>
        <p:spPr>
          <a:xfrm>
            <a:off x="4658145" y="3272227"/>
            <a:ext cx="0" cy="440575"/>
          </a:xfrm>
          <a:prstGeom prst="line">
            <a:avLst/>
          </a:prstGeom>
          <a:ln w="12700"/>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63A34C04-C092-6603-6695-48C3A711A035}"/>
              </a:ext>
            </a:extLst>
          </p:cNvPr>
          <p:cNvSpPr/>
          <p:nvPr/>
        </p:nvSpPr>
        <p:spPr>
          <a:xfrm>
            <a:off x="5735279" y="3269238"/>
            <a:ext cx="1322778" cy="440575"/>
          </a:xfrm>
          <a:prstGeom prst="rect">
            <a:avLst/>
          </a:prstGeom>
          <a:solidFill>
            <a:srgbClr val="70AD47">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941C18A-63EC-CC0E-2A4F-ADB9751E437A}"/>
              </a:ext>
            </a:extLst>
          </p:cNvPr>
          <p:cNvSpPr txBox="1"/>
          <p:nvPr/>
        </p:nvSpPr>
        <p:spPr>
          <a:xfrm>
            <a:off x="6030885" y="2784541"/>
            <a:ext cx="2270943" cy="338554"/>
          </a:xfrm>
          <a:prstGeom prst="rect">
            <a:avLst/>
          </a:prstGeom>
          <a:noFill/>
        </p:spPr>
        <p:txBody>
          <a:bodyPr wrap="none" rtlCol="0">
            <a:spAutoFit/>
          </a:bodyPr>
          <a:lstStyle/>
          <a:p>
            <a:r>
              <a:rPr lang="en-US" sz="1600" dirty="0"/>
              <a:t>next key gets generated </a:t>
            </a:r>
          </a:p>
        </p:txBody>
      </p:sp>
      <p:cxnSp>
        <p:nvCxnSpPr>
          <p:cNvPr id="34" name="Connector: Curved 33">
            <a:extLst>
              <a:ext uri="{FF2B5EF4-FFF2-40B4-BE49-F238E27FC236}">
                <a16:creationId xmlns:a16="http://schemas.microsoft.com/office/drawing/2014/main" id="{FFCD8A4B-7B9B-7BAE-ACC5-8FE9D5DA1F18}"/>
              </a:ext>
            </a:extLst>
          </p:cNvPr>
          <p:cNvCxnSpPr>
            <a:cxnSpLocks/>
            <a:stCxn id="33" idx="1"/>
          </p:cNvCxnSpPr>
          <p:nvPr/>
        </p:nvCxnSpPr>
        <p:spPr>
          <a:xfrm rot="10800000" flipV="1">
            <a:off x="5727311" y="2953817"/>
            <a:ext cx="303575" cy="312405"/>
          </a:xfrm>
          <a:prstGeom prst="curved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247BE34D-E478-ADF6-CC28-CCBC479EFB1F}"/>
              </a:ext>
            </a:extLst>
          </p:cNvPr>
          <p:cNvSpPr txBox="1"/>
          <p:nvPr/>
        </p:nvSpPr>
        <p:spPr>
          <a:xfrm>
            <a:off x="5878567" y="3226992"/>
            <a:ext cx="733406" cy="338554"/>
          </a:xfrm>
          <a:prstGeom prst="rect">
            <a:avLst/>
          </a:prstGeom>
          <a:noFill/>
        </p:spPr>
        <p:txBody>
          <a:bodyPr wrap="none" rtlCol="0">
            <a:spAutoFit/>
          </a:bodyPr>
          <a:lstStyle/>
          <a:p>
            <a:r>
              <a:rPr lang="en-US" sz="1600" dirty="0"/>
              <a:t>secure</a:t>
            </a:r>
          </a:p>
        </p:txBody>
      </p:sp>
      <p:sp>
        <p:nvSpPr>
          <p:cNvPr id="48" name="Rectangle 47">
            <a:extLst>
              <a:ext uri="{FF2B5EF4-FFF2-40B4-BE49-F238E27FC236}">
                <a16:creationId xmlns:a16="http://schemas.microsoft.com/office/drawing/2014/main" id="{EA2321E9-36B0-817D-66BB-358640FEF819}"/>
              </a:ext>
            </a:extLst>
          </p:cNvPr>
          <p:cNvSpPr/>
          <p:nvPr/>
        </p:nvSpPr>
        <p:spPr>
          <a:xfrm>
            <a:off x="3203253" y="3272911"/>
            <a:ext cx="1447351" cy="440575"/>
          </a:xfrm>
          <a:prstGeom prst="rect">
            <a:avLst/>
          </a:prstGeom>
          <a:gradFill flip="none" rotWithShape="1">
            <a:gsLst>
              <a:gs pos="0">
                <a:schemeClr val="bg1">
                  <a:lumMod val="75000"/>
                  <a:alpha val="0"/>
                </a:schemeClr>
              </a:gs>
              <a:gs pos="100000">
                <a:schemeClr val="bg1">
                  <a:lumMod val="75000"/>
                  <a:alpha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EC22E374-034D-8968-8778-AB41D7D793B2}"/>
              </a:ext>
            </a:extLst>
          </p:cNvPr>
          <p:cNvCxnSpPr/>
          <p:nvPr/>
        </p:nvCxnSpPr>
        <p:spPr>
          <a:xfrm>
            <a:off x="3295995" y="1108528"/>
            <a:ext cx="424780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C209F89F-8E84-BCB1-0F19-4F261897ADCC}"/>
              </a:ext>
            </a:extLst>
          </p:cNvPr>
          <p:cNvSpPr txBox="1"/>
          <p:nvPr/>
        </p:nvSpPr>
        <p:spPr>
          <a:xfrm>
            <a:off x="7232070" y="1058651"/>
            <a:ext cx="566181" cy="338554"/>
          </a:xfrm>
          <a:prstGeom prst="rect">
            <a:avLst/>
          </a:prstGeom>
          <a:noFill/>
        </p:spPr>
        <p:txBody>
          <a:bodyPr wrap="none" rtlCol="0">
            <a:spAutoFit/>
          </a:bodyPr>
          <a:lstStyle/>
          <a:p>
            <a:r>
              <a:rPr lang="en-US" sz="1600" dirty="0"/>
              <a:t>time</a:t>
            </a:r>
          </a:p>
        </p:txBody>
      </p:sp>
      <p:cxnSp>
        <p:nvCxnSpPr>
          <p:cNvPr id="51" name="Straight Connector 50">
            <a:extLst>
              <a:ext uri="{FF2B5EF4-FFF2-40B4-BE49-F238E27FC236}">
                <a16:creationId xmlns:a16="http://schemas.microsoft.com/office/drawing/2014/main" id="{516497AA-E233-B977-FBB7-CBBBEB05E256}"/>
              </a:ext>
            </a:extLst>
          </p:cNvPr>
          <p:cNvCxnSpPr/>
          <p:nvPr/>
        </p:nvCxnSpPr>
        <p:spPr>
          <a:xfrm>
            <a:off x="5320143" y="850833"/>
            <a:ext cx="0" cy="440575"/>
          </a:xfrm>
          <a:prstGeom prst="line">
            <a:avLst/>
          </a:prstGeom>
          <a:ln w="12700"/>
        </p:spPr>
        <p:style>
          <a:lnRef idx="1">
            <a:schemeClr val="dk1"/>
          </a:lnRef>
          <a:fillRef idx="0">
            <a:schemeClr val="dk1"/>
          </a:fillRef>
          <a:effectRef idx="0">
            <a:schemeClr val="dk1"/>
          </a:effectRef>
          <a:fontRef idx="minor">
            <a:schemeClr val="tx1"/>
          </a:fontRef>
        </p:style>
      </p:cxnSp>
      <p:sp>
        <p:nvSpPr>
          <p:cNvPr id="52" name="Rectangle 51">
            <a:extLst>
              <a:ext uri="{FF2B5EF4-FFF2-40B4-BE49-F238E27FC236}">
                <a16:creationId xmlns:a16="http://schemas.microsoft.com/office/drawing/2014/main" id="{06964F9F-27A0-694B-6670-389AB58E3172}"/>
              </a:ext>
            </a:extLst>
          </p:cNvPr>
          <p:cNvSpPr/>
          <p:nvPr/>
        </p:nvSpPr>
        <p:spPr>
          <a:xfrm>
            <a:off x="3295995" y="850833"/>
            <a:ext cx="2024145" cy="440575"/>
          </a:xfrm>
          <a:prstGeom prst="rect">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EC472B2-C79A-F2F3-1EB9-BF5C7A412E9F}"/>
              </a:ext>
            </a:extLst>
          </p:cNvPr>
          <p:cNvSpPr txBox="1"/>
          <p:nvPr/>
        </p:nvSpPr>
        <p:spPr>
          <a:xfrm>
            <a:off x="4016178" y="807827"/>
            <a:ext cx="887294" cy="338554"/>
          </a:xfrm>
          <a:prstGeom prst="rect">
            <a:avLst/>
          </a:prstGeom>
          <a:noFill/>
        </p:spPr>
        <p:txBody>
          <a:bodyPr wrap="none" rtlCol="0">
            <a:spAutoFit/>
          </a:bodyPr>
          <a:lstStyle/>
          <a:p>
            <a:r>
              <a:rPr lang="en-US" sz="1600" dirty="0"/>
              <a:t>insecure</a:t>
            </a:r>
          </a:p>
        </p:txBody>
      </p:sp>
      <p:sp>
        <p:nvSpPr>
          <p:cNvPr id="54" name="Rectangle 53">
            <a:extLst>
              <a:ext uri="{FF2B5EF4-FFF2-40B4-BE49-F238E27FC236}">
                <a16:creationId xmlns:a16="http://schemas.microsoft.com/office/drawing/2014/main" id="{9E0BFF56-D16F-7CDE-F055-C20D484F32A4}"/>
              </a:ext>
            </a:extLst>
          </p:cNvPr>
          <p:cNvSpPr/>
          <p:nvPr/>
        </p:nvSpPr>
        <p:spPr>
          <a:xfrm>
            <a:off x="5320140" y="850833"/>
            <a:ext cx="1787240" cy="440575"/>
          </a:xfrm>
          <a:prstGeom prst="rect">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891CF1B-8628-7790-217A-4368B75B1EA5}"/>
              </a:ext>
            </a:extLst>
          </p:cNvPr>
          <p:cNvSpPr txBox="1"/>
          <p:nvPr/>
        </p:nvSpPr>
        <p:spPr>
          <a:xfrm>
            <a:off x="5843837" y="796240"/>
            <a:ext cx="887294" cy="338554"/>
          </a:xfrm>
          <a:prstGeom prst="rect">
            <a:avLst/>
          </a:prstGeom>
          <a:noFill/>
        </p:spPr>
        <p:txBody>
          <a:bodyPr wrap="none" rtlCol="0">
            <a:spAutoFit/>
          </a:bodyPr>
          <a:lstStyle/>
          <a:p>
            <a:r>
              <a:rPr lang="en-US" sz="1600" dirty="0"/>
              <a:t>insecure</a:t>
            </a:r>
          </a:p>
        </p:txBody>
      </p:sp>
      <p:sp>
        <p:nvSpPr>
          <p:cNvPr id="56" name="TextBox 55">
            <a:extLst>
              <a:ext uri="{FF2B5EF4-FFF2-40B4-BE49-F238E27FC236}">
                <a16:creationId xmlns:a16="http://schemas.microsoft.com/office/drawing/2014/main" id="{5CC008FF-5780-6257-6984-1C3AF4E637D4}"/>
              </a:ext>
            </a:extLst>
          </p:cNvPr>
          <p:cNvSpPr txBox="1"/>
          <p:nvPr/>
        </p:nvSpPr>
        <p:spPr>
          <a:xfrm>
            <a:off x="5621592" y="365401"/>
            <a:ext cx="3042179" cy="338554"/>
          </a:xfrm>
          <a:prstGeom prst="rect">
            <a:avLst/>
          </a:prstGeom>
          <a:noFill/>
        </p:spPr>
        <p:txBody>
          <a:bodyPr wrap="none" rtlCol="0">
            <a:spAutoFit/>
          </a:bodyPr>
          <a:lstStyle/>
          <a:p>
            <a:r>
              <a:rPr lang="en-US" sz="1600" dirty="0"/>
              <a:t>(long-term) keys get compromised</a:t>
            </a:r>
          </a:p>
        </p:txBody>
      </p:sp>
      <p:cxnSp>
        <p:nvCxnSpPr>
          <p:cNvPr id="57" name="Connector: Curved 56">
            <a:extLst>
              <a:ext uri="{FF2B5EF4-FFF2-40B4-BE49-F238E27FC236}">
                <a16:creationId xmlns:a16="http://schemas.microsoft.com/office/drawing/2014/main" id="{A96B349E-B387-9A7A-A054-8F0806DD2E70}"/>
              </a:ext>
            </a:extLst>
          </p:cNvPr>
          <p:cNvCxnSpPr>
            <a:cxnSpLocks/>
            <a:stCxn id="56" idx="1"/>
          </p:cNvCxnSpPr>
          <p:nvPr/>
        </p:nvCxnSpPr>
        <p:spPr>
          <a:xfrm rot="10800000" flipV="1">
            <a:off x="5317980" y="534677"/>
            <a:ext cx="303613" cy="312443"/>
          </a:xfrm>
          <a:prstGeom prst="curvedConnector2">
            <a:avLst/>
          </a:prstGeom>
          <a:ln w="1270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D40B145D-52DC-2C27-D8BF-7025EFB47425}"/>
              </a:ext>
            </a:extLst>
          </p:cNvPr>
          <p:cNvCxnSpPr/>
          <p:nvPr/>
        </p:nvCxnSpPr>
        <p:spPr>
          <a:xfrm>
            <a:off x="3221182" y="4583392"/>
            <a:ext cx="424780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C64187EF-92F1-1DD7-380D-06DCAA0F8EFD}"/>
              </a:ext>
            </a:extLst>
          </p:cNvPr>
          <p:cNvSpPr txBox="1"/>
          <p:nvPr/>
        </p:nvSpPr>
        <p:spPr>
          <a:xfrm>
            <a:off x="7157257" y="4558454"/>
            <a:ext cx="566181" cy="338554"/>
          </a:xfrm>
          <a:prstGeom prst="rect">
            <a:avLst/>
          </a:prstGeom>
          <a:noFill/>
        </p:spPr>
        <p:txBody>
          <a:bodyPr wrap="none" rtlCol="0">
            <a:spAutoFit/>
          </a:bodyPr>
          <a:lstStyle/>
          <a:p>
            <a:r>
              <a:rPr lang="en-US" sz="1600" dirty="0"/>
              <a:t>time</a:t>
            </a:r>
          </a:p>
        </p:txBody>
      </p:sp>
      <p:cxnSp>
        <p:nvCxnSpPr>
          <p:cNvPr id="60" name="Straight Connector 59">
            <a:extLst>
              <a:ext uri="{FF2B5EF4-FFF2-40B4-BE49-F238E27FC236}">
                <a16:creationId xmlns:a16="http://schemas.microsoft.com/office/drawing/2014/main" id="{DCD27451-A7F2-9432-B016-D83747FE3B88}"/>
              </a:ext>
            </a:extLst>
          </p:cNvPr>
          <p:cNvCxnSpPr/>
          <p:nvPr/>
        </p:nvCxnSpPr>
        <p:spPr>
          <a:xfrm>
            <a:off x="5245330" y="4350636"/>
            <a:ext cx="0" cy="440575"/>
          </a:xfrm>
          <a:prstGeom prst="line">
            <a:avLst/>
          </a:prstGeom>
          <a:ln w="12700"/>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866E9C10-355F-F473-93D8-595E98637C5B}"/>
              </a:ext>
            </a:extLst>
          </p:cNvPr>
          <p:cNvSpPr txBox="1"/>
          <p:nvPr/>
        </p:nvSpPr>
        <p:spPr>
          <a:xfrm>
            <a:off x="5769024" y="4296043"/>
            <a:ext cx="733406" cy="338554"/>
          </a:xfrm>
          <a:prstGeom prst="rect">
            <a:avLst/>
          </a:prstGeom>
          <a:noFill/>
        </p:spPr>
        <p:txBody>
          <a:bodyPr wrap="none" rtlCol="0">
            <a:spAutoFit/>
          </a:bodyPr>
          <a:lstStyle/>
          <a:p>
            <a:r>
              <a:rPr lang="en-US" sz="1600" dirty="0"/>
              <a:t>secure</a:t>
            </a:r>
          </a:p>
        </p:txBody>
      </p:sp>
      <p:sp>
        <p:nvSpPr>
          <p:cNvPr id="65" name="TextBox 64">
            <a:extLst>
              <a:ext uri="{FF2B5EF4-FFF2-40B4-BE49-F238E27FC236}">
                <a16:creationId xmlns:a16="http://schemas.microsoft.com/office/drawing/2014/main" id="{C9255048-775A-716D-CCF0-11EF5E5443CC}"/>
              </a:ext>
            </a:extLst>
          </p:cNvPr>
          <p:cNvSpPr txBox="1"/>
          <p:nvPr/>
        </p:nvSpPr>
        <p:spPr>
          <a:xfrm>
            <a:off x="5530152" y="3848578"/>
            <a:ext cx="2626423" cy="461665"/>
          </a:xfrm>
          <a:prstGeom prst="rect">
            <a:avLst/>
          </a:prstGeom>
          <a:noFill/>
        </p:spPr>
        <p:txBody>
          <a:bodyPr wrap="square" rtlCol="0">
            <a:spAutoFit/>
          </a:bodyPr>
          <a:lstStyle/>
          <a:p>
            <a:r>
              <a:rPr lang="en-US" sz="1200" dirty="0"/>
              <a:t>key gets generated</a:t>
            </a:r>
            <a:br>
              <a:rPr lang="en-US" sz="1200" dirty="0"/>
            </a:br>
            <a:r>
              <a:rPr lang="en-US" sz="1200" dirty="0"/>
              <a:t>(assuming generation was secure)</a:t>
            </a:r>
          </a:p>
        </p:txBody>
      </p:sp>
      <p:cxnSp>
        <p:nvCxnSpPr>
          <p:cNvPr id="66" name="Connector: Curved 65">
            <a:extLst>
              <a:ext uri="{FF2B5EF4-FFF2-40B4-BE49-F238E27FC236}">
                <a16:creationId xmlns:a16="http://schemas.microsoft.com/office/drawing/2014/main" id="{47D46A30-A4A9-AAB6-7490-5574C14B5149}"/>
              </a:ext>
            </a:extLst>
          </p:cNvPr>
          <p:cNvCxnSpPr>
            <a:cxnSpLocks/>
          </p:cNvCxnSpPr>
          <p:nvPr/>
        </p:nvCxnSpPr>
        <p:spPr>
          <a:xfrm rot="10800000" flipV="1">
            <a:off x="5243167" y="4034480"/>
            <a:ext cx="303613" cy="312443"/>
          </a:xfrm>
          <a:prstGeom prst="curved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67" name="Rectangle 66">
            <a:extLst>
              <a:ext uri="{FF2B5EF4-FFF2-40B4-BE49-F238E27FC236}">
                <a16:creationId xmlns:a16="http://schemas.microsoft.com/office/drawing/2014/main" id="{9BA12327-4135-AFBB-A3E7-E745ABDA5217}"/>
              </a:ext>
            </a:extLst>
          </p:cNvPr>
          <p:cNvSpPr/>
          <p:nvPr/>
        </p:nvSpPr>
        <p:spPr>
          <a:xfrm>
            <a:off x="3221181" y="4347523"/>
            <a:ext cx="2021033" cy="440575"/>
          </a:xfrm>
          <a:prstGeom prst="rect">
            <a:avLst/>
          </a:prstGeom>
          <a:gradFill flip="none" rotWithShape="1">
            <a:gsLst>
              <a:gs pos="0">
                <a:schemeClr val="bg1">
                  <a:lumMod val="75000"/>
                  <a:alpha val="0"/>
                </a:schemeClr>
              </a:gs>
              <a:gs pos="100000">
                <a:schemeClr val="bg1">
                  <a:lumMod val="75000"/>
                  <a:alpha val="75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3C18306-806D-24BC-4643-8B88C9A53917}"/>
              </a:ext>
            </a:extLst>
          </p:cNvPr>
          <p:cNvSpPr/>
          <p:nvPr/>
        </p:nvSpPr>
        <p:spPr>
          <a:xfrm>
            <a:off x="5242213" y="4342910"/>
            <a:ext cx="1815841" cy="440575"/>
          </a:xfrm>
          <a:prstGeom prst="rect">
            <a:avLst/>
          </a:prstGeom>
          <a:solidFill>
            <a:schemeClr val="accent6">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824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2FA5-0CA7-28D6-96D1-770BD2DD3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172D2-EB39-4A2E-0148-D99572C80CFE}"/>
              </a:ext>
            </a:extLst>
          </p:cNvPr>
          <p:cNvSpPr>
            <a:spLocks noGrp="1"/>
          </p:cNvSpPr>
          <p:nvPr>
            <p:ph type="title"/>
          </p:nvPr>
        </p:nvSpPr>
        <p:spPr/>
        <p:txBody>
          <a:bodyPr/>
          <a:lstStyle/>
          <a:p>
            <a:r>
              <a:rPr lang="en-US"/>
              <a:t>QKD</a:t>
            </a:r>
          </a:p>
        </p:txBody>
      </p:sp>
      <p:sp>
        <p:nvSpPr>
          <p:cNvPr id="3" name="Content Placeholder 2">
            <a:extLst>
              <a:ext uri="{FF2B5EF4-FFF2-40B4-BE49-F238E27FC236}">
                <a16:creationId xmlns:a16="http://schemas.microsoft.com/office/drawing/2014/main" id="{D2905F0D-9042-495E-6821-4F23EE6A9618}"/>
              </a:ext>
            </a:extLst>
          </p:cNvPr>
          <p:cNvSpPr>
            <a:spLocks noGrp="1"/>
          </p:cNvSpPr>
          <p:nvPr>
            <p:ph idx="1"/>
          </p:nvPr>
        </p:nvSpPr>
        <p:spPr/>
        <p:txBody>
          <a:bodyPr/>
          <a:lstStyle/>
          <a:p>
            <a:r>
              <a:rPr lang="en-US" dirty="0"/>
              <a:t>“QKD provides unconditional security”</a:t>
            </a:r>
          </a:p>
          <a:p>
            <a:pPr marL="342900" indent="-342900">
              <a:buFont typeface="Arial" panose="020B0604020202020204" pitchFamily="34" charset="0"/>
              <a:buChar char="•"/>
            </a:pPr>
            <a:r>
              <a:rPr lang="en-US" dirty="0"/>
              <a:t>true in the narrow technical sense of the word</a:t>
            </a:r>
          </a:p>
          <a:p>
            <a:pPr marL="522900" lvl="1" indent="-342900"/>
            <a:r>
              <a:rPr lang="en-US" dirty="0"/>
              <a:t>not conditioned on the computational resources available to the adversary</a:t>
            </a:r>
          </a:p>
          <a:p>
            <a:pPr marL="522900" lvl="1" indent="-342900"/>
            <a:r>
              <a:rPr lang="en-US" dirty="0"/>
              <a:t>aka statistical security</a:t>
            </a:r>
          </a:p>
          <a:p>
            <a:pPr marL="522900" lvl="1" indent="-342900"/>
            <a:r>
              <a:rPr lang="en-US" dirty="0"/>
              <a:t>aka information theoretical security (ITS)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security still conditional on other factors</a:t>
            </a:r>
          </a:p>
          <a:p>
            <a:pPr marL="522900" lvl="1" indent="-342900"/>
            <a:r>
              <a:rPr lang="en-US" dirty="0"/>
              <a:t>secure environments (executing devices are not compromised)</a:t>
            </a:r>
          </a:p>
          <a:p>
            <a:pPr marL="522900" lvl="1" indent="-342900"/>
            <a:r>
              <a:rPr lang="en-US" dirty="0"/>
              <a:t>hardware/software implementing QKD does not leak secret information</a:t>
            </a:r>
          </a:p>
          <a:p>
            <a:pPr marL="702899" lvl="3" indent="-342900"/>
            <a:r>
              <a:rPr lang="en-US" dirty="0"/>
              <a:t>even when being probed by an adversary</a:t>
            </a:r>
          </a:p>
          <a:p>
            <a:pPr marL="342900" indent="-342900"/>
            <a:endParaRPr lang="en-US" dirty="0"/>
          </a:p>
          <a:p>
            <a:pPr marL="342900" indent="-342900">
              <a:buFont typeface="Arial" panose="020B0604020202020204" pitchFamily="34" charset="0"/>
              <a:buChar char="•"/>
            </a:pPr>
            <a:r>
              <a:rPr lang="en-US" dirty="0"/>
              <a:t>requires statistically secure authentication</a:t>
            </a:r>
          </a:p>
          <a:p>
            <a:pPr marL="522900" lvl="1" indent="-342900"/>
            <a:r>
              <a:rPr lang="en-US" dirty="0"/>
              <a:t>(more on that later)</a:t>
            </a:r>
          </a:p>
        </p:txBody>
      </p:sp>
      <p:sp>
        <p:nvSpPr>
          <p:cNvPr id="5" name="Slide Number Placeholder 4">
            <a:extLst>
              <a:ext uri="{FF2B5EF4-FFF2-40B4-BE49-F238E27FC236}">
                <a16:creationId xmlns:a16="http://schemas.microsoft.com/office/drawing/2014/main" id="{D3E8EADD-A84C-0770-9710-1D7CCF0A957B}"/>
              </a:ext>
            </a:extLst>
          </p:cNvPr>
          <p:cNvSpPr>
            <a:spLocks noGrp="1"/>
          </p:cNvSpPr>
          <p:nvPr>
            <p:ph type="sldNum" sz="quarter" idx="8"/>
          </p:nvPr>
        </p:nvSpPr>
        <p:spPr/>
        <p:txBody>
          <a:bodyPr/>
          <a:lstStyle/>
          <a:p>
            <a:pPr lvl="0"/>
            <a:fld id="{54D7E5F9-595B-41CC-8860-862166473562}" type="slidenum">
              <a:rPr lang="en-US" smtClean="0"/>
              <a:t>73</a:t>
            </a:fld>
            <a:endParaRPr lang="en-US"/>
          </a:p>
        </p:txBody>
      </p:sp>
    </p:spTree>
    <p:extLst>
      <p:ext uri="{BB962C8B-B14F-4D97-AF65-F5344CB8AC3E}">
        <p14:creationId xmlns:p14="http://schemas.microsoft.com/office/powerpoint/2010/main" val="3116874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E23FE0C0-AA42-6D0F-3519-79EA4E15A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03A02-DC19-0EAB-A7C4-08D3A0CA10A8}"/>
              </a:ext>
            </a:extLst>
          </p:cNvPr>
          <p:cNvSpPr>
            <a:spLocks noGrp="1"/>
          </p:cNvSpPr>
          <p:nvPr>
            <p:ph type="title"/>
          </p:nvPr>
        </p:nvSpPr>
        <p:spPr/>
        <p:txBody>
          <a:bodyPr/>
          <a:lstStyle/>
          <a:p>
            <a:r>
              <a:rPr lang="en-US" dirty="0">
                <a:solidFill>
                  <a:schemeClr val="bg1"/>
                </a:solidFill>
              </a:rPr>
              <a:t>Intermezzo</a:t>
            </a:r>
          </a:p>
        </p:txBody>
      </p:sp>
      <p:sp>
        <p:nvSpPr>
          <p:cNvPr id="3" name="Content Placeholder 2">
            <a:extLst>
              <a:ext uri="{FF2B5EF4-FFF2-40B4-BE49-F238E27FC236}">
                <a16:creationId xmlns:a16="http://schemas.microsoft.com/office/drawing/2014/main" id="{A900AB3E-FF88-8E46-1706-5B02BA9029A5}"/>
              </a:ext>
            </a:extLst>
          </p:cNvPr>
          <p:cNvSpPr>
            <a:spLocks noGrp="1"/>
          </p:cNvSpPr>
          <p:nvPr>
            <p:ph idx="1"/>
          </p:nvPr>
        </p:nvSpPr>
        <p:spPr/>
        <p:txBody>
          <a:bodyPr>
            <a:normAutofit/>
          </a:bodyPr>
          <a:lstStyle/>
          <a:p>
            <a:r>
              <a:rPr lang="en-US" dirty="0">
                <a:solidFill>
                  <a:schemeClr val="bg1"/>
                </a:solidFill>
              </a:rPr>
              <a:t>Short recap on quantum information</a:t>
            </a:r>
          </a:p>
        </p:txBody>
      </p:sp>
      <p:sp>
        <p:nvSpPr>
          <p:cNvPr id="5" name="Slide Number Placeholder 4">
            <a:extLst>
              <a:ext uri="{FF2B5EF4-FFF2-40B4-BE49-F238E27FC236}">
                <a16:creationId xmlns:a16="http://schemas.microsoft.com/office/drawing/2014/main" id="{3EB73966-0D52-1E80-B665-9F9FA99F19DA}"/>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smtClean="0">
                <a:ln>
                  <a:noFill/>
                </a:ln>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74</a:t>
            </a:fld>
            <a:endParaRPr kumimoji="0" lang="en-US" sz="1100"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34346297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2AB4-E148-A7EB-994E-2266CA75D1D8}"/>
              </a:ext>
            </a:extLst>
          </p:cNvPr>
          <p:cNvSpPr>
            <a:spLocks noGrp="1"/>
          </p:cNvSpPr>
          <p:nvPr>
            <p:ph type="title"/>
          </p:nvPr>
        </p:nvSpPr>
        <p:spPr/>
        <p:txBody>
          <a:bodyPr/>
          <a:lstStyle/>
          <a:p>
            <a:r>
              <a:rPr lang="en-US" dirty="0"/>
              <a:t>Qubit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BCB3CD-ACD0-5379-DA70-5017E5EA92D6}"/>
                  </a:ext>
                </a:extLst>
              </p:cNvPr>
              <p:cNvSpPr>
                <a:spLocks noGrp="1"/>
              </p:cNvSpPr>
              <p:nvPr>
                <p:ph idx="1"/>
              </p:nvPr>
            </p:nvSpPr>
            <p:spPr/>
            <p:txBody>
              <a:bodyPr/>
              <a:lstStyle/>
              <a:p>
                <a:r>
                  <a:rPr lang="en-US" dirty="0"/>
                  <a:t>In the </a:t>
                </a:r>
                <a:r>
                  <a:rPr lang="en-US" dirty="0">
                    <a:solidFill>
                      <a:srgbClr val="C00000"/>
                    </a:solidFill>
                  </a:rPr>
                  <a:t>computational basis</a:t>
                </a:r>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 |1⟩</m:t>
                          </m:r>
                        </m:e>
                      </m:d>
                    </m:oMath>
                  </m:oMathPara>
                </a14:m>
                <a:endParaRPr lang="en-US" dirty="0"/>
              </a:p>
              <a:p>
                <a:r>
                  <a:rPr lang="en-US" dirty="0"/>
                  <a:t>the state of a </a:t>
                </a:r>
                <a:r>
                  <a:rPr lang="en-US" dirty="0">
                    <a:solidFill>
                      <a:srgbClr val="C00000"/>
                    </a:solidFill>
                  </a:rPr>
                  <a:t>qubit</a:t>
                </a:r>
                <a:r>
                  <a:rPr lang="en-US" dirty="0"/>
                  <a:t> is encoded as a vector</a:t>
                </a:r>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e>
                            </m:mr>
                          </m:m>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m:oMathPara>
                </a14:m>
                <a:endParaRPr lang="en-US" dirty="0"/>
              </a:p>
              <a:p>
                <a:r>
                  <a:rPr lang="en-US" dirty="0"/>
                  <a:t>where the complex </a:t>
                </a:r>
                <a:r>
                  <a:rPr lang="en-US" dirty="0">
                    <a:solidFill>
                      <a:srgbClr val="C00000"/>
                    </a:solidFill>
                  </a:rPr>
                  <a:t>amplitudes</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ℂ</m:t>
                    </m:r>
                  </m:oMath>
                </a14:m>
                <a:r>
                  <a:rPr lang="en-US" dirty="0"/>
                  <a:t> must be normalized</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0</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=1</m:t>
                      </m:r>
                    </m:oMath>
                  </m:oMathPara>
                </a14:m>
                <a:endParaRPr lang="en-US" b="0" dirty="0"/>
              </a:p>
              <a:p>
                <a:endParaRPr lang="en-US" dirty="0"/>
              </a:p>
              <a:p>
                <a:r>
                  <a:rPr lang="en-US" dirty="0"/>
                  <a:t>The </a:t>
                </a:r>
                <a:r>
                  <a:rPr lang="en-US" dirty="0">
                    <a:solidFill>
                      <a:srgbClr val="C00000"/>
                    </a:solidFill>
                  </a:rPr>
                  <a:t>Bloch sphere</a:t>
                </a:r>
                <a:r>
                  <a:rPr lang="en-US" dirty="0"/>
                  <a:t> visualizes a qubit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𝜓</m:t>
                    </m:r>
                    <m:r>
                      <a:rPr lang="en-US" b="0" i="1" smtClean="0">
                        <a:latin typeface="Cambria Math" panose="02040503050406030204" pitchFamily="18" charset="0"/>
                      </a:rPr>
                      <m:t>⟩</m:t>
                    </m:r>
                  </m:oMath>
                </a14:m>
                <a:r>
                  <a:rPr lang="en-US" dirty="0"/>
                  <a:t> (up to an irrelevant global phase):</a:t>
                </a:r>
              </a:p>
              <a:p>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𝜃</m:t>
                              </m:r>
                            </m:num>
                            <m:den>
                              <m:r>
                                <a:rPr lang="en-US" b="0" i="1" smtClean="0">
                                  <a:latin typeface="Cambria Math" panose="02040503050406030204" pitchFamily="18" charset="0"/>
                                </a:rPr>
                                <m:t>2</m:t>
                              </m:r>
                            </m:den>
                          </m:f>
                        </m:e>
                      </m:func>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rPr>
                            <m:t>𝜑</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𝜃</m:t>
                              </m:r>
                            </m:num>
                            <m:den>
                              <m:r>
                                <a:rPr lang="en-US" b="0" i="1" smtClean="0">
                                  <a:latin typeface="Cambria Math" panose="02040503050406030204" pitchFamily="18" charset="0"/>
                                </a:rPr>
                                <m:t>2</m:t>
                              </m:r>
                            </m:den>
                          </m:f>
                        </m:e>
                      </m:func>
                      <m:r>
                        <a:rPr lang="en-US" b="0" i="1" smtClean="0">
                          <a:latin typeface="Cambria Math" panose="02040503050406030204" pitchFamily="18" charset="0"/>
                        </a:rPr>
                        <m:t>|1⟩</m:t>
                      </m:r>
                    </m:oMath>
                  </m:oMathPara>
                </a14:m>
                <a:endParaRPr lang="en-US" dirty="0"/>
              </a:p>
              <a:p>
                <a:r>
                  <a:rPr lang="en-US" dirty="0"/>
                  <a:t>which I have animated online: </a:t>
                </a:r>
                <a:r>
                  <a:rPr lang="en-US" dirty="0">
                    <a:hlinkClick r:id="rId3"/>
                  </a:rPr>
                  <a:t>https://www.geogebra.org/classic/ss7vbecx</a:t>
                </a:r>
                <a:endParaRPr lang="en-US" dirty="0"/>
              </a:p>
            </p:txBody>
          </p:sp>
        </mc:Choice>
        <mc:Fallback xmlns="">
          <p:sp>
            <p:nvSpPr>
              <p:cNvPr id="3" name="Content Placeholder 2">
                <a:extLst>
                  <a:ext uri="{FF2B5EF4-FFF2-40B4-BE49-F238E27FC236}">
                    <a16:creationId xmlns:a16="http://schemas.microsoft.com/office/drawing/2014/main" id="{9DBCB3CD-ACD0-5379-DA70-5017E5EA92D6}"/>
                  </a:ext>
                </a:extLst>
              </p:cNvPr>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CDD20A3-7495-D974-41CD-3B980CF0E27B}"/>
              </a:ext>
            </a:extLst>
          </p:cNvPr>
          <p:cNvSpPr>
            <a:spLocks noGrp="1"/>
          </p:cNvSpPr>
          <p:nvPr>
            <p:ph type="sldNum" sz="quarter" idx="8"/>
          </p:nvPr>
        </p:nvSpPr>
        <p:spPr/>
        <p:txBody>
          <a:bodyPr/>
          <a:lstStyle/>
          <a:p>
            <a:pPr lvl="0"/>
            <a:fld id="{54D7E5F9-595B-41CC-8860-862166473562}" type="slidenum">
              <a:rPr lang="en-US" smtClean="0"/>
              <a:t>75</a:t>
            </a:fld>
            <a:endParaRPr lang="en-US" dirty="0"/>
          </a:p>
        </p:txBody>
      </p:sp>
    </p:spTree>
    <p:extLst>
      <p:ext uri="{BB962C8B-B14F-4D97-AF65-F5344CB8AC3E}">
        <p14:creationId xmlns:p14="http://schemas.microsoft.com/office/powerpoint/2010/main" val="41713298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D8F00-DA5E-CD61-B5F3-A1B1C0D51F7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22F218A-FC40-7D92-9625-AAF81F80F8EC}"/>
              </a:ext>
            </a:extLst>
          </p:cNvPr>
          <p:cNvSpPr>
            <a:spLocks noGrp="1"/>
          </p:cNvSpPr>
          <p:nvPr>
            <p:ph type="title"/>
          </p:nvPr>
        </p:nvSpPr>
        <p:spPr/>
        <p:txBody>
          <a:bodyPr/>
          <a:lstStyle/>
          <a:p>
            <a:r>
              <a:rPr lang="en-CA" dirty="0"/>
              <a:t>Qubit visualized</a:t>
            </a:r>
            <a:endParaRPr lang="en-CA" sz="1800" b="0" dirty="0"/>
          </a:p>
        </p:txBody>
      </p:sp>
      <p:grpSp>
        <p:nvGrpSpPr>
          <p:cNvPr id="43" name="Group 42">
            <a:extLst>
              <a:ext uri="{FF2B5EF4-FFF2-40B4-BE49-F238E27FC236}">
                <a16:creationId xmlns:a16="http://schemas.microsoft.com/office/drawing/2014/main" id="{603DCFEF-D1DC-0E18-CCDE-ABB74EB948A0}"/>
              </a:ext>
            </a:extLst>
          </p:cNvPr>
          <p:cNvGrpSpPr/>
          <p:nvPr/>
        </p:nvGrpSpPr>
        <p:grpSpPr>
          <a:xfrm>
            <a:off x="1188961" y="1037662"/>
            <a:ext cx="2750967" cy="2780721"/>
            <a:chOff x="6195060" y="1133338"/>
            <a:chExt cx="2750967" cy="2780721"/>
          </a:xfrm>
        </p:grpSpPr>
        <p:sp>
          <p:nvSpPr>
            <p:cNvPr id="16" name="Oval 15">
              <a:extLst>
                <a:ext uri="{FF2B5EF4-FFF2-40B4-BE49-F238E27FC236}">
                  <a16:creationId xmlns:a16="http://schemas.microsoft.com/office/drawing/2014/main" id="{C5F4DC53-7AB3-D9A5-64D1-8B1F963A0173}"/>
                </a:ext>
              </a:extLst>
            </p:cNvPr>
            <p:cNvSpPr/>
            <p:nvPr/>
          </p:nvSpPr>
          <p:spPr>
            <a:xfrm>
              <a:off x="6394132" y="1581728"/>
              <a:ext cx="2091690" cy="2091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18" name="Straight Connector 17">
              <a:extLst>
                <a:ext uri="{FF2B5EF4-FFF2-40B4-BE49-F238E27FC236}">
                  <a16:creationId xmlns:a16="http://schemas.microsoft.com/office/drawing/2014/main" id="{D55B4080-FF5C-A8B6-E6D9-F6265DEE255D}"/>
                </a:ext>
              </a:extLst>
            </p:cNvPr>
            <p:cNvCxnSpPr>
              <a:cxnSpLocks/>
            </p:cNvCxnSpPr>
            <p:nvPr/>
          </p:nvCxnSpPr>
          <p:spPr>
            <a:xfrm>
              <a:off x="7439977" y="1376599"/>
              <a:ext cx="0" cy="2537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2AF118-0985-CD0B-69CB-2FC0F2D8C9D4}"/>
                </a:ext>
              </a:extLst>
            </p:cNvPr>
            <p:cNvCxnSpPr>
              <a:cxnSpLocks/>
            </p:cNvCxnSpPr>
            <p:nvPr/>
          </p:nvCxnSpPr>
          <p:spPr>
            <a:xfrm flipH="1">
              <a:off x="6195060" y="2627573"/>
              <a:ext cx="24993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572A0CC-4E2D-42B0-9CEB-BE717618AC48}"/>
                    </a:ext>
                  </a:extLst>
                </p:cNvPr>
                <p:cNvSpPr txBox="1"/>
                <p:nvPr/>
              </p:nvSpPr>
              <p:spPr>
                <a:xfrm>
                  <a:off x="7314173" y="1133338"/>
                  <a:ext cx="251607" cy="20774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9" name="TextBox 28">
                  <a:extLst>
                    <a:ext uri="{FF2B5EF4-FFF2-40B4-BE49-F238E27FC236}">
                      <a16:creationId xmlns:a16="http://schemas.microsoft.com/office/drawing/2014/main" id="{8572A0CC-4E2D-42B0-9CEB-BE717618AC48}"/>
                    </a:ext>
                  </a:extLst>
                </p:cNvPr>
                <p:cNvSpPr txBox="1">
                  <a:spLocks noRot="1" noChangeAspect="1" noMove="1" noResize="1" noEditPoints="1" noAdjustHandles="1" noChangeArrowheads="1" noChangeShapeType="1" noTextEdit="1"/>
                </p:cNvSpPr>
                <p:nvPr/>
              </p:nvSpPr>
              <p:spPr>
                <a:xfrm>
                  <a:off x="7314173" y="1133338"/>
                  <a:ext cx="251607" cy="207749"/>
                </a:xfrm>
                <a:prstGeom prst="rect">
                  <a:avLst/>
                </a:prstGeom>
                <a:blipFill>
                  <a:blip r:embed="rId2"/>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EB4232F-7FCD-2BE5-1EC8-5493B9C2B4E1}"/>
                    </a:ext>
                  </a:extLst>
                </p:cNvPr>
                <p:cNvSpPr txBox="1"/>
                <p:nvPr/>
              </p:nvSpPr>
              <p:spPr>
                <a:xfrm>
                  <a:off x="8694420" y="2523698"/>
                  <a:ext cx="251607" cy="20774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EB4232F-7FCD-2BE5-1EC8-5493B9C2B4E1}"/>
                    </a:ext>
                  </a:extLst>
                </p:cNvPr>
                <p:cNvSpPr txBox="1">
                  <a:spLocks noRot="1" noChangeAspect="1" noMove="1" noResize="1" noEditPoints="1" noAdjustHandles="1" noChangeArrowheads="1" noChangeShapeType="1" noTextEdit="1"/>
                </p:cNvSpPr>
                <p:nvPr/>
              </p:nvSpPr>
              <p:spPr>
                <a:xfrm>
                  <a:off x="8694420" y="2523698"/>
                  <a:ext cx="251607" cy="207749"/>
                </a:xfrm>
                <a:prstGeom prst="rect">
                  <a:avLst/>
                </a:prstGeom>
                <a:blipFill>
                  <a:blip r:embed="rId3"/>
                  <a:stretch>
                    <a:fillRect b="-5882"/>
                  </a:stretch>
                </a:blipFill>
              </p:spPr>
              <p:txBody>
                <a:bodyPr/>
                <a:lstStyle/>
                <a:p>
                  <a:r>
                    <a:rPr lang="en-US">
                      <a:noFill/>
                    </a:rPr>
                    <a:t> </a:t>
                  </a:r>
                </a:p>
              </p:txBody>
            </p:sp>
          </mc:Fallback>
        </mc:AlternateContent>
        <p:cxnSp>
          <p:nvCxnSpPr>
            <p:cNvPr id="32" name="Straight Connector 31">
              <a:extLst>
                <a:ext uri="{FF2B5EF4-FFF2-40B4-BE49-F238E27FC236}">
                  <a16:creationId xmlns:a16="http://schemas.microsoft.com/office/drawing/2014/main" id="{BDF62A76-239E-7367-0FE9-EDB16C2F2387}"/>
                </a:ext>
              </a:extLst>
            </p:cNvPr>
            <p:cNvCxnSpPr>
              <a:cxnSpLocks/>
            </p:cNvCxnSpPr>
            <p:nvPr/>
          </p:nvCxnSpPr>
          <p:spPr>
            <a:xfrm flipH="1">
              <a:off x="6553200" y="1807470"/>
              <a:ext cx="1706880" cy="1706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F353A5-BDFF-0DFF-A9E0-BD8A68016695}"/>
                </a:ext>
              </a:extLst>
            </p:cNvPr>
            <p:cNvCxnSpPr>
              <a:cxnSpLocks/>
            </p:cNvCxnSpPr>
            <p:nvPr/>
          </p:nvCxnSpPr>
          <p:spPr>
            <a:xfrm>
              <a:off x="6619874" y="1807470"/>
              <a:ext cx="1695451" cy="16954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192FD2C-BDC7-84F1-CFEE-F746B4E836F1}"/>
                    </a:ext>
                  </a:extLst>
                </p:cNvPr>
                <p:cNvSpPr txBox="1"/>
                <p:nvPr/>
              </p:nvSpPr>
              <p:spPr>
                <a:xfrm>
                  <a:off x="8260080" y="1570160"/>
                  <a:ext cx="285271" cy="20774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41" name="TextBox 40">
                  <a:extLst>
                    <a:ext uri="{FF2B5EF4-FFF2-40B4-BE49-F238E27FC236}">
                      <a16:creationId xmlns:a16="http://schemas.microsoft.com/office/drawing/2014/main" id="{C192FD2C-BDC7-84F1-CFEE-F746B4E836F1}"/>
                    </a:ext>
                  </a:extLst>
                </p:cNvPr>
                <p:cNvSpPr txBox="1">
                  <a:spLocks noRot="1" noChangeAspect="1" noMove="1" noResize="1" noEditPoints="1" noAdjustHandles="1" noChangeArrowheads="1" noChangeShapeType="1" noTextEdit="1"/>
                </p:cNvSpPr>
                <p:nvPr/>
              </p:nvSpPr>
              <p:spPr>
                <a:xfrm>
                  <a:off x="8260080" y="1570160"/>
                  <a:ext cx="285271" cy="207749"/>
                </a:xfrm>
                <a:prstGeom prst="rect">
                  <a:avLst/>
                </a:prstGeom>
                <a:blipFill>
                  <a:blip r:embed="rId4"/>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A0D66C4-CF5A-8FC9-21B0-DE71E5FDF270}"/>
                    </a:ext>
                  </a:extLst>
                </p:cNvPr>
                <p:cNvSpPr txBox="1"/>
                <p:nvPr/>
              </p:nvSpPr>
              <p:spPr>
                <a:xfrm>
                  <a:off x="8335159" y="3482531"/>
                  <a:ext cx="285271" cy="20774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42" name="TextBox 41">
                  <a:extLst>
                    <a:ext uri="{FF2B5EF4-FFF2-40B4-BE49-F238E27FC236}">
                      <a16:creationId xmlns:a16="http://schemas.microsoft.com/office/drawing/2014/main" id="{6A0D66C4-CF5A-8FC9-21B0-DE71E5FDF270}"/>
                    </a:ext>
                  </a:extLst>
                </p:cNvPr>
                <p:cNvSpPr txBox="1">
                  <a:spLocks noRot="1" noChangeAspect="1" noMove="1" noResize="1" noEditPoints="1" noAdjustHandles="1" noChangeArrowheads="1" noChangeShapeType="1" noTextEdit="1"/>
                </p:cNvSpPr>
                <p:nvPr/>
              </p:nvSpPr>
              <p:spPr>
                <a:xfrm>
                  <a:off x="8335159" y="3482531"/>
                  <a:ext cx="285271" cy="207749"/>
                </a:xfrm>
                <a:prstGeom prst="rect">
                  <a:avLst/>
                </a:prstGeom>
                <a:blipFill>
                  <a:blip r:embed="rId5"/>
                  <a:stretch>
                    <a:fillRect/>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A535970D-7BDF-50AF-38D5-4ECFE8BA86E1}"/>
              </a:ext>
            </a:extLst>
          </p:cNvPr>
          <p:cNvGrpSpPr/>
          <p:nvPr/>
        </p:nvGrpSpPr>
        <p:grpSpPr>
          <a:xfrm>
            <a:off x="5315837" y="1127471"/>
            <a:ext cx="917222" cy="1052284"/>
            <a:chOff x="6195060" y="686063"/>
            <a:chExt cx="2813678" cy="3227996"/>
          </a:xfrm>
        </p:grpSpPr>
        <p:sp>
          <p:nvSpPr>
            <p:cNvPr id="55" name="Oval 54">
              <a:extLst>
                <a:ext uri="{FF2B5EF4-FFF2-40B4-BE49-F238E27FC236}">
                  <a16:creationId xmlns:a16="http://schemas.microsoft.com/office/drawing/2014/main" id="{EE038485-600F-178A-9588-CFFE0C2E00C3}"/>
                </a:ext>
              </a:extLst>
            </p:cNvPr>
            <p:cNvSpPr/>
            <p:nvPr/>
          </p:nvSpPr>
          <p:spPr>
            <a:xfrm>
              <a:off x="6394132" y="1581728"/>
              <a:ext cx="2091690" cy="2091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56" name="Straight Connector 55">
              <a:extLst>
                <a:ext uri="{FF2B5EF4-FFF2-40B4-BE49-F238E27FC236}">
                  <a16:creationId xmlns:a16="http://schemas.microsoft.com/office/drawing/2014/main" id="{C9A3F518-6B35-D530-8A11-05F97D515A9E}"/>
                </a:ext>
              </a:extLst>
            </p:cNvPr>
            <p:cNvCxnSpPr>
              <a:cxnSpLocks/>
            </p:cNvCxnSpPr>
            <p:nvPr/>
          </p:nvCxnSpPr>
          <p:spPr>
            <a:xfrm>
              <a:off x="7439977" y="1376599"/>
              <a:ext cx="0" cy="25374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D7A8FA2-CF7B-67D1-E648-4D98CB222535}"/>
                </a:ext>
              </a:extLst>
            </p:cNvPr>
            <p:cNvCxnSpPr>
              <a:cxnSpLocks/>
            </p:cNvCxnSpPr>
            <p:nvPr/>
          </p:nvCxnSpPr>
          <p:spPr>
            <a:xfrm flipH="1">
              <a:off x="6195060" y="2627573"/>
              <a:ext cx="2499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8240584-8F1D-B2AB-AC51-DB166E42C7A6}"/>
                    </a:ext>
                  </a:extLst>
                </p:cNvPr>
                <p:cNvSpPr txBox="1"/>
                <p:nvPr/>
              </p:nvSpPr>
              <p:spPr>
                <a:xfrm>
                  <a:off x="7125186" y="686063"/>
                  <a:ext cx="251608" cy="207748"/>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58" name="TextBox 57">
                  <a:extLst>
                    <a:ext uri="{FF2B5EF4-FFF2-40B4-BE49-F238E27FC236}">
                      <a16:creationId xmlns:a16="http://schemas.microsoft.com/office/drawing/2014/main" id="{28240584-8F1D-B2AB-AC51-DB166E42C7A6}"/>
                    </a:ext>
                  </a:extLst>
                </p:cNvPr>
                <p:cNvSpPr txBox="1">
                  <a:spLocks noRot="1" noChangeAspect="1" noMove="1" noResize="1" noEditPoints="1" noAdjustHandles="1" noChangeArrowheads="1" noChangeShapeType="1" noTextEdit="1"/>
                </p:cNvSpPr>
                <p:nvPr/>
              </p:nvSpPr>
              <p:spPr>
                <a:xfrm>
                  <a:off x="7125186" y="686063"/>
                  <a:ext cx="251608" cy="207748"/>
                </a:xfrm>
                <a:prstGeom prst="rect">
                  <a:avLst/>
                </a:prstGeom>
                <a:blipFill>
                  <a:blip r:embed="rId6"/>
                  <a:stretch>
                    <a:fillRect l="-7692" r="-169231" b="-2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1AEC784-56E8-0F7D-6446-1F1B79116FDC}"/>
                    </a:ext>
                  </a:extLst>
                </p:cNvPr>
                <p:cNvSpPr txBox="1"/>
                <p:nvPr/>
              </p:nvSpPr>
              <p:spPr>
                <a:xfrm>
                  <a:off x="8757130" y="2282063"/>
                  <a:ext cx="251608" cy="207748"/>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59" name="TextBox 58">
                  <a:extLst>
                    <a:ext uri="{FF2B5EF4-FFF2-40B4-BE49-F238E27FC236}">
                      <a16:creationId xmlns:a16="http://schemas.microsoft.com/office/drawing/2014/main" id="{C1AEC784-56E8-0F7D-6446-1F1B79116FDC}"/>
                    </a:ext>
                  </a:extLst>
                </p:cNvPr>
                <p:cNvSpPr txBox="1">
                  <a:spLocks noRot="1" noChangeAspect="1" noMove="1" noResize="1" noEditPoints="1" noAdjustHandles="1" noChangeArrowheads="1" noChangeShapeType="1" noTextEdit="1"/>
                </p:cNvSpPr>
                <p:nvPr/>
              </p:nvSpPr>
              <p:spPr>
                <a:xfrm>
                  <a:off x="8757130" y="2282063"/>
                  <a:ext cx="251608" cy="207748"/>
                </a:xfrm>
                <a:prstGeom prst="rect">
                  <a:avLst/>
                </a:prstGeom>
                <a:blipFill>
                  <a:blip r:embed="rId7"/>
                  <a:stretch>
                    <a:fillRect l="-7692" r="-169231" b="-227273"/>
                  </a:stretch>
                </a:blipFill>
              </p:spPr>
              <p:txBody>
                <a:bodyPr/>
                <a:lstStyle/>
                <a:p>
                  <a:r>
                    <a:rPr lang="en-US">
                      <a:noFill/>
                    </a:rPr>
                    <a:t> </a:t>
                  </a:r>
                </a:p>
              </p:txBody>
            </p:sp>
          </mc:Fallback>
        </mc:AlternateContent>
      </p:grpSp>
      <p:grpSp>
        <p:nvGrpSpPr>
          <p:cNvPr id="64" name="Group 63">
            <a:extLst>
              <a:ext uri="{FF2B5EF4-FFF2-40B4-BE49-F238E27FC236}">
                <a16:creationId xmlns:a16="http://schemas.microsoft.com/office/drawing/2014/main" id="{27400B14-347B-A474-9534-120D8A5BD9D9}"/>
              </a:ext>
            </a:extLst>
          </p:cNvPr>
          <p:cNvGrpSpPr/>
          <p:nvPr/>
        </p:nvGrpSpPr>
        <p:grpSpPr>
          <a:xfrm>
            <a:off x="5434625" y="2889604"/>
            <a:ext cx="650443" cy="772072"/>
            <a:chOff x="6394132" y="1077946"/>
            <a:chExt cx="2186596" cy="2595472"/>
          </a:xfrm>
        </p:grpSpPr>
        <p:sp>
          <p:nvSpPr>
            <p:cNvPr id="65" name="Oval 64">
              <a:extLst>
                <a:ext uri="{FF2B5EF4-FFF2-40B4-BE49-F238E27FC236}">
                  <a16:creationId xmlns:a16="http://schemas.microsoft.com/office/drawing/2014/main" id="{A3394515-6557-9BC0-FC99-C6F774C5A52F}"/>
                </a:ext>
              </a:extLst>
            </p:cNvPr>
            <p:cNvSpPr/>
            <p:nvPr/>
          </p:nvSpPr>
          <p:spPr>
            <a:xfrm>
              <a:off x="6394132" y="1581728"/>
              <a:ext cx="2091690" cy="2091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70" name="Straight Connector 69">
              <a:extLst>
                <a:ext uri="{FF2B5EF4-FFF2-40B4-BE49-F238E27FC236}">
                  <a16:creationId xmlns:a16="http://schemas.microsoft.com/office/drawing/2014/main" id="{1F10EE2C-0D3E-7CD1-0F3C-2A911B7FBF6B}"/>
                </a:ext>
              </a:extLst>
            </p:cNvPr>
            <p:cNvCxnSpPr>
              <a:cxnSpLocks/>
            </p:cNvCxnSpPr>
            <p:nvPr/>
          </p:nvCxnSpPr>
          <p:spPr>
            <a:xfrm flipH="1">
              <a:off x="6553200" y="1807470"/>
              <a:ext cx="1706880" cy="1706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2D9C3EB-7428-6761-51C8-BD8CA806A968}"/>
                </a:ext>
              </a:extLst>
            </p:cNvPr>
            <p:cNvCxnSpPr>
              <a:cxnSpLocks/>
            </p:cNvCxnSpPr>
            <p:nvPr/>
          </p:nvCxnSpPr>
          <p:spPr>
            <a:xfrm>
              <a:off x="6619874" y="1807470"/>
              <a:ext cx="1695451" cy="16954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2F5E753-FCE2-D31F-F1D3-31951715AF79}"/>
                    </a:ext>
                  </a:extLst>
                </p:cNvPr>
                <p:cNvSpPr txBox="1"/>
                <p:nvPr/>
              </p:nvSpPr>
              <p:spPr>
                <a:xfrm>
                  <a:off x="8244696" y="1077946"/>
                  <a:ext cx="285271" cy="207750"/>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72" name="TextBox 71">
                  <a:extLst>
                    <a:ext uri="{FF2B5EF4-FFF2-40B4-BE49-F238E27FC236}">
                      <a16:creationId xmlns:a16="http://schemas.microsoft.com/office/drawing/2014/main" id="{82F5E753-FCE2-D31F-F1D3-31951715AF79}"/>
                    </a:ext>
                  </a:extLst>
                </p:cNvPr>
                <p:cNvSpPr txBox="1">
                  <a:spLocks noRot="1" noChangeAspect="1" noMove="1" noResize="1" noEditPoints="1" noAdjustHandles="1" noChangeArrowheads="1" noChangeShapeType="1" noTextEdit="1"/>
                </p:cNvSpPr>
                <p:nvPr/>
              </p:nvSpPr>
              <p:spPr>
                <a:xfrm>
                  <a:off x="8244696" y="1077946"/>
                  <a:ext cx="285271" cy="207750"/>
                </a:xfrm>
                <a:prstGeom prst="rect">
                  <a:avLst/>
                </a:prstGeom>
                <a:blipFill>
                  <a:blip r:embed="rId8"/>
                  <a:stretch>
                    <a:fillRect l="-7143" r="-178571" b="-27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1360067-47C7-98E5-6A50-7D1B8608A7F6}"/>
                    </a:ext>
                  </a:extLst>
                </p:cNvPr>
                <p:cNvSpPr txBox="1"/>
                <p:nvPr/>
              </p:nvSpPr>
              <p:spPr>
                <a:xfrm>
                  <a:off x="8295457" y="3423836"/>
                  <a:ext cx="285271" cy="207750"/>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73" name="TextBox 72">
                  <a:extLst>
                    <a:ext uri="{FF2B5EF4-FFF2-40B4-BE49-F238E27FC236}">
                      <a16:creationId xmlns:a16="http://schemas.microsoft.com/office/drawing/2014/main" id="{11360067-47C7-98E5-6A50-7D1B8608A7F6}"/>
                    </a:ext>
                  </a:extLst>
                </p:cNvPr>
                <p:cNvSpPr txBox="1">
                  <a:spLocks noRot="1" noChangeAspect="1" noMove="1" noResize="1" noEditPoints="1" noAdjustHandles="1" noChangeArrowheads="1" noChangeShapeType="1" noTextEdit="1"/>
                </p:cNvSpPr>
                <p:nvPr/>
              </p:nvSpPr>
              <p:spPr>
                <a:xfrm>
                  <a:off x="8295457" y="3423836"/>
                  <a:ext cx="285271" cy="207750"/>
                </a:xfrm>
                <a:prstGeom prst="rect">
                  <a:avLst/>
                </a:prstGeom>
                <a:blipFill>
                  <a:blip r:embed="rId9"/>
                  <a:stretch>
                    <a:fillRect r="-178571" b="-19090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810441D-865B-6F20-0C32-2834EF364182}"/>
                  </a:ext>
                </a:extLst>
              </p:cNvPr>
              <p:cNvSpPr txBox="1"/>
              <p:nvPr/>
            </p:nvSpPr>
            <p:spPr>
              <a:xfrm>
                <a:off x="6529648" y="1612246"/>
                <a:ext cx="1872307"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computational basis (</a:t>
                </a:r>
                <a14:m>
                  <m:oMath xmlns:m="http://schemas.openxmlformats.org/officeDocument/2006/math">
                    <m:r>
                      <a:rPr kumimoji="0" lang="en-CA" sz="135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CA" sz="1350" b="0" i="0" u="none" strike="noStrike" kern="1200" cap="none" spc="0" normalizeH="0" baseline="0" noProof="0">
                    <a:ln>
                      <a:noFill/>
                    </a:ln>
                    <a:solidFill>
                      <a:prstClr val="black"/>
                    </a:solidFill>
                    <a:effectLst/>
                    <a:uLnTx/>
                    <a:uFillTx/>
                    <a:latin typeface="Calibri"/>
                    <a:ea typeface="+mn-ea"/>
                    <a:cs typeface="+mn-cs"/>
                  </a:rPr>
                  <a:t>)</a:t>
                </a:r>
              </a:p>
            </p:txBody>
          </p:sp>
        </mc:Choice>
        <mc:Fallback xmlns="">
          <p:sp>
            <p:nvSpPr>
              <p:cNvPr id="74" name="TextBox 73">
                <a:extLst>
                  <a:ext uri="{FF2B5EF4-FFF2-40B4-BE49-F238E27FC236}">
                    <a16:creationId xmlns:a16="http://schemas.microsoft.com/office/drawing/2014/main" id="{B810441D-865B-6F20-0C32-2834EF364182}"/>
                  </a:ext>
                </a:extLst>
              </p:cNvPr>
              <p:cNvSpPr txBox="1">
                <a:spLocks noRot="1" noChangeAspect="1" noMove="1" noResize="1" noEditPoints="1" noAdjustHandles="1" noChangeArrowheads="1" noChangeShapeType="1" noTextEdit="1"/>
              </p:cNvSpPr>
              <p:nvPr/>
            </p:nvSpPr>
            <p:spPr>
              <a:xfrm>
                <a:off x="6529648" y="1612246"/>
                <a:ext cx="1872307" cy="300082"/>
              </a:xfrm>
              <a:prstGeom prst="rect">
                <a:avLst/>
              </a:prstGeom>
              <a:blipFill>
                <a:blip r:embed="rId10"/>
                <a:stretch>
                  <a:fillRect l="-651" t="-2000"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B9DEC1CB-8A09-5E9F-7461-0764F68C9529}"/>
                  </a:ext>
                </a:extLst>
              </p:cNvPr>
              <p:cNvSpPr txBox="1"/>
              <p:nvPr/>
            </p:nvSpPr>
            <p:spPr>
              <a:xfrm>
                <a:off x="6529649" y="3195800"/>
                <a:ext cx="158331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Hadamard basis (</a:t>
                </a:r>
                <a14:m>
                  <m:oMath xmlns:m="http://schemas.openxmlformats.org/officeDocument/2006/math">
                    <m:r>
                      <a:rPr kumimoji="0" lang="en-CA" sz="135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CA" sz="1350" b="0" i="0" u="none" strike="noStrike" kern="1200" cap="none" spc="0" normalizeH="0" baseline="0" noProof="0">
                    <a:ln>
                      <a:noFill/>
                    </a:ln>
                    <a:solidFill>
                      <a:prstClr val="black"/>
                    </a:solidFill>
                    <a:effectLst/>
                    <a:uLnTx/>
                    <a:uFillTx/>
                    <a:latin typeface="Calibri"/>
                    <a:ea typeface="+mn-ea"/>
                    <a:cs typeface="+mn-cs"/>
                  </a:rPr>
                  <a:t>)</a:t>
                </a:r>
              </a:p>
            </p:txBody>
          </p:sp>
        </mc:Choice>
        <mc:Fallback xmlns="">
          <p:sp>
            <p:nvSpPr>
              <p:cNvPr id="75" name="TextBox 74">
                <a:extLst>
                  <a:ext uri="{FF2B5EF4-FFF2-40B4-BE49-F238E27FC236}">
                    <a16:creationId xmlns:a16="http://schemas.microsoft.com/office/drawing/2014/main" id="{B9DEC1CB-8A09-5E9F-7461-0764F68C9529}"/>
                  </a:ext>
                </a:extLst>
              </p:cNvPr>
              <p:cNvSpPr txBox="1">
                <a:spLocks noRot="1" noChangeAspect="1" noMove="1" noResize="1" noEditPoints="1" noAdjustHandles="1" noChangeArrowheads="1" noChangeShapeType="1" noTextEdit="1"/>
              </p:cNvSpPr>
              <p:nvPr/>
            </p:nvSpPr>
            <p:spPr>
              <a:xfrm>
                <a:off x="6529649" y="3195800"/>
                <a:ext cx="1583319" cy="300082"/>
              </a:xfrm>
              <a:prstGeom prst="rect">
                <a:avLst/>
              </a:prstGeom>
              <a:blipFill>
                <a:blip r:embed="rId11"/>
                <a:stretch>
                  <a:fillRect l="-769" t="-2041" b="-20408"/>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D4900C4A-40F2-A540-2773-E56B460487DC}"/>
              </a:ext>
            </a:extLst>
          </p:cNvPr>
          <p:cNvCxnSpPr>
            <a:cxnSpLocks/>
          </p:cNvCxnSpPr>
          <p:nvPr/>
        </p:nvCxnSpPr>
        <p:spPr>
          <a:xfrm flipV="1">
            <a:off x="2433877" y="2141617"/>
            <a:ext cx="969096" cy="390280"/>
          </a:xfrm>
          <a:prstGeom prst="straightConnector1">
            <a:avLst/>
          </a:prstGeom>
          <a:ln w="12700">
            <a:headEnd type="none"/>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F36F9CE-D9B1-6596-7CEB-81D23F32B344}"/>
                  </a:ext>
                </a:extLst>
              </p:cNvPr>
              <p:cNvSpPr txBox="1"/>
              <p:nvPr/>
            </p:nvSpPr>
            <p:spPr>
              <a:xfrm>
                <a:off x="3296883" y="1952924"/>
                <a:ext cx="586626" cy="20774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𝜙</m:t>
                          </m:r>
                        </m:e>
                      </m:d>
                    </m:oMath>
                  </m:oMathPara>
                </a14:m>
                <a:endParaRPr kumimoji="0" lang="en-CA" sz="1350" b="0" i="0" u="none" strike="noStrike" kern="1200" cap="none" spc="0" normalizeH="0" baseline="0" noProof="0">
                  <a:ln>
                    <a:noFill/>
                  </a:ln>
                  <a:solidFill>
                    <a:srgbClr val="C00000"/>
                  </a:solidFill>
                  <a:effectLst/>
                  <a:uLnTx/>
                  <a:uFillTx/>
                  <a:latin typeface="Calibri"/>
                  <a:ea typeface="+mn-ea"/>
                  <a:cs typeface="+mn-cs"/>
                </a:endParaRPr>
              </a:p>
            </p:txBody>
          </p:sp>
        </mc:Choice>
        <mc:Fallback xmlns="">
          <p:sp>
            <p:nvSpPr>
              <p:cNvPr id="33" name="TextBox 32">
                <a:extLst>
                  <a:ext uri="{FF2B5EF4-FFF2-40B4-BE49-F238E27FC236}">
                    <a16:creationId xmlns:a16="http://schemas.microsoft.com/office/drawing/2014/main" id="{5F36F9CE-D9B1-6596-7CEB-81D23F32B344}"/>
                  </a:ext>
                </a:extLst>
              </p:cNvPr>
              <p:cNvSpPr txBox="1">
                <a:spLocks noRot="1" noChangeAspect="1" noMove="1" noResize="1" noEditPoints="1" noAdjustHandles="1" noChangeArrowheads="1" noChangeShapeType="1" noTextEdit="1"/>
              </p:cNvSpPr>
              <p:nvPr/>
            </p:nvSpPr>
            <p:spPr>
              <a:xfrm>
                <a:off x="3296883" y="1952924"/>
                <a:ext cx="586626" cy="207749"/>
              </a:xfrm>
              <a:prstGeom prst="rect">
                <a:avLst/>
              </a:prstGeom>
              <a:blipFill>
                <a:blip r:embed="rId12"/>
                <a:stretch>
                  <a:fillRect b="-3235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B9B989E-00C3-01B8-4A28-DA87074463B1}"/>
              </a:ext>
            </a:extLst>
          </p:cNvPr>
          <p:cNvSpPr>
            <a:spLocks noGrp="1"/>
          </p:cNvSpPr>
          <p:nvPr>
            <p:ph type="sldNum" sz="quarter" idx="8"/>
          </p:nvPr>
        </p:nvSpPr>
        <p:spPr/>
        <p:txBody>
          <a:bodyPr/>
          <a:lstStyle/>
          <a:p>
            <a:pPr lvl="0"/>
            <a:fld id="{54D7E5F9-595B-41CC-8860-862166473562}" type="slidenum">
              <a:rPr lang="en-US" smtClean="0"/>
              <a:t>76</a:t>
            </a:fld>
            <a:endParaRPr lang="en-US" dirty="0"/>
          </a:p>
        </p:txBody>
      </p:sp>
      <p:sp>
        <p:nvSpPr>
          <p:cNvPr id="7" name="Content Placeholder 6">
            <a:extLst>
              <a:ext uri="{FF2B5EF4-FFF2-40B4-BE49-F238E27FC236}">
                <a16:creationId xmlns:a16="http://schemas.microsoft.com/office/drawing/2014/main" id="{FB4B6D9D-B6D0-3952-D902-32C7D726A154}"/>
              </a:ext>
            </a:extLst>
          </p:cNvPr>
          <p:cNvSpPr>
            <a:spLocks noGrp="1"/>
          </p:cNvSpPr>
          <p:nvPr>
            <p:ph idx="1"/>
          </p:nvPr>
        </p:nvSpPr>
        <p:spPr>
          <a:xfrm>
            <a:off x="0" y="4206969"/>
            <a:ext cx="9143999" cy="373872"/>
          </a:xfrm>
        </p:spPr>
        <p:txBody>
          <a:bodyPr>
            <a:normAutofit/>
          </a:bodyPr>
          <a:lstStyle/>
          <a:p>
            <a:r>
              <a:rPr lang="en-CA" sz="1800" dirty="0">
                <a:solidFill>
                  <a:schemeClr val="bg1">
                    <a:lumMod val="75000"/>
                  </a:schemeClr>
                </a:solidFill>
              </a:rPr>
              <a:t>(The picture is incomplete: this only visualizes real amplitudes)</a:t>
            </a:r>
          </a:p>
        </p:txBody>
      </p:sp>
    </p:spTree>
    <p:extLst>
      <p:ext uri="{BB962C8B-B14F-4D97-AF65-F5344CB8AC3E}">
        <p14:creationId xmlns:p14="http://schemas.microsoft.com/office/powerpoint/2010/main" val="41219287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CF92-93B2-E7EA-9A1F-214664B76692}"/>
              </a:ext>
            </a:extLst>
          </p:cNvPr>
          <p:cNvSpPr>
            <a:spLocks noGrp="1"/>
          </p:cNvSpPr>
          <p:nvPr>
            <p:ph type="title"/>
          </p:nvPr>
        </p:nvSpPr>
        <p:spPr/>
        <p:txBody>
          <a:bodyPr>
            <a:normAutofit/>
          </a:bodyPr>
          <a:lstStyle/>
          <a:p>
            <a:r>
              <a:rPr lang="en-US" dirty="0"/>
              <a:t>Measurement visualized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E1B016-6929-ACAA-FB9C-977747882BE3}"/>
                  </a:ext>
                </a:extLst>
              </p:cNvPr>
              <p:cNvSpPr>
                <a:spLocks noGrp="1"/>
              </p:cNvSpPr>
              <p:nvPr>
                <p:ph idx="1"/>
              </p:nvPr>
            </p:nvSpPr>
            <p:spPr>
              <a:xfrm>
                <a:off x="0" y="539038"/>
                <a:ext cx="9143999" cy="1822588"/>
              </a:xfrm>
            </p:spPr>
            <p:txBody>
              <a:bodyPr/>
              <a:lstStyle/>
              <a:p>
                <a:r>
                  <a:rPr lang="en-CA" sz="1800" b="0" dirty="0"/>
                  <a:t>If we </a:t>
                </a:r>
                <a:r>
                  <a:rPr lang="en-CA" sz="1800" b="1" dirty="0"/>
                  <a:t>measure </a:t>
                </a:r>
                <a:r>
                  <a:rPr lang="en-CA" sz="1800" dirty="0"/>
                  <a:t>(     ) </a:t>
                </a:r>
                <a:r>
                  <a:rPr lang="en-CA" sz="1800" b="0" dirty="0"/>
                  <a:t>a qubit </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𝜙</m:t>
                    </m:r>
                    <m:r>
                      <a:rPr lang="en-US" sz="1800" b="0" i="1" smtClean="0">
                        <a:latin typeface="Cambria Math" panose="02040503050406030204" pitchFamily="18" charset="0"/>
                      </a:rPr>
                      <m:t>⟩</m:t>
                    </m:r>
                  </m:oMath>
                </a14:m>
                <a:endParaRPr lang="en-CA" sz="1800" b="0" dirty="0"/>
              </a:p>
              <a:p>
                <a:pPr marL="285750" indent="-285750">
                  <a:buFont typeface="Arial" panose="020B0604020202020204" pitchFamily="34" charset="0"/>
                  <a:buChar char="•"/>
                </a:pPr>
                <a:r>
                  <a:rPr lang="en-CA" sz="1800" b="0" dirty="0"/>
                  <a:t>it </a:t>
                </a:r>
                <a:r>
                  <a:rPr lang="en-CA" sz="1800" b="0" i="1" dirty="0"/>
                  <a:t>collapses</a:t>
                </a:r>
                <a:r>
                  <a:rPr lang="en-CA" sz="1800" b="0" dirty="0"/>
                  <a:t> onto the measurement basis</a:t>
                </a:r>
              </a:p>
              <a:p>
                <a:pPr marL="466725" lvl="2" indent="-285750"/>
                <a:r>
                  <a:rPr lang="en-CA" sz="1500" dirty="0"/>
                  <a:t>with probability defined by the in-product of qubit and basis vector</a:t>
                </a:r>
                <a:endParaRPr lang="en-CA" sz="1500" b="0" dirty="0"/>
              </a:p>
              <a:p>
                <a:pPr marL="285750" indent="-285750">
                  <a:buFont typeface="Arial" panose="020B0604020202020204" pitchFamily="34" charset="0"/>
                  <a:buChar char="•"/>
                </a:pPr>
                <a:r>
                  <a:rPr lang="en-CA" sz="1800" b="0" dirty="0"/>
                  <a:t>we get a classical bit (</a:t>
                </a:r>
                <a14:m>
                  <m:oMath xmlns:m="http://schemas.openxmlformats.org/officeDocument/2006/math">
                    <m:r>
                      <a:rPr lang="en-CA" sz="1800" b="0" i="1" dirty="0" smtClean="0">
                        <a:solidFill>
                          <a:srgbClr val="0092B5"/>
                        </a:solidFill>
                        <a:latin typeface="Cambria Math" panose="02040503050406030204" pitchFamily="18" charset="0"/>
                      </a:rPr>
                      <m:t>𝑥</m:t>
                    </m:r>
                  </m:oMath>
                </a14:m>
                <a:r>
                  <a:rPr lang="en-CA" sz="1800" b="0" dirty="0"/>
                  <a:t>) as output</a:t>
                </a:r>
              </a:p>
              <a:p>
                <a:endParaRPr lang="en-US" dirty="0"/>
              </a:p>
            </p:txBody>
          </p:sp>
        </mc:Choice>
        <mc:Fallback xmlns="">
          <p:sp>
            <p:nvSpPr>
              <p:cNvPr id="3" name="Content Placeholder 2">
                <a:extLst>
                  <a:ext uri="{FF2B5EF4-FFF2-40B4-BE49-F238E27FC236}">
                    <a16:creationId xmlns:a16="http://schemas.microsoft.com/office/drawing/2014/main" id="{BAE1B016-6929-ACAA-FB9C-977747882BE3}"/>
                  </a:ext>
                </a:extLst>
              </p:cNvPr>
              <p:cNvSpPr>
                <a:spLocks noGrp="1" noRot="1" noChangeAspect="1" noMove="1" noResize="1" noEditPoints="1" noAdjustHandles="1" noChangeArrowheads="1" noChangeShapeType="1" noTextEdit="1"/>
              </p:cNvSpPr>
              <p:nvPr>
                <p:ph idx="1"/>
              </p:nvPr>
            </p:nvSpPr>
            <p:spPr>
              <a:xfrm>
                <a:off x="0" y="539038"/>
                <a:ext cx="9143999" cy="1822588"/>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FE983FE-0A5B-71EB-03A5-07EBAEBABCDE}"/>
              </a:ext>
            </a:extLst>
          </p:cNvPr>
          <p:cNvSpPr>
            <a:spLocks noGrp="1"/>
          </p:cNvSpPr>
          <p:nvPr>
            <p:ph type="sldNum" sz="quarter" idx="8"/>
          </p:nvPr>
        </p:nvSpPr>
        <p:spPr/>
        <p:txBody>
          <a:bodyPr/>
          <a:lstStyle/>
          <a:p>
            <a:pPr lvl="0"/>
            <a:fld id="{54D7E5F9-595B-41CC-8860-862166473562}" type="slidenum">
              <a:rPr lang="en-US" smtClean="0"/>
              <a:t>77</a:t>
            </a:fld>
            <a:endParaRPr lang="en-US"/>
          </a:p>
        </p:txBody>
      </p:sp>
      <p:grpSp>
        <p:nvGrpSpPr>
          <p:cNvPr id="7" name="Group 6">
            <a:extLst>
              <a:ext uri="{FF2B5EF4-FFF2-40B4-BE49-F238E27FC236}">
                <a16:creationId xmlns:a16="http://schemas.microsoft.com/office/drawing/2014/main" id="{09198C5E-3826-B98B-1831-C87601AE581C}"/>
              </a:ext>
            </a:extLst>
          </p:cNvPr>
          <p:cNvGrpSpPr/>
          <p:nvPr/>
        </p:nvGrpSpPr>
        <p:grpSpPr>
          <a:xfrm>
            <a:off x="1586382" y="1977907"/>
            <a:ext cx="5898926" cy="2511623"/>
            <a:chOff x="758822" y="1909159"/>
            <a:chExt cx="5898926" cy="2511623"/>
          </a:xfrm>
        </p:grpSpPr>
        <p:grpSp>
          <p:nvGrpSpPr>
            <p:cNvPr id="8" name="Group 7">
              <a:extLst>
                <a:ext uri="{FF2B5EF4-FFF2-40B4-BE49-F238E27FC236}">
                  <a16:creationId xmlns:a16="http://schemas.microsoft.com/office/drawing/2014/main" id="{26C44C64-ACFA-A635-6244-6E03942F6001}"/>
                </a:ext>
              </a:extLst>
            </p:cNvPr>
            <p:cNvGrpSpPr/>
            <p:nvPr/>
          </p:nvGrpSpPr>
          <p:grpSpPr>
            <a:xfrm>
              <a:off x="758822" y="2194775"/>
              <a:ext cx="1904334" cy="1965179"/>
              <a:chOff x="6195060" y="1059608"/>
              <a:chExt cx="2766074" cy="2854451"/>
            </a:xfrm>
          </p:grpSpPr>
          <p:sp>
            <p:nvSpPr>
              <p:cNvPr id="43" name="Oval 42">
                <a:extLst>
                  <a:ext uri="{FF2B5EF4-FFF2-40B4-BE49-F238E27FC236}">
                    <a16:creationId xmlns:a16="http://schemas.microsoft.com/office/drawing/2014/main" id="{D7AB15EE-C276-BBF4-2BAB-2DF36C8EFAAB}"/>
                  </a:ext>
                </a:extLst>
              </p:cNvPr>
              <p:cNvSpPr/>
              <p:nvPr/>
            </p:nvSpPr>
            <p:spPr>
              <a:xfrm>
                <a:off x="6394132" y="1581728"/>
                <a:ext cx="2091690" cy="2091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46" name="Straight Connector 45">
                <a:extLst>
                  <a:ext uri="{FF2B5EF4-FFF2-40B4-BE49-F238E27FC236}">
                    <a16:creationId xmlns:a16="http://schemas.microsoft.com/office/drawing/2014/main" id="{1CE8830A-9E96-22BE-5E1E-44746E76DFFB}"/>
                  </a:ext>
                </a:extLst>
              </p:cNvPr>
              <p:cNvCxnSpPr>
                <a:cxnSpLocks/>
              </p:cNvCxnSpPr>
              <p:nvPr/>
            </p:nvCxnSpPr>
            <p:spPr>
              <a:xfrm>
                <a:off x="7439977" y="1376599"/>
                <a:ext cx="0" cy="25374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D9C65B4-CEEA-29F2-5CB4-485E556DE88D}"/>
                  </a:ext>
                </a:extLst>
              </p:cNvPr>
              <p:cNvCxnSpPr>
                <a:cxnSpLocks/>
              </p:cNvCxnSpPr>
              <p:nvPr/>
            </p:nvCxnSpPr>
            <p:spPr>
              <a:xfrm flipH="1">
                <a:off x="6195060" y="2627573"/>
                <a:ext cx="2499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6C0A0F2-D7EE-B1F8-8609-016874FC4D91}"/>
                      </a:ext>
                    </a:extLst>
                  </p:cNvPr>
                  <p:cNvSpPr txBox="1"/>
                  <p:nvPr/>
                </p:nvSpPr>
                <p:spPr>
                  <a:xfrm>
                    <a:off x="7312640" y="1059608"/>
                    <a:ext cx="251608" cy="207747"/>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A6C0A0F2-D7EE-B1F8-8609-016874FC4D91}"/>
                      </a:ext>
                    </a:extLst>
                  </p:cNvPr>
                  <p:cNvSpPr txBox="1">
                    <a:spLocks noRot="1" noChangeAspect="1" noMove="1" noResize="1" noEditPoints="1" noAdjustHandles="1" noChangeArrowheads="1" noChangeShapeType="1" noTextEdit="1"/>
                  </p:cNvSpPr>
                  <p:nvPr/>
                </p:nvSpPr>
                <p:spPr>
                  <a:xfrm>
                    <a:off x="7312640" y="1059608"/>
                    <a:ext cx="251608" cy="207747"/>
                  </a:xfrm>
                  <a:prstGeom prst="rect">
                    <a:avLst/>
                  </a:prstGeom>
                  <a:blipFill>
                    <a:blip r:embed="rId4"/>
                    <a:stretch>
                      <a:fillRect l="-3448" r="-2069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15A3064A-1743-7615-264D-7C06860F603F}"/>
                      </a:ext>
                    </a:extLst>
                  </p:cNvPr>
                  <p:cNvSpPr txBox="1"/>
                  <p:nvPr/>
                </p:nvSpPr>
                <p:spPr>
                  <a:xfrm>
                    <a:off x="8709526" y="2451365"/>
                    <a:ext cx="251608" cy="207747"/>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15A3064A-1743-7615-264D-7C06860F603F}"/>
                      </a:ext>
                    </a:extLst>
                  </p:cNvPr>
                  <p:cNvSpPr txBox="1">
                    <a:spLocks noRot="1" noChangeAspect="1" noMove="1" noResize="1" noEditPoints="1" noAdjustHandles="1" noChangeArrowheads="1" noChangeShapeType="1" noTextEdit="1"/>
                  </p:cNvSpPr>
                  <p:nvPr/>
                </p:nvSpPr>
                <p:spPr>
                  <a:xfrm>
                    <a:off x="8709526" y="2451365"/>
                    <a:ext cx="251608" cy="207747"/>
                  </a:xfrm>
                  <a:prstGeom prst="rect">
                    <a:avLst/>
                  </a:prstGeom>
                  <a:blipFill>
                    <a:blip r:embed="rId5"/>
                    <a:stretch>
                      <a:fillRect l="-3448" r="-20690" b="-5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8F174FC-EAA3-93C0-8B69-D52999C2C921}"/>
                    </a:ext>
                  </a:extLst>
                </p:cNvPr>
                <p:cNvSpPr txBox="1"/>
                <p:nvPr/>
              </p:nvSpPr>
              <p:spPr>
                <a:xfrm>
                  <a:off x="2124982" y="2600665"/>
                  <a:ext cx="761228" cy="207749"/>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𝜙</m:t>
                            </m:r>
                          </m:e>
                        </m:d>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d>
                          <m:dPr>
                            <m:begChr m:val="|"/>
                            <m:endChr m:val="⟩"/>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srgbClr val="C00000"/>
                    </a:solidFill>
                    <a:effectLst/>
                    <a:uLnTx/>
                    <a:uFillTx/>
                    <a:latin typeface="Calibri"/>
                    <a:ea typeface="+mn-ea"/>
                    <a:cs typeface="+mn-cs"/>
                  </a:endParaRPr>
                </a:p>
              </p:txBody>
            </p:sp>
          </mc:Choice>
          <mc:Fallback xmlns="">
            <p:sp>
              <p:nvSpPr>
                <p:cNvPr id="9" name="TextBox 8">
                  <a:extLst>
                    <a:ext uri="{FF2B5EF4-FFF2-40B4-BE49-F238E27FC236}">
                      <a16:creationId xmlns:a16="http://schemas.microsoft.com/office/drawing/2014/main" id="{58F174FC-EAA3-93C0-8B69-D52999C2C921}"/>
                    </a:ext>
                  </a:extLst>
                </p:cNvPr>
                <p:cNvSpPr txBox="1">
                  <a:spLocks noRot="1" noChangeAspect="1" noMove="1" noResize="1" noEditPoints="1" noAdjustHandles="1" noChangeArrowheads="1" noChangeShapeType="1" noTextEdit="1"/>
                </p:cNvSpPr>
                <p:nvPr/>
              </p:nvSpPr>
              <p:spPr>
                <a:xfrm>
                  <a:off x="2124982" y="2600665"/>
                  <a:ext cx="761228" cy="207749"/>
                </a:xfrm>
                <a:prstGeom prst="rect">
                  <a:avLst/>
                </a:prstGeom>
                <a:blipFill>
                  <a:blip r:embed="rId6"/>
                  <a:stretch>
                    <a:fillRect b="-32353"/>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1C5B548D-9AF0-1675-B413-890919BE00F9}"/>
                </a:ext>
              </a:extLst>
            </p:cNvPr>
            <p:cNvCxnSpPr>
              <a:cxnSpLocks/>
              <a:stCxn id="43" idx="7"/>
            </p:cNvCxnSpPr>
            <p:nvPr/>
          </p:nvCxnSpPr>
          <p:spPr>
            <a:xfrm>
              <a:off x="2125032" y="2765124"/>
              <a:ext cx="0" cy="50690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A5614C9A-E0E0-C451-9F36-284F30FF439A}"/>
                </a:ext>
              </a:extLst>
            </p:cNvPr>
            <p:cNvCxnSpPr/>
            <p:nvPr/>
          </p:nvCxnSpPr>
          <p:spPr>
            <a:xfrm flipV="1">
              <a:off x="4037064" y="4128148"/>
              <a:ext cx="481013" cy="63611"/>
            </a:xfrm>
            <a:prstGeom prst="curvedConnector3">
              <a:avLst/>
            </a:prstGeom>
            <a:ln>
              <a:no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40A556C-AC06-D4AC-CD75-D8461BF78BA9}"/>
                </a:ext>
              </a:extLst>
            </p:cNvPr>
            <p:cNvGrpSpPr/>
            <p:nvPr/>
          </p:nvGrpSpPr>
          <p:grpSpPr>
            <a:xfrm>
              <a:off x="5235448" y="3255398"/>
              <a:ext cx="1422300" cy="1165384"/>
              <a:chOff x="5235448" y="3191898"/>
              <a:chExt cx="1422300" cy="1165384"/>
            </a:xfrm>
          </p:grpSpPr>
          <p:grpSp>
            <p:nvGrpSpPr>
              <p:cNvPr id="30" name="Group 29">
                <a:extLst>
                  <a:ext uri="{FF2B5EF4-FFF2-40B4-BE49-F238E27FC236}">
                    <a16:creationId xmlns:a16="http://schemas.microsoft.com/office/drawing/2014/main" id="{E79D43EC-942E-7B32-B739-7D3576C29280}"/>
                  </a:ext>
                </a:extLst>
              </p:cNvPr>
              <p:cNvGrpSpPr/>
              <p:nvPr/>
            </p:nvGrpSpPr>
            <p:grpSpPr>
              <a:xfrm>
                <a:off x="5235448" y="3191898"/>
                <a:ext cx="1422300" cy="1165384"/>
                <a:chOff x="6195060" y="892578"/>
                <a:chExt cx="3687590" cy="3021481"/>
              </a:xfrm>
            </p:grpSpPr>
            <p:sp>
              <p:nvSpPr>
                <p:cNvPr id="32" name="Oval 31">
                  <a:extLst>
                    <a:ext uri="{FF2B5EF4-FFF2-40B4-BE49-F238E27FC236}">
                      <a16:creationId xmlns:a16="http://schemas.microsoft.com/office/drawing/2014/main" id="{CE3E7A01-2A08-EA1A-EEEE-28B12D72D79C}"/>
                    </a:ext>
                  </a:extLst>
                </p:cNvPr>
                <p:cNvSpPr/>
                <p:nvPr/>
              </p:nvSpPr>
              <p:spPr>
                <a:xfrm>
                  <a:off x="6394132" y="1581728"/>
                  <a:ext cx="2091690" cy="2091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Straight Connector 32">
                  <a:extLst>
                    <a:ext uri="{FF2B5EF4-FFF2-40B4-BE49-F238E27FC236}">
                      <a16:creationId xmlns:a16="http://schemas.microsoft.com/office/drawing/2014/main" id="{90971154-FA34-D199-C0FB-89720BDD69A9}"/>
                    </a:ext>
                  </a:extLst>
                </p:cNvPr>
                <p:cNvCxnSpPr>
                  <a:cxnSpLocks/>
                </p:cNvCxnSpPr>
                <p:nvPr/>
              </p:nvCxnSpPr>
              <p:spPr>
                <a:xfrm>
                  <a:off x="7439977" y="1376599"/>
                  <a:ext cx="0" cy="25374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DEACED9-031E-6A5A-63E8-E1D9C7B1B331}"/>
                    </a:ext>
                  </a:extLst>
                </p:cNvPr>
                <p:cNvCxnSpPr>
                  <a:cxnSpLocks/>
                </p:cNvCxnSpPr>
                <p:nvPr/>
              </p:nvCxnSpPr>
              <p:spPr>
                <a:xfrm flipH="1">
                  <a:off x="6195060" y="2627573"/>
                  <a:ext cx="2499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14D4D78-C3EC-E7A4-442A-EC5555635C75}"/>
                        </a:ext>
                      </a:extLst>
                    </p:cNvPr>
                    <p:cNvSpPr txBox="1"/>
                    <p:nvPr/>
                  </p:nvSpPr>
                  <p:spPr>
                    <a:xfrm>
                      <a:off x="7188368" y="892578"/>
                      <a:ext cx="251608" cy="207747"/>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35" name="TextBox 34">
                      <a:extLst>
                        <a:ext uri="{FF2B5EF4-FFF2-40B4-BE49-F238E27FC236}">
                          <a16:creationId xmlns:a16="http://schemas.microsoft.com/office/drawing/2014/main" id="{014D4D78-C3EC-E7A4-442A-EC5555635C75}"/>
                        </a:ext>
                      </a:extLst>
                    </p:cNvPr>
                    <p:cNvSpPr txBox="1">
                      <a:spLocks noRot="1" noChangeAspect="1" noMove="1" noResize="1" noEditPoints="1" noAdjustHandles="1" noChangeArrowheads="1" noChangeShapeType="1" noTextEdit="1"/>
                    </p:cNvSpPr>
                    <p:nvPr/>
                  </p:nvSpPr>
                  <p:spPr>
                    <a:xfrm>
                      <a:off x="7188368" y="892578"/>
                      <a:ext cx="251608" cy="207747"/>
                    </a:xfrm>
                    <a:prstGeom prst="rect">
                      <a:avLst/>
                    </a:prstGeom>
                    <a:blipFill>
                      <a:blip r:embed="rId7"/>
                      <a:stretch>
                        <a:fillRect l="-6250" r="-118750" b="-17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9DAC7F9-43DB-646F-8AFE-987BF082E21F}"/>
                        </a:ext>
                      </a:extLst>
                    </p:cNvPr>
                    <p:cNvSpPr txBox="1"/>
                    <p:nvPr/>
                  </p:nvSpPr>
                  <p:spPr>
                    <a:xfrm>
                      <a:off x="8760742" y="2306966"/>
                      <a:ext cx="1121908" cy="301758"/>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sSup>
                                  <m:sSupPr>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𝜙</m:t>
                                    </m:r>
                                  </m:e>
                                  <m:sup>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sup>
                                </m:sSup>
                              </m:e>
                            </m:d>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d>
                          </m:oMath>
                        </m:oMathPara>
                      </a14:m>
                      <a:endParaRPr kumimoji="0" lang="en-CA" sz="135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42" name="TextBox 41">
                      <a:extLst>
                        <a:ext uri="{FF2B5EF4-FFF2-40B4-BE49-F238E27FC236}">
                          <a16:creationId xmlns:a16="http://schemas.microsoft.com/office/drawing/2014/main" id="{19DAC7F9-43DB-646F-8AFE-987BF082E21F}"/>
                        </a:ext>
                      </a:extLst>
                    </p:cNvPr>
                    <p:cNvSpPr txBox="1">
                      <a:spLocks noRot="1" noChangeAspect="1" noMove="1" noResize="1" noEditPoints="1" noAdjustHandles="1" noChangeArrowheads="1" noChangeShapeType="1" noTextEdit="1"/>
                    </p:cNvSpPr>
                    <p:nvPr/>
                  </p:nvSpPr>
                  <p:spPr>
                    <a:xfrm>
                      <a:off x="8760742" y="2306966"/>
                      <a:ext cx="1121908" cy="301758"/>
                    </a:xfrm>
                    <a:prstGeom prst="rect">
                      <a:avLst/>
                    </a:prstGeom>
                    <a:blipFill>
                      <a:blip r:embed="rId8"/>
                      <a:stretch>
                        <a:fillRect l="-5634" r="-69014" b="-136842"/>
                      </a:stretch>
                    </a:blipFill>
                  </p:spPr>
                  <p:txBody>
                    <a:bodyPr/>
                    <a:lstStyle/>
                    <a:p>
                      <a:r>
                        <a:rPr lang="en-US">
                          <a:noFill/>
                        </a:rPr>
                        <a:t> </a:t>
                      </a:r>
                    </a:p>
                  </p:txBody>
                </p:sp>
              </mc:Fallback>
            </mc:AlternateContent>
          </p:grpSp>
          <p:cxnSp>
            <p:nvCxnSpPr>
              <p:cNvPr id="31" name="Straight Arrow Connector 30">
                <a:extLst>
                  <a:ext uri="{FF2B5EF4-FFF2-40B4-BE49-F238E27FC236}">
                    <a16:creationId xmlns:a16="http://schemas.microsoft.com/office/drawing/2014/main" id="{5EF29456-6C02-B857-4DB0-E4B320A1C366}"/>
                  </a:ext>
                </a:extLst>
              </p:cNvPr>
              <p:cNvCxnSpPr>
                <a:cxnSpLocks/>
                <a:endCxn id="32" idx="6"/>
              </p:cNvCxnSpPr>
              <p:nvPr/>
            </p:nvCxnSpPr>
            <p:spPr>
              <a:xfrm>
                <a:off x="5715611" y="3861085"/>
                <a:ext cx="403382" cy="0"/>
              </a:xfrm>
              <a:prstGeom prst="straightConnector1">
                <a:avLst/>
              </a:prstGeom>
              <a:ln w="19050">
                <a:headEnd type="none"/>
                <a:tailEnd type="stealth"/>
              </a:ln>
            </p:spPr>
            <p:style>
              <a:lnRef idx="1">
                <a:schemeClr val="accent1"/>
              </a:lnRef>
              <a:fillRef idx="0">
                <a:schemeClr val="accent1"/>
              </a:fillRef>
              <a:effectRef idx="0">
                <a:schemeClr val="accent1"/>
              </a:effectRef>
              <a:fontRef idx="minor">
                <a:schemeClr val="tx1"/>
              </a:fontRef>
            </p:style>
          </p:cxnSp>
        </p:grpSp>
        <p:sp>
          <p:nvSpPr>
            <p:cNvPr id="13" name="Flowchart: Decision 12">
              <a:extLst>
                <a:ext uri="{FF2B5EF4-FFF2-40B4-BE49-F238E27FC236}">
                  <a16:creationId xmlns:a16="http://schemas.microsoft.com/office/drawing/2014/main" id="{9DE4E038-9DA7-5474-D100-992A3CA094DE}"/>
                </a:ext>
              </a:extLst>
            </p:cNvPr>
            <p:cNvSpPr/>
            <p:nvPr/>
          </p:nvSpPr>
          <p:spPr>
            <a:xfrm>
              <a:off x="3249990" y="3075875"/>
              <a:ext cx="744793" cy="392302"/>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14" name="Graphic 13" descr="Gauge with solid fill">
              <a:extLst>
                <a:ext uri="{FF2B5EF4-FFF2-40B4-BE49-F238E27FC236}">
                  <a16:creationId xmlns:a16="http://schemas.microsoft.com/office/drawing/2014/main" id="{10AF4BD0-1D93-FDA9-DCD4-07F1C9A96D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455471" y="3089833"/>
              <a:ext cx="320844" cy="320844"/>
            </a:xfrm>
            <a:prstGeom prst="rect">
              <a:avLst/>
            </a:prstGeom>
          </p:spPr>
        </p:pic>
        <p:cxnSp>
          <p:nvCxnSpPr>
            <p:cNvPr id="15" name="Straight Connector 14">
              <a:extLst>
                <a:ext uri="{FF2B5EF4-FFF2-40B4-BE49-F238E27FC236}">
                  <a16:creationId xmlns:a16="http://schemas.microsoft.com/office/drawing/2014/main" id="{2FE970A4-B2B5-4A8A-E251-40D2C02C3D2F}"/>
                </a:ext>
              </a:extLst>
            </p:cNvPr>
            <p:cNvCxnSpPr>
              <a:cxnSpLocks/>
              <a:stCxn id="43" idx="7"/>
            </p:cNvCxnSpPr>
            <p:nvPr/>
          </p:nvCxnSpPr>
          <p:spPr>
            <a:xfrm flipH="1">
              <a:off x="1614842" y="2765124"/>
              <a:ext cx="51019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4CDF6CA-637B-4F3B-9BAC-C72E514DC934}"/>
                </a:ext>
              </a:extLst>
            </p:cNvPr>
            <p:cNvGrpSpPr/>
            <p:nvPr/>
          </p:nvGrpSpPr>
          <p:grpSpPr>
            <a:xfrm>
              <a:off x="5235448" y="1909159"/>
              <a:ext cx="1241188" cy="1214572"/>
              <a:chOff x="6195060" y="765049"/>
              <a:chExt cx="3218022" cy="3149010"/>
            </a:xfrm>
          </p:grpSpPr>
          <p:sp>
            <p:nvSpPr>
              <p:cNvPr id="25" name="Oval 24">
                <a:extLst>
                  <a:ext uri="{FF2B5EF4-FFF2-40B4-BE49-F238E27FC236}">
                    <a16:creationId xmlns:a16="http://schemas.microsoft.com/office/drawing/2014/main" id="{9CC02F2C-1E69-3C5C-9E14-A5462C16D49C}"/>
                  </a:ext>
                </a:extLst>
              </p:cNvPr>
              <p:cNvSpPr/>
              <p:nvPr/>
            </p:nvSpPr>
            <p:spPr>
              <a:xfrm>
                <a:off x="6394132" y="1581728"/>
                <a:ext cx="2091690" cy="2091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26" name="Straight Connector 25">
                <a:extLst>
                  <a:ext uri="{FF2B5EF4-FFF2-40B4-BE49-F238E27FC236}">
                    <a16:creationId xmlns:a16="http://schemas.microsoft.com/office/drawing/2014/main" id="{18C18D3B-0EE6-6D57-6EEF-D5EEBBEE194D}"/>
                  </a:ext>
                </a:extLst>
              </p:cNvPr>
              <p:cNvCxnSpPr>
                <a:cxnSpLocks/>
              </p:cNvCxnSpPr>
              <p:nvPr/>
            </p:nvCxnSpPr>
            <p:spPr>
              <a:xfrm>
                <a:off x="7439977" y="1376599"/>
                <a:ext cx="0" cy="25374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EB8004-2BD2-1684-9F62-DDCCA577AB30}"/>
                  </a:ext>
                </a:extLst>
              </p:cNvPr>
              <p:cNvCxnSpPr>
                <a:cxnSpLocks/>
              </p:cNvCxnSpPr>
              <p:nvPr/>
            </p:nvCxnSpPr>
            <p:spPr>
              <a:xfrm flipH="1">
                <a:off x="6195060" y="2627573"/>
                <a:ext cx="24993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E862EC9-E18B-99B8-0968-18272F66F339}"/>
                      </a:ext>
                    </a:extLst>
                  </p:cNvPr>
                  <p:cNvSpPr txBox="1"/>
                  <p:nvPr/>
                </p:nvSpPr>
                <p:spPr>
                  <a:xfrm>
                    <a:off x="6394132" y="765049"/>
                    <a:ext cx="2002574" cy="53862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sSup>
                                <m:sSupPr>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𝜙</m:t>
                                  </m:r>
                                </m:e>
                                <m:sup>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sup>
                              </m:sSup>
                            </m:e>
                          </m:d>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8" name="TextBox 27">
                    <a:extLst>
                      <a:ext uri="{FF2B5EF4-FFF2-40B4-BE49-F238E27FC236}">
                        <a16:creationId xmlns:a16="http://schemas.microsoft.com/office/drawing/2014/main" id="{7E862EC9-E18B-99B8-0968-18272F66F339}"/>
                      </a:ext>
                    </a:extLst>
                  </p:cNvPr>
                  <p:cNvSpPr txBox="1">
                    <a:spLocks noRot="1" noChangeAspect="1" noMove="1" noResize="1" noEditPoints="1" noAdjustHandles="1" noChangeArrowheads="1" noChangeShapeType="1" noTextEdit="1"/>
                  </p:cNvSpPr>
                  <p:nvPr/>
                </p:nvSpPr>
                <p:spPr>
                  <a:xfrm>
                    <a:off x="6394132" y="765049"/>
                    <a:ext cx="2002574" cy="538629"/>
                  </a:xfrm>
                  <a:prstGeom prst="rect">
                    <a:avLst/>
                  </a:prstGeom>
                  <a:blipFill>
                    <a:blip r:embed="rId11"/>
                    <a:stretch>
                      <a:fillRect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EC96BE9-2090-9763-16E5-CAEC241F17C1}"/>
                      </a:ext>
                    </a:extLst>
                  </p:cNvPr>
                  <p:cNvSpPr txBox="1"/>
                  <p:nvPr/>
                </p:nvSpPr>
                <p:spPr>
                  <a:xfrm>
                    <a:off x="8760742" y="2306966"/>
                    <a:ext cx="652340" cy="53862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9" name="TextBox 28">
                    <a:extLst>
                      <a:ext uri="{FF2B5EF4-FFF2-40B4-BE49-F238E27FC236}">
                        <a16:creationId xmlns:a16="http://schemas.microsoft.com/office/drawing/2014/main" id="{BEC96BE9-2090-9763-16E5-CAEC241F17C1}"/>
                      </a:ext>
                    </a:extLst>
                  </p:cNvPr>
                  <p:cNvSpPr txBox="1">
                    <a:spLocks noRot="1" noChangeAspect="1" noMove="1" noResize="1" noEditPoints="1" noAdjustHandles="1" noChangeArrowheads="1" noChangeShapeType="1" noTextEdit="1"/>
                  </p:cNvSpPr>
                  <p:nvPr/>
                </p:nvSpPr>
                <p:spPr>
                  <a:xfrm>
                    <a:off x="8760742" y="2306966"/>
                    <a:ext cx="652340" cy="538629"/>
                  </a:xfrm>
                  <a:prstGeom prst="rect">
                    <a:avLst/>
                  </a:prstGeom>
                  <a:blipFill>
                    <a:blip r:embed="rId12"/>
                    <a:stretch>
                      <a:fillRect b="-5882"/>
                    </a:stretch>
                  </a:blipFill>
                </p:spPr>
                <p:txBody>
                  <a:bodyPr/>
                  <a:lstStyle/>
                  <a:p>
                    <a:r>
                      <a:rPr lang="en-US">
                        <a:noFill/>
                      </a:rPr>
                      <a:t> </a:t>
                    </a:r>
                  </a:p>
                </p:txBody>
              </p:sp>
            </mc:Fallback>
          </mc:AlternateContent>
        </p:grpSp>
        <p:cxnSp>
          <p:nvCxnSpPr>
            <p:cNvPr id="17" name="Straight Arrow Connector 16">
              <a:extLst>
                <a:ext uri="{FF2B5EF4-FFF2-40B4-BE49-F238E27FC236}">
                  <a16:creationId xmlns:a16="http://schemas.microsoft.com/office/drawing/2014/main" id="{1AE19938-0178-D1C1-2017-66D3D747DABD}"/>
                </a:ext>
              </a:extLst>
            </p:cNvPr>
            <p:cNvCxnSpPr>
              <a:cxnSpLocks/>
              <a:endCxn id="25" idx="0"/>
            </p:cNvCxnSpPr>
            <p:nvPr/>
          </p:nvCxnSpPr>
          <p:spPr>
            <a:xfrm flipV="1">
              <a:off x="5715611" y="2224152"/>
              <a:ext cx="1" cy="403382"/>
            </a:xfrm>
            <a:prstGeom prst="straightConnector1">
              <a:avLst/>
            </a:prstGeom>
            <a:ln w="19050">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503947-54F8-F872-6FEC-B31027C4D782}"/>
                </a:ext>
              </a:extLst>
            </p:cNvPr>
            <p:cNvCxnSpPr>
              <a:cxnSpLocks/>
              <a:endCxn id="13" idx="1"/>
            </p:cNvCxnSpPr>
            <p:nvPr/>
          </p:nvCxnSpPr>
          <p:spPr>
            <a:xfrm>
              <a:off x="2863850" y="3272026"/>
              <a:ext cx="3861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6E2DD37-8F20-9784-D874-8204740D4E45}"/>
                </a:ext>
              </a:extLst>
            </p:cNvPr>
            <p:cNvCxnSpPr>
              <a:cxnSpLocks/>
              <a:stCxn id="13" idx="0"/>
            </p:cNvCxnSpPr>
            <p:nvPr/>
          </p:nvCxnSpPr>
          <p:spPr>
            <a:xfrm rot="5400000" flipH="1" flipV="1">
              <a:off x="4160945" y="2087599"/>
              <a:ext cx="449718" cy="152683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C0D67847-931D-6CD1-B34F-26423EB4BC94}"/>
                </a:ext>
              </a:extLst>
            </p:cNvPr>
            <p:cNvCxnSpPr>
              <a:cxnSpLocks/>
              <a:stCxn id="13" idx="2"/>
            </p:cNvCxnSpPr>
            <p:nvPr/>
          </p:nvCxnSpPr>
          <p:spPr>
            <a:xfrm rot="16200000" flipH="1">
              <a:off x="4154176" y="2936388"/>
              <a:ext cx="463256" cy="152683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0150BA2-1C6C-06F8-2035-B280309C6BAB}"/>
                    </a:ext>
                  </a:extLst>
                </p:cNvPr>
                <p:cNvSpPr txBox="1"/>
                <p:nvPr/>
              </p:nvSpPr>
              <p:spPr>
                <a:xfrm>
                  <a:off x="2533717" y="2344802"/>
                  <a:ext cx="2158220" cy="20774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CA" sz="135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Pr</m:t>
                            </m:r>
                          </m:fName>
                          <m:e>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srgbClr val="0092B5"/>
                                    </a:solidFill>
                                    <a:effectLst/>
                                    <a:uLnTx/>
                                    <a:uFillTx/>
                                    <a:latin typeface="Cambria Math" panose="02040503050406030204" pitchFamily="18" charset="0"/>
                                    <a:ea typeface="+mn-ea"/>
                                    <a:cs typeface="+mn-cs"/>
                                  </a:rPr>
                                  <m:t>𝑥</m:t>
                                </m:r>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d>
                          </m:e>
                        </m:func>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func>
                              <m:func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CA" sz="135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sin</m:t>
                                </m:r>
                              </m:fName>
                              <m:e>
                                <m:sSup>
                                  <m:sSup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e>
                                    </m:d>
                                  </m:e>
                                  <m:sup>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func>
                          </m:fName>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e>
                        </m:func>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1" name="TextBox 20">
                  <a:extLst>
                    <a:ext uri="{FF2B5EF4-FFF2-40B4-BE49-F238E27FC236}">
                      <a16:creationId xmlns:a16="http://schemas.microsoft.com/office/drawing/2014/main" id="{F0150BA2-1C6C-06F8-2035-B280309C6BAB}"/>
                    </a:ext>
                  </a:extLst>
                </p:cNvPr>
                <p:cNvSpPr txBox="1">
                  <a:spLocks noRot="1" noChangeAspect="1" noMove="1" noResize="1" noEditPoints="1" noAdjustHandles="1" noChangeArrowheads="1" noChangeShapeType="1" noTextEdit="1"/>
                </p:cNvSpPr>
                <p:nvPr/>
              </p:nvSpPr>
              <p:spPr>
                <a:xfrm>
                  <a:off x="2533717" y="2344802"/>
                  <a:ext cx="2158220" cy="207749"/>
                </a:xfrm>
                <a:prstGeom prst="rect">
                  <a:avLst/>
                </a:prstGeom>
                <a:blipFill>
                  <a:blip r:embed="rId13"/>
                  <a:stretch>
                    <a:fillRect l="-1412" r="-1977"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5C4C1B7-EE24-B2B6-CEF7-39256A68FCF0}"/>
                    </a:ext>
                  </a:extLst>
                </p:cNvPr>
                <p:cNvSpPr txBox="1"/>
                <p:nvPr/>
              </p:nvSpPr>
              <p:spPr>
                <a:xfrm>
                  <a:off x="2533717" y="4004395"/>
                  <a:ext cx="2182264" cy="20774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CA" sz="135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Pr</m:t>
                            </m:r>
                          </m:fName>
                          <m:e>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srgbClr val="0092B5"/>
                                    </a:solidFill>
                                    <a:effectLst/>
                                    <a:uLnTx/>
                                    <a:uFillTx/>
                                    <a:latin typeface="Cambria Math" panose="02040503050406030204" pitchFamily="18" charset="0"/>
                                    <a:ea typeface="+mn-ea"/>
                                    <a:cs typeface="+mn-cs"/>
                                  </a:rPr>
                                  <m:t>𝑥</m:t>
                                </m:r>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d>
                          </m:e>
                        </m:func>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CA" sz="135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cos</m:t>
                            </m:r>
                          </m:fName>
                          <m:e>
                            <m:sSup>
                              <m:sSup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𝜋</m:t>
                                    </m:r>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e>
                                </m:d>
                              </m:e>
                              <m:sup>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=0.5</m:t>
                            </m:r>
                          </m:e>
                        </m:func>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22" name="TextBox 21">
                  <a:extLst>
                    <a:ext uri="{FF2B5EF4-FFF2-40B4-BE49-F238E27FC236}">
                      <a16:creationId xmlns:a16="http://schemas.microsoft.com/office/drawing/2014/main" id="{D5C4C1B7-EE24-B2B6-CEF7-39256A68FCF0}"/>
                    </a:ext>
                  </a:extLst>
                </p:cNvPr>
                <p:cNvSpPr txBox="1">
                  <a:spLocks noRot="1" noChangeAspect="1" noMove="1" noResize="1" noEditPoints="1" noAdjustHandles="1" noChangeArrowheads="1" noChangeShapeType="1" noTextEdit="1"/>
                </p:cNvSpPr>
                <p:nvPr/>
              </p:nvSpPr>
              <p:spPr>
                <a:xfrm>
                  <a:off x="2533717" y="4004395"/>
                  <a:ext cx="2182264" cy="207749"/>
                </a:xfrm>
                <a:prstGeom prst="rect">
                  <a:avLst/>
                </a:prstGeom>
                <a:blipFill>
                  <a:blip r:embed="rId14"/>
                  <a:stretch>
                    <a:fillRect l="-1397" r="-1955" b="-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938A37D-E7F2-96C5-44A8-FB414E94F379}"/>
                    </a:ext>
                  </a:extLst>
                </p:cNvPr>
                <p:cNvSpPr txBox="1"/>
                <p:nvPr/>
              </p:nvSpPr>
              <p:spPr>
                <a:xfrm>
                  <a:off x="3574544" y="3435262"/>
                  <a:ext cx="632975"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1400" b="0" i="1" u="none" strike="noStrike" kern="1200" cap="none" spc="0" normalizeH="0" baseline="0" noProof="0" dirty="0" smtClean="0">
                            <a:ln>
                              <a:noFill/>
                            </a:ln>
                            <a:solidFill>
                              <a:srgbClr val="0092B5"/>
                            </a:solidFill>
                            <a:effectLst/>
                            <a:uLnTx/>
                            <a:uFillTx/>
                            <a:latin typeface="Cambria Math" panose="02040503050406030204" pitchFamily="18" charset="0"/>
                            <a:ea typeface="+mn-ea"/>
                            <a:cs typeface="+mn-cs"/>
                          </a:rPr>
                          <m:t>𝑥</m:t>
                        </m:r>
                        <m:r>
                          <a:rPr kumimoji="0" lang="en-CA" sz="1400" b="0" i="1" u="none" strike="noStrike" kern="1200" cap="none" spc="0" normalizeH="0" baseline="0" noProof="0" dirty="0" smtClean="0">
                            <a:ln>
                              <a:noFill/>
                            </a:ln>
                            <a:solidFill>
                              <a:srgbClr val="0092B5"/>
                            </a:solidFill>
                            <a:effectLst/>
                            <a:uLnTx/>
                            <a:uFillTx/>
                            <a:latin typeface="Cambria Math" panose="02040503050406030204" pitchFamily="18" charset="0"/>
                            <a:ea typeface="+mn-ea"/>
                            <a:cs typeface="+mn-cs"/>
                          </a:rPr>
                          <m:t>=0</m:t>
                        </m:r>
                      </m:oMath>
                    </m:oMathPara>
                  </a14:m>
                  <a:endParaRPr kumimoji="0" lang="en-CA" sz="1350" b="0" i="0" u="none" strike="noStrike" kern="1200" cap="none" spc="0" normalizeH="0" baseline="0" noProof="0">
                    <a:ln>
                      <a:noFill/>
                    </a:ln>
                    <a:solidFill>
                      <a:srgbClr val="0092B5"/>
                    </a:solidFill>
                    <a:effectLst/>
                    <a:uLnTx/>
                    <a:uFillTx/>
                    <a:latin typeface="Calibri"/>
                    <a:ea typeface="+mn-ea"/>
                    <a:cs typeface="+mn-cs"/>
                  </a:endParaRPr>
                </a:p>
              </p:txBody>
            </p:sp>
          </mc:Choice>
          <mc:Fallback xmlns="">
            <p:sp>
              <p:nvSpPr>
                <p:cNvPr id="23" name="TextBox 22">
                  <a:extLst>
                    <a:ext uri="{FF2B5EF4-FFF2-40B4-BE49-F238E27FC236}">
                      <a16:creationId xmlns:a16="http://schemas.microsoft.com/office/drawing/2014/main" id="{B938A37D-E7F2-96C5-44A8-FB414E94F379}"/>
                    </a:ext>
                  </a:extLst>
                </p:cNvPr>
                <p:cNvSpPr txBox="1">
                  <a:spLocks noRot="1" noChangeAspect="1" noMove="1" noResize="1" noEditPoints="1" noAdjustHandles="1" noChangeArrowheads="1" noChangeShapeType="1" noTextEdit="1"/>
                </p:cNvSpPr>
                <p:nvPr/>
              </p:nvSpPr>
              <p:spPr>
                <a:xfrm>
                  <a:off x="3574544" y="3435262"/>
                  <a:ext cx="632975" cy="30777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89B839F6-7A9E-072A-DEEB-1357B094F40A}"/>
                    </a:ext>
                  </a:extLst>
                </p:cNvPr>
                <p:cNvSpPr txBox="1"/>
                <p:nvPr/>
              </p:nvSpPr>
              <p:spPr>
                <a:xfrm>
                  <a:off x="3574544" y="2766116"/>
                  <a:ext cx="632975"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1400" b="0" i="1" u="none" strike="noStrike" kern="1200" cap="none" spc="0" normalizeH="0" baseline="0" noProof="0" dirty="0" smtClean="0">
                            <a:ln>
                              <a:noFill/>
                            </a:ln>
                            <a:solidFill>
                              <a:srgbClr val="0092B5"/>
                            </a:solidFill>
                            <a:effectLst/>
                            <a:uLnTx/>
                            <a:uFillTx/>
                            <a:latin typeface="Cambria Math" panose="02040503050406030204" pitchFamily="18" charset="0"/>
                            <a:ea typeface="+mn-ea"/>
                            <a:cs typeface="+mn-cs"/>
                          </a:rPr>
                          <m:t>𝑥</m:t>
                        </m:r>
                        <m:r>
                          <a:rPr kumimoji="0" lang="en-CA" sz="1400" b="0" i="1" u="none" strike="noStrike" kern="1200" cap="none" spc="0" normalizeH="0" baseline="0" noProof="0" dirty="0" smtClean="0">
                            <a:ln>
                              <a:noFill/>
                            </a:ln>
                            <a:solidFill>
                              <a:srgbClr val="0092B5"/>
                            </a:solidFill>
                            <a:effectLst/>
                            <a:uLnTx/>
                            <a:uFillTx/>
                            <a:latin typeface="Cambria Math" panose="02040503050406030204" pitchFamily="18" charset="0"/>
                            <a:ea typeface="+mn-ea"/>
                            <a:cs typeface="+mn-cs"/>
                          </a:rPr>
                          <m:t>=1</m:t>
                        </m:r>
                      </m:oMath>
                    </m:oMathPara>
                  </a14:m>
                  <a:endParaRPr kumimoji="0" lang="en-CA" sz="1350" b="0" i="0" u="none" strike="noStrike" kern="1200" cap="none" spc="0" normalizeH="0" baseline="0" noProof="0">
                    <a:ln>
                      <a:noFill/>
                    </a:ln>
                    <a:solidFill>
                      <a:srgbClr val="0092B5"/>
                    </a:solidFill>
                    <a:effectLst/>
                    <a:uLnTx/>
                    <a:uFillTx/>
                    <a:latin typeface="Calibri"/>
                    <a:ea typeface="+mn-ea"/>
                    <a:cs typeface="+mn-cs"/>
                  </a:endParaRPr>
                </a:p>
              </p:txBody>
            </p:sp>
          </mc:Choice>
          <mc:Fallback xmlns="">
            <p:sp>
              <p:nvSpPr>
                <p:cNvPr id="24" name="TextBox 23">
                  <a:extLst>
                    <a:ext uri="{FF2B5EF4-FFF2-40B4-BE49-F238E27FC236}">
                      <a16:creationId xmlns:a16="http://schemas.microsoft.com/office/drawing/2014/main" id="{89B839F6-7A9E-072A-DEEB-1357B094F40A}"/>
                    </a:ext>
                  </a:extLst>
                </p:cNvPr>
                <p:cNvSpPr txBox="1">
                  <a:spLocks noRot="1" noChangeAspect="1" noMove="1" noResize="1" noEditPoints="1" noAdjustHandles="1" noChangeArrowheads="1" noChangeShapeType="1" noTextEdit="1"/>
                </p:cNvSpPr>
                <p:nvPr/>
              </p:nvSpPr>
              <p:spPr>
                <a:xfrm>
                  <a:off x="3574544" y="2766116"/>
                  <a:ext cx="632975" cy="307777"/>
                </a:xfrm>
                <a:prstGeom prst="rect">
                  <a:avLst/>
                </a:prstGeom>
                <a:blipFill>
                  <a:blip r:embed="rId16"/>
                  <a:stretch>
                    <a:fillRect/>
                  </a:stretch>
                </a:blipFill>
              </p:spPr>
              <p:txBody>
                <a:bodyPr/>
                <a:lstStyle/>
                <a:p>
                  <a:r>
                    <a:rPr lang="en-US">
                      <a:noFill/>
                    </a:rPr>
                    <a:t> </a:t>
                  </a:r>
                </a:p>
              </p:txBody>
            </p:sp>
          </mc:Fallback>
        </mc:AlternateContent>
      </p:grpSp>
      <p:cxnSp>
        <p:nvCxnSpPr>
          <p:cNvPr id="51" name="Straight Arrow Connector 50">
            <a:extLst>
              <a:ext uri="{FF2B5EF4-FFF2-40B4-BE49-F238E27FC236}">
                <a16:creationId xmlns:a16="http://schemas.microsoft.com/office/drawing/2014/main" id="{0DDF95B2-A455-286E-B024-BB7680215848}"/>
              </a:ext>
            </a:extLst>
          </p:cNvPr>
          <p:cNvCxnSpPr>
            <a:cxnSpLocks/>
          </p:cNvCxnSpPr>
          <p:nvPr/>
        </p:nvCxnSpPr>
        <p:spPr>
          <a:xfrm flipV="1">
            <a:off x="2443163" y="2833152"/>
            <a:ext cx="509232" cy="506902"/>
          </a:xfrm>
          <a:prstGeom prst="straightConnector1">
            <a:avLst/>
          </a:prstGeom>
          <a:ln w="12700">
            <a:headEnd type="none"/>
            <a:tailEnd type="stealth"/>
          </a:ln>
        </p:spPr>
        <p:style>
          <a:lnRef idx="1">
            <a:schemeClr val="accent1"/>
          </a:lnRef>
          <a:fillRef idx="0">
            <a:schemeClr val="accent1"/>
          </a:fillRef>
          <a:effectRef idx="0">
            <a:schemeClr val="accent1"/>
          </a:effectRef>
          <a:fontRef idx="minor">
            <a:schemeClr val="tx1"/>
          </a:fontRef>
        </p:style>
      </p:cxnSp>
      <p:pic>
        <p:nvPicPr>
          <p:cNvPr id="54" name="Graphic 53" descr="Gauge with solid fill">
            <a:extLst>
              <a:ext uri="{FF2B5EF4-FFF2-40B4-BE49-F238E27FC236}">
                <a16:creationId xmlns:a16="http://schemas.microsoft.com/office/drawing/2014/main" id="{DB8BED42-F8DF-11FB-524B-118AF36F4A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47856" y="750222"/>
            <a:ext cx="301803" cy="301803"/>
          </a:xfrm>
          <a:prstGeom prst="rect">
            <a:avLst/>
          </a:prstGeom>
        </p:spPr>
      </p:pic>
    </p:spTree>
    <p:extLst>
      <p:ext uri="{BB962C8B-B14F-4D97-AF65-F5344CB8AC3E}">
        <p14:creationId xmlns:p14="http://schemas.microsoft.com/office/powerpoint/2010/main" val="3689949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A268-9EC9-ECCB-714D-E6DDDFA04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0BD32-9274-F306-7F67-4434FFE8D112}"/>
              </a:ext>
            </a:extLst>
          </p:cNvPr>
          <p:cNvSpPr>
            <a:spLocks noGrp="1"/>
          </p:cNvSpPr>
          <p:nvPr>
            <p:ph type="title"/>
          </p:nvPr>
        </p:nvSpPr>
        <p:spPr/>
        <p:txBody>
          <a:bodyPr>
            <a:normAutofit/>
          </a:bodyPr>
          <a:lstStyle/>
          <a:p>
            <a:r>
              <a:rPr lang="en-US" dirty="0"/>
              <a:t>Measurement visualized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EEEDCF-6D0D-E7A4-31F9-51798588DB65}"/>
                  </a:ext>
                </a:extLst>
              </p:cNvPr>
              <p:cNvSpPr>
                <a:spLocks noGrp="1"/>
              </p:cNvSpPr>
              <p:nvPr>
                <p:ph idx="1"/>
              </p:nvPr>
            </p:nvSpPr>
            <p:spPr>
              <a:xfrm>
                <a:off x="0" y="539038"/>
                <a:ext cx="9143999" cy="1822588"/>
              </a:xfrm>
            </p:spPr>
            <p:txBody>
              <a:bodyPr/>
              <a:lstStyle/>
              <a:p>
                <a:r>
                  <a:rPr lang="en-CA" sz="1800" b="0" dirty="0"/>
                  <a:t>If we </a:t>
                </a:r>
                <a:r>
                  <a:rPr lang="en-CA" sz="1800" b="1" dirty="0"/>
                  <a:t>measure </a:t>
                </a:r>
                <a:r>
                  <a:rPr lang="en-CA" sz="1800" dirty="0"/>
                  <a:t>(     ) </a:t>
                </a:r>
                <a:r>
                  <a:rPr lang="en-CA" sz="1800" b="0" dirty="0"/>
                  <a:t>a qubit </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𝜙</m:t>
                    </m:r>
                    <m:r>
                      <a:rPr lang="en-US" sz="1800" b="0" i="1" smtClean="0">
                        <a:latin typeface="Cambria Math" panose="02040503050406030204" pitchFamily="18" charset="0"/>
                      </a:rPr>
                      <m:t>⟩</m:t>
                    </m:r>
                  </m:oMath>
                </a14:m>
                <a:endParaRPr lang="en-CA" sz="1800" b="0" dirty="0"/>
              </a:p>
              <a:p>
                <a:pPr marL="285750" indent="-285750">
                  <a:buFont typeface="Arial" panose="020B0604020202020204" pitchFamily="34" charset="0"/>
                  <a:buChar char="•"/>
                </a:pPr>
                <a:r>
                  <a:rPr lang="en-CA" sz="1800" b="0" dirty="0"/>
                  <a:t>it </a:t>
                </a:r>
                <a:r>
                  <a:rPr lang="en-CA" sz="1800" b="0" i="1" dirty="0"/>
                  <a:t>collapses</a:t>
                </a:r>
                <a:r>
                  <a:rPr lang="en-CA" sz="1800" b="0" dirty="0"/>
                  <a:t> onto the measurement basis</a:t>
                </a:r>
              </a:p>
              <a:p>
                <a:pPr marL="466725" lvl="2" indent="-285750"/>
                <a:r>
                  <a:rPr lang="en-CA" sz="1500" dirty="0"/>
                  <a:t>with probability defined by the in-product of qubit and basis vector</a:t>
                </a:r>
                <a:endParaRPr lang="en-CA" sz="1500" b="0" dirty="0"/>
              </a:p>
              <a:p>
                <a:pPr marL="285750" indent="-285750">
                  <a:buFont typeface="Arial" panose="020B0604020202020204" pitchFamily="34" charset="0"/>
                  <a:buChar char="•"/>
                </a:pPr>
                <a:r>
                  <a:rPr lang="en-CA" sz="1800" b="0" dirty="0"/>
                  <a:t>we get a classical bit (</a:t>
                </a:r>
                <a14:m>
                  <m:oMath xmlns:m="http://schemas.openxmlformats.org/officeDocument/2006/math">
                    <m:r>
                      <a:rPr lang="en-CA" sz="1800" b="0" i="1" dirty="0" smtClean="0">
                        <a:solidFill>
                          <a:srgbClr val="0092B5"/>
                        </a:solidFill>
                        <a:latin typeface="Cambria Math" panose="02040503050406030204" pitchFamily="18" charset="0"/>
                      </a:rPr>
                      <m:t>𝑥</m:t>
                    </m:r>
                  </m:oMath>
                </a14:m>
                <a:r>
                  <a:rPr lang="en-CA" sz="1800" b="0" dirty="0"/>
                  <a:t>) as output</a:t>
                </a:r>
              </a:p>
              <a:p>
                <a:endParaRPr lang="en-US" dirty="0"/>
              </a:p>
            </p:txBody>
          </p:sp>
        </mc:Choice>
        <mc:Fallback xmlns="">
          <p:sp>
            <p:nvSpPr>
              <p:cNvPr id="3" name="Content Placeholder 2">
                <a:extLst>
                  <a:ext uri="{FF2B5EF4-FFF2-40B4-BE49-F238E27FC236}">
                    <a16:creationId xmlns:a16="http://schemas.microsoft.com/office/drawing/2014/main" id="{07EEEDCF-6D0D-E7A4-31F9-51798588DB65}"/>
                  </a:ext>
                </a:extLst>
              </p:cNvPr>
              <p:cNvSpPr>
                <a:spLocks noGrp="1" noRot="1" noChangeAspect="1" noMove="1" noResize="1" noEditPoints="1" noAdjustHandles="1" noChangeArrowheads="1" noChangeShapeType="1" noTextEdit="1"/>
              </p:cNvSpPr>
              <p:nvPr>
                <p:ph idx="1"/>
              </p:nvPr>
            </p:nvSpPr>
            <p:spPr>
              <a:xfrm>
                <a:off x="0" y="539038"/>
                <a:ext cx="9143999" cy="1822588"/>
              </a:xfrm>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821636C-0ACC-9843-C8EA-A03C5158C881}"/>
              </a:ext>
            </a:extLst>
          </p:cNvPr>
          <p:cNvSpPr>
            <a:spLocks noGrp="1"/>
          </p:cNvSpPr>
          <p:nvPr>
            <p:ph type="sldNum" sz="quarter" idx="8"/>
          </p:nvPr>
        </p:nvSpPr>
        <p:spPr/>
        <p:txBody>
          <a:bodyPr/>
          <a:lstStyle/>
          <a:p>
            <a:pPr lvl="0"/>
            <a:fld id="{54D7E5F9-595B-41CC-8860-862166473562}" type="slidenum">
              <a:rPr lang="en-US" smtClean="0"/>
              <a:t>78</a:t>
            </a:fld>
            <a:endParaRPr lang="en-US"/>
          </a:p>
        </p:txBody>
      </p:sp>
      <p:pic>
        <p:nvPicPr>
          <p:cNvPr id="54" name="Graphic 53" descr="Gauge with solid fill">
            <a:extLst>
              <a:ext uri="{FF2B5EF4-FFF2-40B4-BE49-F238E27FC236}">
                <a16:creationId xmlns:a16="http://schemas.microsoft.com/office/drawing/2014/main" id="{EEDA84CF-72D0-8BB9-87AC-9EDD182BB2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47856" y="750222"/>
            <a:ext cx="301803" cy="301803"/>
          </a:xfrm>
          <a:prstGeom prst="rect">
            <a:avLst/>
          </a:prstGeom>
        </p:spPr>
      </p:pic>
      <p:grpSp>
        <p:nvGrpSpPr>
          <p:cNvPr id="5" name="Group 4">
            <a:extLst>
              <a:ext uri="{FF2B5EF4-FFF2-40B4-BE49-F238E27FC236}">
                <a16:creationId xmlns:a16="http://schemas.microsoft.com/office/drawing/2014/main" id="{7A47C7F2-5685-551B-6777-B9458DEBCBC6}"/>
              </a:ext>
            </a:extLst>
          </p:cNvPr>
          <p:cNvGrpSpPr/>
          <p:nvPr/>
        </p:nvGrpSpPr>
        <p:grpSpPr>
          <a:xfrm>
            <a:off x="1723238" y="2186480"/>
            <a:ext cx="5938340" cy="2236682"/>
            <a:chOff x="895878" y="2118452"/>
            <a:chExt cx="5938340" cy="2236682"/>
          </a:xfrm>
        </p:grpSpPr>
        <p:grpSp>
          <p:nvGrpSpPr>
            <p:cNvPr id="36" name="Group 35">
              <a:extLst>
                <a:ext uri="{FF2B5EF4-FFF2-40B4-BE49-F238E27FC236}">
                  <a16:creationId xmlns:a16="http://schemas.microsoft.com/office/drawing/2014/main" id="{D857C349-2245-BC6B-D590-325F886988E4}"/>
                </a:ext>
              </a:extLst>
            </p:cNvPr>
            <p:cNvGrpSpPr/>
            <p:nvPr/>
          </p:nvGrpSpPr>
          <p:grpSpPr>
            <a:xfrm>
              <a:off x="895878" y="2475364"/>
              <a:ext cx="2068375" cy="1578803"/>
              <a:chOff x="6394132" y="1467168"/>
              <a:chExt cx="3004345" cy="2293235"/>
            </a:xfrm>
          </p:grpSpPr>
          <p:sp>
            <p:nvSpPr>
              <p:cNvPr id="37" name="Oval 36">
                <a:extLst>
                  <a:ext uri="{FF2B5EF4-FFF2-40B4-BE49-F238E27FC236}">
                    <a16:creationId xmlns:a16="http://schemas.microsoft.com/office/drawing/2014/main" id="{76BDDD1D-7304-4CB4-B791-FB4E486C1F3A}"/>
                  </a:ext>
                </a:extLst>
              </p:cNvPr>
              <p:cNvSpPr/>
              <p:nvPr/>
            </p:nvSpPr>
            <p:spPr>
              <a:xfrm>
                <a:off x="6394132" y="1581728"/>
                <a:ext cx="2091690" cy="2091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72B506F4-F3A4-316D-42D1-C9106032029A}"/>
                  </a:ext>
                </a:extLst>
              </p:cNvPr>
              <p:cNvCxnSpPr>
                <a:cxnSpLocks/>
              </p:cNvCxnSpPr>
              <p:nvPr/>
            </p:nvCxnSpPr>
            <p:spPr>
              <a:xfrm flipH="1">
                <a:off x="6568612" y="1756208"/>
                <a:ext cx="1742727" cy="17427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9FFDCD-89F6-81EF-3803-4707615A4F5E}"/>
                  </a:ext>
                </a:extLst>
              </p:cNvPr>
              <p:cNvCxnSpPr>
                <a:cxnSpLocks/>
              </p:cNvCxnSpPr>
              <p:nvPr/>
            </p:nvCxnSpPr>
            <p:spPr>
              <a:xfrm flipH="1" flipV="1">
                <a:off x="6568612" y="1756208"/>
                <a:ext cx="1743235" cy="17432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FA0891F-A80F-5EFB-28A0-A1EB367EACCB}"/>
                      </a:ext>
                    </a:extLst>
                  </p:cNvPr>
                  <p:cNvSpPr txBox="1"/>
                  <p:nvPr/>
                </p:nvSpPr>
                <p:spPr>
                  <a:xfrm>
                    <a:off x="8308234" y="3458644"/>
                    <a:ext cx="414360" cy="30175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40" name="TextBox 39">
                    <a:extLst>
                      <a:ext uri="{FF2B5EF4-FFF2-40B4-BE49-F238E27FC236}">
                        <a16:creationId xmlns:a16="http://schemas.microsoft.com/office/drawing/2014/main" id="{0FA0891F-A80F-5EFB-28A0-A1EB367EACCB}"/>
                      </a:ext>
                    </a:extLst>
                  </p:cNvPr>
                  <p:cNvSpPr txBox="1">
                    <a:spLocks noRot="1" noChangeAspect="1" noMove="1" noResize="1" noEditPoints="1" noAdjustHandles="1" noChangeArrowheads="1" noChangeShapeType="1" noTextEdit="1"/>
                  </p:cNvSpPr>
                  <p:nvPr/>
                </p:nvSpPr>
                <p:spPr>
                  <a:xfrm>
                    <a:off x="8308234" y="3458644"/>
                    <a:ext cx="414360" cy="30175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D214C22-84AE-1A88-FA03-EE17F28DCA55}"/>
                      </a:ext>
                    </a:extLst>
                  </p:cNvPr>
                  <p:cNvSpPr txBox="1"/>
                  <p:nvPr/>
                </p:nvSpPr>
                <p:spPr>
                  <a:xfrm>
                    <a:off x="8308234" y="1467168"/>
                    <a:ext cx="1090243" cy="30175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𝜙</m:t>
                              </m:r>
                            </m:e>
                          </m:d>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41" name="TextBox 40">
                    <a:extLst>
                      <a:ext uri="{FF2B5EF4-FFF2-40B4-BE49-F238E27FC236}">
                        <a16:creationId xmlns:a16="http://schemas.microsoft.com/office/drawing/2014/main" id="{ED214C22-84AE-1A88-FA03-EE17F28DCA55}"/>
                      </a:ext>
                    </a:extLst>
                  </p:cNvPr>
                  <p:cNvSpPr txBox="1">
                    <a:spLocks noRot="1" noChangeAspect="1" noMove="1" noResize="1" noEditPoints="1" noAdjustHandles="1" noChangeArrowheads="1" noChangeShapeType="1" noTextEdit="1"/>
                  </p:cNvSpPr>
                  <p:nvPr/>
                </p:nvSpPr>
                <p:spPr>
                  <a:xfrm>
                    <a:off x="8308234" y="1467168"/>
                    <a:ext cx="1090243" cy="301759"/>
                  </a:xfrm>
                  <a:prstGeom prst="rect">
                    <a:avLst/>
                  </a:prstGeom>
                  <a:blipFill>
                    <a:blip r:embed="rId7"/>
                    <a:stretch>
                      <a:fillRect b="-32353"/>
                    </a:stretch>
                  </a:blipFill>
                </p:spPr>
                <p:txBody>
                  <a:bodyPr/>
                  <a:lstStyle/>
                  <a:p>
                    <a:r>
                      <a:rPr lang="en-US">
                        <a:noFill/>
                      </a:rPr>
                      <a:t> </a:t>
                    </a:r>
                  </a:p>
                </p:txBody>
              </p:sp>
            </mc:Fallback>
          </mc:AlternateContent>
        </p:grpSp>
        <p:cxnSp>
          <p:nvCxnSpPr>
            <p:cNvPr id="6" name="Straight Arrow Connector 5">
              <a:extLst>
                <a:ext uri="{FF2B5EF4-FFF2-40B4-BE49-F238E27FC236}">
                  <a16:creationId xmlns:a16="http://schemas.microsoft.com/office/drawing/2014/main" id="{AB80ADAC-EBB1-712D-AA30-407783AD8A50}"/>
                </a:ext>
              </a:extLst>
            </p:cNvPr>
            <p:cNvCxnSpPr>
              <a:cxnSpLocks/>
              <a:endCxn id="37" idx="7"/>
            </p:cNvCxnSpPr>
            <p:nvPr/>
          </p:nvCxnSpPr>
          <p:spPr>
            <a:xfrm flipV="1">
              <a:off x="1615803" y="2765124"/>
              <a:ext cx="509232" cy="506902"/>
            </a:xfrm>
            <a:prstGeom prst="straightConnector1">
              <a:avLst/>
            </a:prstGeom>
            <a:ln w="12700">
              <a:headEnd type="none"/>
              <a:tailEnd type="stealth"/>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D431235A-5379-84AC-B30C-A3D1601D42AB}"/>
                </a:ext>
              </a:extLst>
            </p:cNvPr>
            <p:cNvCxnSpPr/>
            <p:nvPr/>
          </p:nvCxnSpPr>
          <p:spPr>
            <a:xfrm flipV="1">
              <a:off x="4037064" y="4128148"/>
              <a:ext cx="481013" cy="63611"/>
            </a:xfrm>
            <a:prstGeom prst="curvedConnector3">
              <a:avLst/>
            </a:prstGeom>
            <a:ln>
              <a:noFill/>
              <a:tailEnd type="triangle"/>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F8D54122-6785-936D-83B7-96AA17ED82A1}"/>
                </a:ext>
              </a:extLst>
            </p:cNvPr>
            <p:cNvGrpSpPr/>
            <p:nvPr/>
          </p:nvGrpSpPr>
          <p:grpSpPr>
            <a:xfrm>
              <a:off x="5312230" y="3469119"/>
              <a:ext cx="1521988" cy="886015"/>
              <a:chOff x="5312230" y="3405619"/>
              <a:chExt cx="1521988" cy="886015"/>
            </a:xfrm>
          </p:grpSpPr>
          <p:grpSp>
            <p:nvGrpSpPr>
              <p:cNvPr id="61" name="Group 60">
                <a:extLst>
                  <a:ext uri="{FF2B5EF4-FFF2-40B4-BE49-F238E27FC236}">
                    <a16:creationId xmlns:a16="http://schemas.microsoft.com/office/drawing/2014/main" id="{E090BAC2-B38B-5337-6834-10167E6BB9E5}"/>
                  </a:ext>
                </a:extLst>
              </p:cNvPr>
              <p:cNvGrpSpPr/>
              <p:nvPr/>
            </p:nvGrpSpPr>
            <p:grpSpPr>
              <a:xfrm>
                <a:off x="5312230" y="3405619"/>
                <a:ext cx="1521988" cy="886015"/>
                <a:chOff x="6394132" y="1446690"/>
                <a:chExt cx="3946050" cy="2297164"/>
              </a:xfrm>
            </p:grpSpPr>
            <p:sp>
              <p:nvSpPr>
                <p:cNvPr id="62" name="Oval 61">
                  <a:extLst>
                    <a:ext uri="{FF2B5EF4-FFF2-40B4-BE49-F238E27FC236}">
                      <a16:creationId xmlns:a16="http://schemas.microsoft.com/office/drawing/2014/main" id="{E5CA92E8-6E98-E24D-2A47-1431DDB639DA}"/>
                    </a:ext>
                  </a:extLst>
                </p:cNvPr>
                <p:cNvSpPr/>
                <p:nvPr/>
              </p:nvSpPr>
              <p:spPr>
                <a:xfrm>
                  <a:off x="6394132" y="1581728"/>
                  <a:ext cx="2091690" cy="20916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cxnSp>
              <p:nvCxnSpPr>
                <p:cNvPr id="63" name="Straight Connector 62">
                  <a:extLst>
                    <a:ext uri="{FF2B5EF4-FFF2-40B4-BE49-F238E27FC236}">
                      <a16:creationId xmlns:a16="http://schemas.microsoft.com/office/drawing/2014/main" id="{ABFC2E95-E296-1E39-89FB-573B153D9DB0}"/>
                    </a:ext>
                  </a:extLst>
                </p:cNvPr>
                <p:cNvCxnSpPr>
                  <a:cxnSpLocks/>
                </p:cNvCxnSpPr>
                <p:nvPr/>
              </p:nvCxnSpPr>
              <p:spPr>
                <a:xfrm flipH="1">
                  <a:off x="6607648" y="1795244"/>
                  <a:ext cx="1664658" cy="16646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32E090F-F230-0365-2A44-5F664B7D4608}"/>
                    </a:ext>
                  </a:extLst>
                </p:cNvPr>
                <p:cNvCxnSpPr>
                  <a:cxnSpLocks/>
                </p:cNvCxnSpPr>
                <p:nvPr/>
              </p:nvCxnSpPr>
              <p:spPr>
                <a:xfrm flipH="1" flipV="1">
                  <a:off x="6631358" y="1818954"/>
                  <a:ext cx="1640947" cy="16409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C5773C1-3AEF-CB06-1114-51E626E24ECC}"/>
                        </a:ext>
                      </a:extLst>
                    </p:cNvPr>
                    <p:cNvSpPr txBox="1"/>
                    <p:nvPr/>
                  </p:nvSpPr>
                  <p:spPr>
                    <a:xfrm>
                      <a:off x="8220312" y="3205225"/>
                      <a:ext cx="739621" cy="53862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65" name="TextBox 64">
                      <a:extLst>
                        <a:ext uri="{FF2B5EF4-FFF2-40B4-BE49-F238E27FC236}">
                          <a16:creationId xmlns:a16="http://schemas.microsoft.com/office/drawing/2014/main" id="{EC5773C1-3AEF-CB06-1114-51E626E24ECC}"/>
                        </a:ext>
                      </a:extLst>
                    </p:cNvPr>
                    <p:cNvSpPr txBox="1">
                      <a:spLocks noRot="1" noChangeAspect="1" noMove="1" noResize="1" noEditPoints="1" noAdjustHandles="1" noChangeArrowheads="1" noChangeShapeType="1" noTextEdit="1"/>
                    </p:cNvSpPr>
                    <p:nvPr/>
                  </p:nvSpPr>
                  <p:spPr>
                    <a:xfrm>
                      <a:off x="8220312" y="3205225"/>
                      <a:ext cx="739621" cy="53862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9051CDD-52CB-6AD4-770D-0B49F666DC48}"/>
                        </a:ext>
                      </a:extLst>
                    </p:cNvPr>
                    <p:cNvSpPr txBox="1"/>
                    <p:nvPr/>
                  </p:nvSpPr>
                  <p:spPr>
                    <a:xfrm>
                      <a:off x="8175518" y="1446690"/>
                      <a:ext cx="2164664" cy="53862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dPr>
                              <m:e>
                                <m:sSup>
                                  <m:sSupPr>
                                    <m:ctrlP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pPr>
                                  <m:e>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𝜙</m:t>
                                    </m:r>
                                  </m:e>
                                  <m:sup>
                                    <m:r>
                                      <a:rPr kumimoji="0" lang="en-CA" sz="135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m:t>
                                    </m:r>
                                  </m:sup>
                                </m:sSup>
                              </m:e>
                            </m:d>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66" name="TextBox 65">
                      <a:extLst>
                        <a:ext uri="{FF2B5EF4-FFF2-40B4-BE49-F238E27FC236}">
                          <a16:creationId xmlns:a16="http://schemas.microsoft.com/office/drawing/2014/main" id="{49051CDD-52CB-6AD4-770D-0B49F666DC48}"/>
                        </a:ext>
                      </a:extLst>
                    </p:cNvPr>
                    <p:cNvSpPr txBox="1">
                      <a:spLocks noRot="1" noChangeAspect="1" noMove="1" noResize="1" noEditPoints="1" noAdjustHandles="1" noChangeArrowheads="1" noChangeShapeType="1" noTextEdit="1"/>
                    </p:cNvSpPr>
                    <p:nvPr/>
                  </p:nvSpPr>
                  <p:spPr>
                    <a:xfrm>
                      <a:off x="8175518" y="1446690"/>
                      <a:ext cx="2164664" cy="538629"/>
                    </a:xfrm>
                    <a:prstGeom prst="rect">
                      <a:avLst/>
                    </a:prstGeom>
                    <a:blipFill>
                      <a:blip r:embed="rId9"/>
                      <a:stretch>
                        <a:fillRect b="-32353"/>
                      </a:stretch>
                    </a:blipFill>
                  </p:spPr>
                  <p:txBody>
                    <a:bodyPr/>
                    <a:lstStyle/>
                    <a:p>
                      <a:r>
                        <a:rPr lang="en-US">
                          <a:noFill/>
                        </a:rPr>
                        <a:t> </a:t>
                      </a:r>
                    </a:p>
                  </p:txBody>
                </p:sp>
              </mc:Fallback>
            </mc:AlternateContent>
          </p:grpSp>
          <p:cxnSp>
            <p:nvCxnSpPr>
              <p:cNvPr id="67" name="Straight Arrow Connector 66">
                <a:extLst>
                  <a:ext uri="{FF2B5EF4-FFF2-40B4-BE49-F238E27FC236}">
                    <a16:creationId xmlns:a16="http://schemas.microsoft.com/office/drawing/2014/main" id="{019A0BA9-141D-055A-04C2-FF96FC4747B1}"/>
                  </a:ext>
                </a:extLst>
              </p:cNvPr>
              <p:cNvCxnSpPr>
                <a:cxnSpLocks/>
                <a:endCxn id="62" idx="7"/>
              </p:cNvCxnSpPr>
              <p:nvPr/>
            </p:nvCxnSpPr>
            <p:spPr>
              <a:xfrm flipV="1">
                <a:off x="5715611" y="3575851"/>
                <a:ext cx="285234" cy="285234"/>
              </a:xfrm>
              <a:prstGeom prst="straightConnector1">
                <a:avLst/>
              </a:prstGeom>
              <a:ln w="19050">
                <a:headEnd type="none"/>
                <a:tailEnd type="stealth"/>
              </a:ln>
            </p:spPr>
            <p:style>
              <a:lnRef idx="1">
                <a:schemeClr val="accent1"/>
              </a:lnRef>
              <a:fillRef idx="0">
                <a:schemeClr val="accent1"/>
              </a:fillRef>
              <a:effectRef idx="0">
                <a:schemeClr val="accent1"/>
              </a:effectRef>
              <a:fontRef idx="minor">
                <a:schemeClr val="tx1"/>
              </a:fontRef>
            </p:style>
          </p:cxnSp>
        </p:grpSp>
        <p:sp>
          <p:nvSpPr>
            <p:cNvPr id="80" name="Flowchart: Decision 79">
              <a:extLst>
                <a:ext uri="{FF2B5EF4-FFF2-40B4-BE49-F238E27FC236}">
                  <a16:creationId xmlns:a16="http://schemas.microsoft.com/office/drawing/2014/main" id="{B20A3FD5-DAFA-7976-98BA-950D99686C48}"/>
                </a:ext>
              </a:extLst>
            </p:cNvPr>
            <p:cNvSpPr/>
            <p:nvPr/>
          </p:nvSpPr>
          <p:spPr>
            <a:xfrm>
              <a:off x="3249990" y="3075875"/>
              <a:ext cx="744793" cy="392302"/>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81" name="Graphic 80" descr="Gauge with solid fill">
              <a:extLst>
                <a:ext uri="{FF2B5EF4-FFF2-40B4-BE49-F238E27FC236}">
                  <a16:creationId xmlns:a16="http://schemas.microsoft.com/office/drawing/2014/main" id="{EACA6E22-A803-8603-4E0A-2FD4CC4E05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462728" y="3089833"/>
              <a:ext cx="320844" cy="320844"/>
            </a:xfrm>
            <a:prstGeom prst="rect">
              <a:avLst/>
            </a:prstGeom>
          </p:spPr>
        </p:pic>
        <p:grpSp>
          <p:nvGrpSpPr>
            <p:cNvPr id="86" name="Group 85">
              <a:extLst>
                <a:ext uri="{FF2B5EF4-FFF2-40B4-BE49-F238E27FC236}">
                  <a16:creationId xmlns:a16="http://schemas.microsoft.com/office/drawing/2014/main" id="{A51E7D23-2181-8964-8AC5-7C76BB099AD2}"/>
                </a:ext>
              </a:extLst>
            </p:cNvPr>
            <p:cNvGrpSpPr/>
            <p:nvPr/>
          </p:nvGrpSpPr>
          <p:grpSpPr>
            <a:xfrm>
              <a:off x="5312231" y="2118452"/>
              <a:ext cx="1521987" cy="940309"/>
              <a:chOff x="6394132" y="1307682"/>
              <a:chExt cx="3946047" cy="2437932"/>
            </a:xfrm>
          </p:grpSpPr>
          <p:sp>
            <p:nvSpPr>
              <p:cNvPr id="87" name="Oval 86">
                <a:extLst>
                  <a:ext uri="{FF2B5EF4-FFF2-40B4-BE49-F238E27FC236}">
                    <a16:creationId xmlns:a16="http://schemas.microsoft.com/office/drawing/2014/main" id="{EC7339E0-23BE-341B-1F55-D34B101DB03C}"/>
                  </a:ext>
                </a:extLst>
              </p:cNvPr>
              <p:cNvSpPr/>
              <p:nvPr/>
            </p:nvSpPr>
            <p:spPr>
              <a:xfrm>
                <a:off x="6394132" y="1581728"/>
                <a:ext cx="2091690" cy="2091690"/>
              </a:xfrm>
              <a:prstGeom prst="ellipse">
                <a:avLst/>
              </a:prstGeom>
              <a:noFill/>
              <a:ln>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alpha val="20000"/>
                    </a:prstClr>
                  </a:solidFill>
                  <a:effectLst/>
                  <a:uLnTx/>
                  <a:uFillTx/>
                  <a:latin typeface="Calibri"/>
                  <a:ea typeface="+mn-ea"/>
                  <a:cs typeface="+mn-cs"/>
                </a:endParaRPr>
              </a:p>
            </p:txBody>
          </p:sp>
          <p:cxnSp>
            <p:nvCxnSpPr>
              <p:cNvPr id="88" name="Straight Connector 87">
                <a:extLst>
                  <a:ext uri="{FF2B5EF4-FFF2-40B4-BE49-F238E27FC236}">
                    <a16:creationId xmlns:a16="http://schemas.microsoft.com/office/drawing/2014/main" id="{706189B1-B5C2-95FD-F0F3-4876DCC4F887}"/>
                  </a:ext>
                </a:extLst>
              </p:cNvPr>
              <p:cNvCxnSpPr>
                <a:cxnSpLocks/>
              </p:cNvCxnSpPr>
              <p:nvPr/>
            </p:nvCxnSpPr>
            <p:spPr>
              <a:xfrm flipH="1">
                <a:off x="6598745" y="1791474"/>
                <a:ext cx="1677331" cy="167733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6F39B61-76BA-4EB2-1C63-8FCC1497E834}"/>
                  </a:ext>
                </a:extLst>
              </p:cNvPr>
              <p:cNvCxnSpPr>
                <a:cxnSpLocks/>
              </p:cNvCxnSpPr>
              <p:nvPr/>
            </p:nvCxnSpPr>
            <p:spPr>
              <a:xfrm flipH="1" flipV="1">
                <a:off x="6631356" y="1818951"/>
                <a:ext cx="1642713" cy="1642712"/>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E121E636-C245-607F-72ED-9777C5C9058A}"/>
                      </a:ext>
                    </a:extLst>
                  </p:cNvPr>
                  <p:cNvSpPr txBox="1"/>
                  <p:nvPr/>
                </p:nvSpPr>
                <p:spPr>
                  <a:xfrm>
                    <a:off x="8175515" y="3206985"/>
                    <a:ext cx="2164664" cy="53862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srgbClr val="C00000">
                                      <a:alpha val="20000"/>
                                    </a:srgbClr>
                                  </a:solidFill>
                                  <a:effectLst/>
                                  <a:uLnTx/>
                                  <a:uFillTx/>
                                  <a:latin typeface="Cambria Math" panose="02040503050406030204" pitchFamily="18" charset="0"/>
                                  <a:ea typeface="+mn-ea"/>
                                  <a:cs typeface="+mn-cs"/>
                                </a:rPr>
                              </m:ctrlPr>
                            </m:dPr>
                            <m:e>
                              <m:sSup>
                                <m:sSupPr>
                                  <m:ctrlPr>
                                    <a:rPr kumimoji="0" lang="en-CA" sz="1350" b="0" i="1" u="none" strike="noStrike" kern="1200" cap="none" spc="0" normalizeH="0" baseline="0" noProof="0" smtClean="0">
                                      <a:ln>
                                        <a:noFill/>
                                      </a:ln>
                                      <a:solidFill>
                                        <a:srgbClr val="C00000">
                                          <a:alpha val="20000"/>
                                        </a:srgbClr>
                                      </a:solidFill>
                                      <a:effectLst/>
                                      <a:uLnTx/>
                                      <a:uFillTx/>
                                      <a:latin typeface="Cambria Math" panose="02040503050406030204" pitchFamily="18" charset="0"/>
                                      <a:ea typeface="+mn-ea"/>
                                      <a:cs typeface="+mn-cs"/>
                                    </a:rPr>
                                  </m:ctrlPr>
                                </m:sSupPr>
                                <m:e>
                                  <m:r>
                                    <a:rPr kumimoji="0" lang="en-CA" sz="1350" b="0" i="1" u="none" strike="noStrike" kern="1200" cap="none" spc="0" normalizeH="0" baseline="0" noProof="0" smtClean="0">
                                      <a:ln>
                                        <a:noFill/>
                                      </a:ln>
                                      <a:solidFill>
                                        <a:srgbClr val="C00000">
                                          <a:alpha val="20000"/>
                                        </a:srgbClr>
                                      </a:solidFill>
                                      <a:effectLst/>
                                      <a:uLnTx/>
                                      <a:uFillTx/>
                                      <a:latin typeface="Cambria Math" panose="02040503050406030204" pitchFamily="18" charset="0"/>
                                      <a:ea typeface="+mn-ea"/>
                                      <a:cs typeface="+mn-cs"/>
                                    </a:rPr>
                                    <m:t>𝜙</m:t>
                                  </m:r>
                                </m:e>
                                <m:sup>
                                  <m:r>
                                    <a:rPr kumimoji="0" lang="en-CA" sz="1350" b="0" i="1" u="none" strike="noStrike" kern="1200" cap="none" spc="0" normalizeH="0" baseline="0" noProof="0" smtClean="0">
                                      <a:ln>
                                        <a:noFill/>
                                      </a:ln>
                                      <a:solidFill>
                                        <a:srgbClr val="C00000">
                                          <a:alpha val="20000"/>
                                        </a:srgbClr>
                                      </a:solidFill>
                                      <a:effectLst/>
                                      <a:uLnTx/>
                                      <a:uFillTx/>
                                      <a:latin typeface="Cambria Math" panose="02040503050406030204" pitchFamily="18" charset="0"/>
                                      <a:ea typeface="+mn-ea"/>
                                      <a:cs typeface="+mn-cs"/>
                                    </a:rPr>
                                    <m:t>′</m:t>
                                  </m:r>
                                </m:sup>
                              </m:sSup>
                            </m:e>
                          </m:d>
                          <m:r>
                            <a:rPr kumimoji="0" lang="en-CA" sz="1350" b="0" i="1"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t>=</m:t>
                          </m:r>
                          <m:d>
                            <m:dPr>
                              <m:begChr m:val="|"/>
                              <m:endChr m:val="⟩"/>
                              <m:ctrlPr>
                                <a:rPr kumimoji="0" lang="en-CA" sz="1350" b="0" i="1"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alpha val="20000"/>
                        </a:prstClr>
                      </a:solidFill>
                      <a:effectLst/>
                      <a:uLnTx/>
                      <a:uFillTx/>
                      <a:latin typeface="Calibri"/>
                      <a:ea typeface="+mn-ea"/>
                      <a:cs typeface="+mn-cs"/>
                    </a:endParaRPr>
                  </a:p>
                </p:txBody>
              </p:sp>
            </mc:Choice>
            <mc:Fallback xmlns="">
              <p:sp>
                <p:nvSpPr>
                  <p:cNvPr id="90" name="TextBox 89">
                    <a:extLst>
                      <a:ext uri="{FF2B5EF4-FFF2-40B4-BE49-F238E27FC236}">
                        <a16:creationId xmlns:a16="http://schemas.microsoft.com/office/drawing/2014/main" id="{E121E636-C245-607F-72ED-9777C5C9058A}"/>
                      </a:ext>
                    </a:extLst>
                  </p:cNvPr>
                  <p:cNvSpPr txBox="1">
                    <a:spLocks noRot="1" noChangeAspect="1" noMove="1" noResize="1" noEditPoints="1" noAdjustHandles="1" noChangeArrowheads="1" noChangeShapeType="1" noTextEdit="1"/>
                  </p:cNvSpPr>
                  <p:nvPr/>
                </p:nvSpPr>
                <p:spPr>
                  <a:xfrm>
                    <a:off x="8175515" y="3206985"/>
                    <a:ext cx="2164664" cy="538629"/>
                  </a:xfrm>
                  <a:prstGeom prst="rect">
                    <a:avLst/>
                  </a:prstGeom>
                  <a:blipFill>
                    <a:blip r:embed="rId10"/>
                    <a:stretch>
                      <a:fillRect b="-32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6D724AEB-CF52-5A48-15AB-E788DD294DD9}"/>
                      </a:ext>
                    </a:extLst>
                  </p:cNvPr>
                  <p:cNvSpPr txBox="1"/>
                  <p:nvPr/>
                </p:nvSpPr>
                <p:spPr>
                  <a:xfrm>
                    <a:off x="8220312" y="1307682"/>
                    <a:ext cx="739621" cy="53862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CA" sz="1350" b="0" i="1"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t>+</m:t>
                              </m:r>
                            </m:e>
                          </m:d>
                        </m:oMath>
                      </m:oMathPara>
                    </a14:m>
                    <a:endParaRPr kumimoji="0" lang="en-CA" sz="1350" b="0" i="0" u="none" strike="noStrike" kern="1200" cap="none" spc="0" normalizeH="0" baseline="0" noProof="0">
                      <a:ln>
                        <a:noFill/>
                      </a:ln>
                      <a:solidFill>
                        <a:prstClr val="black">
                          <a:alpha val="20000"/>
                        </a:prstClr>
                      </a:solidFill>
                      <a:effectLst/>
                      <a:uLnTx/>
                      <a:uFillTx/>
                      <a:latin typeface="Calibri"/>
                      <a:ea typeface="+mn-ea"/>
                      <a:cs typeface="+mn-cs"/>
                    </a:endParaRPr>
                  </a:p>
                </p:txBody>
              </p:sp>
            </mc:Choice>
            <mc:Fallback xmlns="">
              <p:sp>
                <p:nvSpPr>
                  <p:cNvPr id="91" name="TextBox 90">
                    <a:extLst>
                      <a:ext uri="{FF2B5EF4-FFF2-40B4-BE49-F238E27FC236}">
                        <a16:creationId xmlns:a16="http://schemas.microsoft.com/office/drawing/2014/main" id="{6D724AEB-CF52-5A48-15AB-E788DD294DD9}"/>
                      </a:ext>
                    </a:extLst>
                  </p:cNvPr>
                  <p:cNvSpPr txBox="1">
                    <a:spLocks noRot="1" noChangeAspect="1" noMove="1" noResize="1" noEditPoints="1" noAdjustHandles="1" noChangeArrowheads="1" noChangeShapeType="1" noTextEdit="1"/>
                  </p:cNvSpPr>
                  <p:nvPr/>
                </p:nvSpPr>
                <p:spPr>
                  <a:xfrm>
                    <a:off x="8220312" y="1307682"/>
                    <a:ext cx="739621" cy="538629"/>
                  </a:xfrm>
                  <a:prstGeom prst="rect">
                    <a:avLst/>
                  </a:prstGeom>
                  <a:blipFill>
                    <a:blip r:embed="rId11"/>
                    <a:stretch>
                      <a:fillRect b="-5882"/>
                    </a:stretch>
                  </a:blipFill>
                </p:spPr>
                <p:txBody>
                  <a:bodyPr/>
                  <a:lstStyle/>
                  <a:p>
                    <a:r>
                      <a:rPr lang="en-US">
                        <a:noFill/>
                      </a:rPr>
                      <a:t> </a:t>
                    </a:r>
                  </a:p>
                </p:txBody>
              </p:sp>
            </mc:Fallback>
          </mc:AlternateContent>
        </p:grpSp>
        <p:cxnSp>
          <p:nvCxnSpPr>
            <p:cNvPr id="92" name="Straight Arrow Connector 91">
              <a:extLst>
                <a:ext uri="{FF2B5EF4-FFF2-40B4-BE49-F238E27FC236}">
                  <a16:creationId xmlns:a16="http://schemas.microsoft.com/office/drawing/2014/main" id="{07398468-8EF6-E7EA-F111-B1F672B7B702}"/>
                </a:ext>
              </a:extLst>
            </p:cNvPr>
            <p:cNvCxnSpPr>
              <a:cxnSpLocks/>
              <a:endCxn id="87" idx="5"/>
            </p:cNvCxnSpPr>
            <p:nvPr/>
          </p:nvCxnSpPr>
          <p:spPr>
            <a:xfrm>
              <a:off x="5715611" y="2627534"/>
              <a:ext cx="285234" cy="285234"/>
            </a:xfrm>
            <a:prstGeom prst="straightConnector1">
              <a:avLst/>
            </a:prstGeom>
            <a:ln w="19050">
              <a:solidFill>
                <a:srgbClr val="C00000">
                  <a:alpha val="20000"/>
                </a:srgb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C88CBE7E-B4DC-3676-044D-081B1234CD56}"/>
                </a:ext>
              </a:extLst>
            </p:cNvPr>
            <p:cNvCxnSpPr>
              <a:cxnSpLocks/>
              <a:endCxn id="80" idx="1"/>
            </p:cNvCxnSpPr>
            <p:nvPr/>
          </p:nvCxnSpPr>
          <p:spPr>
            <a:xfrm>
              <a:off x="2701042" y="3272026"/>
              <a:ext cx="5489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960FFA59-4D70-51D8-893E-E344FD229969}"/>
                </a:ext>
              </a:extLst>
            </p:cNvPr>
            <p:cNvCxnSpPr>
              <a:cxnSpLocks/>
              <a:stCxn id="80" idx="0"/>
            </p:cNvCxnSpPr>
            <p:nvPr/>
          </p:nvCxnSpPr>
          <p:spPr>
            <a:xfrm rot="5400000" flipH="1" flipV="1">
              <a:off x="4160945" y="2087599"/>
              <a:ext cx="449718" cy="1526834"/>
            </a:xfrm>
            <a:prstGeom prst="bentConnector2">
              <a:avLst/>
            </a:prstGeom>
            <a:ln w="12700">
              <a:solidFill>
                <a:schemeClr val="tx1">
                  <a:alpha val="2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1D0C3707-1912-DA98-B5E2-7AF31B0D92B2}"/>
                </a:ext>
              </a:extLst>
            </p:cNvPr>
            <p:cNvCxnSpPr>
              <a:cxnSpLocks/>
              <a:stCxn id="80" idx="2"/>
            </p:cNvCxnSpPr>
            <p:nvPr/>
          </p:nvCxnSpPr>
          <p:spPr>
            <a:xfrm rot="16200000" flipH="1">
              <a:off x="4154176" y="2936388"/>
              <a:ext cx="463256" cy="152683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890B0993-6A46-1EB9-9546-D7F919E9B9C4}"/>
                    </a:ext>
                  </a:extLst>
                </p:cNvPr>
                <p:cNvSpPr txBox="1"/>
                <p:nvPr/>
              </p:nvSpPr>
              <p:spPr>
                <a:xfrm>
                  <a:off x="3189029" y="2376235"/>
                  <a:ext cx="1070614" cy="20774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CA" sz="1350" b="0" i="1"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ctrlPr>
                          </m:funcPr>
                          <m:fName>
                            <m:r>
                              <m:rPr>
                                <m:sty m:val="p"/>
                              </m:rPr>
                              <a:rPr kumimoji="0" lang="en-CA" sz="1350" b="0" i="0"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t>Pr</m:t>
                            </m:r>
                          </m:fName>
                          <m:e>
                            <m:d>
                              <m:dPr>
                                <m:begChr m:val="["/>
                                <m:endChr m:val="]"/>
                                <m:ctrlPr>
                                  <a:rPr kumimoji="0" lang="en-CA" sz="1350" b="0" i="1"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srgbClr val="0092B5">
                                        <a:alpha val="20000"/>
                                      </a:srgbClr>
                                    </a:solidFill>
                                    <a:effectLst/>
                                    <a:uLnTx/>
                                    <a:uFillTx/>
                                    <a:latin typeface="Cambria Math" panose="02040503050406030204" pitchFamily="18" charset="0"/>
                                    <a:ea typeface="+mn-ea"/>
                                    <a:cs typeface="+mn-cs"/>
                                  </a:rPr>
                                  <m:t>𝑥</m:t>
                                </m:r>
                                <m:r>
                                  <a:rPr kumimoji="0" lang="en-CA" sz="1350" b="0" i="1"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t>=1</m:t>
                                </m:r>
                              </m:e>
                            </m:d>
                          </m:e>
                        </m:func>
                        <m:r>
                          <a:rPr kumimoji="0" lang="en-CA" sz="1350" b="0" i="1" u="none" strike="noStrike" kern="1200" cap="none" spc="0" normalizeH="0" baseline="0" noProof="0" smtClean="0">
                            <a:ln>
                              <a:noFill/>
                            </a:ln>
                            <a:solidFill>
                              <a:prstClr val="black">
                                <a:alpha val="20000"/>
                              </a:prstClr>
                            </a:solidFill>
                            <a:effectLst/>
                            <a:uLnTx/>
                            <a:uFillTx/>
                            <a:latin typeface="Cambria Math" panose="02040503050406030204" pitchFamily="18" charset="0"/>
                            <a:ea typeface="+mn-ea"/>
                            <a:cs typeface="+mn-cs"/>
                          </a:rPr>
                          <m:t>=0</m:t>
                        </m:r>
                      </m:oMath>
                    </m:oMathPara>
                  </a14:m>
                  <a:endParaRPr kumimoji="0" lang="en-CA" sz="1350" b="0" i="0" u="none" strike="noStrike" kern="1200" cap="none" spc="0" normalizeH="0" baseline="0" noProof="0">
                    <a:ln>
                      <a:noFill/>
                    </a:ln>
                    <a:solidFill>
                      <a:prstClr val="black">
                        <a:alpha val="20000"/>
                      </a:prstClr>
                    </a:solidFill>
                    <a:effectLst/>
                    <a:uLnTx/>
                    <a:uFillTx/>
                    <a:latin typeface="Calibri"/>
                    <a:ea typeface="+mn-ea"/>
                    <a:cs typeface="+mn-cs"/>
                  </a:endParaRPr>
                </a:p>
              </p:txBody>
            </p:sp>
          </mc:Choice>
          <mc:Fallback xmlns="">
            <p:sp>
              <p:nvSpPr>
                <p:cNvPr id="108" name="TextBox 107">
                  <a:extLst>
                    <a:ext uri="{FF2B5EF4-FFF2-40B4-BE49-F238E27FC236}">
                      <a16:creationId xmlns:a16="http://schemas.microsoft.com/office/drawing/2014/main" id="{890B0993-6A46-1EB9-9546-D7F919E9B9C4}"/>
                    </a:ext>
                  </a:extLst>
                </p:cNvPr>
                <p:cNvSpPr txBox="1">
                  <a:spLocks noRot="1" noChangeAspect="1" noMove="1" noResize="1" noEditPoints="1" noAdjustHandles="1" noChangeArrowheads="1" noChangeShapeType="1" noTextEdit="1"/>
                </p:cNvSpPr>
                <p:nvPr/>
              </p:nvSpPr>
              <p:spPr>
                <a:xfrm>
                  <a:off x="3189029" y="2376235"/>
                  <a:ext cx="1070614" cy="207749"/>
                </a:xfrm>
                <a:prstGeom prst="rect">
                  <a:avLst/>
                </a:prstGeom>
                <a:blipFill>
                  <a:blip r:embed="rId12"/>
                  <a:stretch>
                    <a:fillRect l="-3429" r="-4000"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9280B1F1-86C2-9EC4-6EF5-A3D43274934C}"/>
                    </a:ext>
                  </a:extLst>
                </p:cNvPr>
                <p:cNvSpPr txBox="1"/>
                <p:nvPr/>
              </p:nvSpPr>
              <p:spPr>
                <a:xfrm>
                  <a:off x="3155109" y="3990871"/>
                  <a:ext cx="1070614" cy="20774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unc>
                          <m:funcPr>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r>
                              <m:rPr>
                                <m:sty m:val="p"/>
                              </m:rPr>
                              <a:rPr kumimoji="0" lang="en-CA" sz="135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Pr</m:t>
                            </m:r>
                          </m:fName>
                          <m:e>
                            <m:d>
                              <m:dPr>
                                <m:begChr m:val="["/>
                                <m:endChr m:val="]"/>
                                <m:ctrlP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CA" sz="1350" b="0" i="1" u="none" strike="noStrike" kern="1200" cap="none" spc="0" normalizeH="0" baseline="0" noProof="0" smtClean="0">
                                    <a:ln>
                                      <a:noFill/>
                                    </a:ln>
                                    <a:solidFill>
                                      <a:srgbClr val="0092B5"/>
                                    </a:solidFill>
                                    <a:effectLst/>
                                    <a:uLnTx/>
                                    <a:uFillTx/>
                                    <a:latin typeface="Cambria Math" panose="02040503050406030204" pitchFamily="18" charset="0"/>
                                    <a:ea typeface="+mn-ea"/>
                                    <a:cs typeface="+mn-cs"/>
                                  </a:rPr>
                                  <m:t>𝑥</m:t>
                                </m:r>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e>
                            </m:d>
                          </m:e>
                        </m:func>
                        <m:r>
                          <a:rPr kumimoji="0" lang="en-CA" sz="135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CA" sz="1350" b="0" i="0" u="none" strike="noStrike" kern="1200" cap="none" spc="0" normalizeH="0" baseline="0" noProof="0">
                    <a:ln>
                      <a:noFill/>
                    </a:ln>
                    <a:solidFill>
                      <a:prstClr val="black"/>
                    </a:solidFill>
                    <a:effectLst/>
                    <a:uLnTx/>
                    <a:uFillTx/>
                    <a:latin typeface="Calibri"/>
                    <a:ea typeface="+mn-ea"/>
                    <a:cs typeface="+mn-cs"/>
                  </a:endParaRPr>
                </a:p>
              </p:txBody>
            </p:sp>
          </mc:Choice>
          <mc:Fallback xmlns="">
            <p:sp>
              <p:nvSpPr>
                <p:cNvPr id="109" name="TextBox 108">
                  <a:extLst>
                    <a:ext uri="{FF2B5EF4-FFF2-40B4-BE49-F238E27FC236}">
                      <a16:creationId xmlns:a16="http://schemas.microsoft.com/office/drawing/2014/main" id="{9280B1F1-86C2-9EC4-6EF5-A3D43274934C}"/>
                    </a:ext>
                  </a:extLst>
                </p:cNvPr>
                <p:cNvSpPr txBox="1">
                  <a:spLocks noRot="1" noChangeAspect="1" noMove="1" noResize="1" noEditPoints="1" noAdjustHandles="1" noChangeArrowheads="1" noChangeShapeType="1" noTextEdit="1"/>
                </p:cNvSpPr>
                <p:nvPr/>
              </p:nvSpPr>
              <p:spPr>
                <a:xfrm>
                  <a:off x="3155109" y="3990871"/>
                  <a:ext cx="1070614" cy="207749"/>
                </a:xfrm>
                <a:prstGeom prst="rect">
                  <a:avLst/>
                </a:prstGeom>
                <a:blipFill>
                  <a:blip r:embed="rId13"/>
                  <a:stretch>
                    <a:fillRect l="-3409" r="-3409"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6150B4EB-FBDD-D163-FAF8-5A0D27618B9C}"/>
                    </a:ext>
                  </a:extLst>
                </p:cNvPr>
                <p:cNvSpPr txBox="1"/>
                <p:nvPr/>
              </p:nvSpPr>
              <p:spPr>
                <a:xfrm>
                  <a:off x="3574544" y="3435262"/>
                  <a:ext cx="632975"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1400" b="0" i="1" u="none" strike="noStrike" kern="1200" cap="none" spc="0" normalizeH="0" baseline="0" noProof="0" dirty="0" smtClean="0">
                            <a:ln>
                              <a:noFill/>
                            </a:ln>
                            <a:solidFill>
                              <a:srgbClr val="0092B5"/>
                            </a:solidFill>
                            <a:effectLst/>
                            <a:uLnTx/>
                            <a:uFillTx/>
                            <a:latin typeface="Cambria Math" panose="02040503050406030204" pitchFamily="18" charset="0"/>
                            <a:ea typeface="+mn-ea"/>
                            <a:cs typeface="+mn-cs"/>
                          </a:rPr>
                          <m:t>𝑥</m:t>
                        </m:r>
                        <m:r>
                          <a:rPr kumimoji="0" lang="en-CA" sz="1400" b="0" i="1" u="none" strike="noStrike" kern="1200" cap="none" spc="0" normalizeH="0" baseline="0" noProof="0" dirty="0" smtClean="0">
                            <a:ln>
                              <a:noFill/>
                            </a:ln>
                            <a:solidFill>
                              <a:srgbClr val="0092B5"/>
                            </a:solidFill>
                            <a:effectLst/>
                            <a:uLnTx/>
                            <a:uFillTx/>
                            <a:latin typeface="Cambria Math" panose="02040503050406030204" pitchFamily="18" charset="0"/>
                            <a:ea typeface="+mn-ea"/>
                            <a:cs typeface="+mn-cs"/>
                          </a:rPr>
                          <m:t>=0</m:t>
                        </m:r>
                      </m:oMath>
                    </m:oMathPara>
                  </a14:m>
                  <a:endParaRPr kumimoji="0" lang="en-CA" sz="1350" b="0" i="0" u="none" strike="noStrike" kern="1200" cap="none" spc="0" normalizeH="0" baseline="0" noProof="0">
                    <a:ln>
                      <a:noFill/>
                    </a:ln>
                    <a:solidFill>
                      <a:srgbClr val="0092B5"/>
                    </a:solidFill>
                    <a:effectLst/>
                    <a:uLnTx/>
                    <a:uFillTx/>
                    <a:latin typeface="Calibri"/>
                    <a:ea typeface="+mn-ea"/>
                    <a:cs typeface="+mn-cs"/>
                  </a:endParaRPr>
                </a:p>
              </p:txBody>
            </p:sp>
          </mc:Choice>
          <mc:Fallback xmlns="">
            <p:sp>
              <p:nvSpPr>
                <p:cNvPr id="113" name="TextBox 112">
                  <a:extLst>
                    <a:ext uri="{FF2B5EF4-FFF2-40B4-BE49-F238E27FC236}">
                      <a16:creationId xmlns:a16="http://schemas.microsoft.com/office/drawing/2014/main" id="{6150B4EB-FBDD-D163-FAF8-5A0D27618B9C}"/>
                    </a:ext>
                  </a:extLst>
                </p:cNvPr>
                <p:cNvSpPr txBox="1">
                  <a:spLocks noRot="1" noChangeAspect="1" noMove="1" noResize="1" noEditPoints="1" noAdjustHandles="1" noChangeArrowheads="1" noChangeShapeType="1" noTextEdit="1"/>
                </p:cNvSpPr>
                <p:nvPr/>
              </p:nvSpPr>
              <p:spPr>
                <a:xfrm>
                  <a:off x="3574544" y="3435262"/>
                  <a:ext cx="632975" cy="30777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460D89AC-CFBE-4518-7FCD-94D7781CDB0B}"/>
                    </a:ext>
                  </a:extLst>
                </p:cNvPr>
                <p:cNvSpPr txBox="1"/>
                <p:nvPr/>
              </p:nvSpPr>
              <p:spPr>
                <a:xfrm>
                  <a:off x="3574726" y="2766691"/>
                  <a:ext cx="632975"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1400" b="0" i="1" u="none" strike="noStrike" kern="1200" cap="none" spc="0" normalizeH="0" baseline="0" noProof="0" dirty="0" smtClean="0">
                            <a:ln>
                              <a:noFill/>
                            </a:ln>
                            <a:solidFill>
                              <a:srgbClr val="0092B5">
                                <a:alpha val="20000"/>
                              </a:srgbClr>
                            </a:solidFill>
                            <a:effectLst/>
                            <a:uLnTx/>
                            <a:uFillTx/>
                            <a:latin typeface="Cambria Math" panose="02040503050406030204" pitchFamily="18" charset="0"/>
                            <a:ea typeface="+mn-ea"/>
                            <a:cs typeface="+mn-cs"/>
                          </a:rPr>
                          <m:t>𝑥</m:t>
                        </m:r>
                        <m:r>
                          <a:rPr kumimoji="0" lang="en-CA" sz="1400" b="0" i="1" u="none" strike="noStrike" kern="1200" cap="none" spc="0" normalizeH="0" baseline="0" noProof="0" dirty="0" smtClean="0">
                            <a:ln>
                              <a:noFill/>
                            </a:ln>
                            <a:solidFill>
                              <a:srgbClr val="0092B5">
                                <a:alpha val="20000"/>
                              </a:srgbClr>
                            </a:solidFill>
                            <a:effectLst/>
                            <a:uLnTx/>
                            <a:uFillTx/>
                            <a:latin typeface="Cambria Math" panose="02040503050406030204" pitchFamily="18" charset="0"/>
                            <a:ea typeface="+mn-ea"/>
                            <a:cs typeface="+mn-cs"/>
                          </a:rPr>
                          <m:t>=1</m:t>
                        </m:r>
                      </m:oMath>
                    </m:oMathPara>
                  </a14:m>
                  <a:endParaRPr kumimoji="0" lang="en-CA" sz="1350" b="0" i="0" u="none" strike="noStrike" kern="1200" cap="none" spc="0" normalizeH="0" baseline="0" noProof="0">
                    <a:ln>
                      <a:noFill/>
                    </a:ln>
                    <a:solidFill>
                      <a:srgbClr val="0092B5">
                        <a:alpha val="20000"/>
                      </a:srgbClr>
                    </a:solidFill>
                    <a:effectLst/>
                    <a:uLnTx/>
                    <a:uFillTx/>
                    <a:latin typeface="Calibri"/>
                    <a:ea typeface="+mn-ea"/>
                    <a:cs typeface="+mn-cs"/>
                  </a:endParaRPr>
                </a:p>
              </p:txBody>
            </p:sp>
          </mc:Choice>
          <mc:Fallback xmlns="">
            <p:sp>
              <p:nvSpPr>
                <p:cNvPr id="116" name="TextBox 115">
                  <a:extLst>
                    <a:ext uri="{FF2B5EF4-FFF2-40B4-BE49-F238E27FC236}">
                      <a16:creationId xmlns:a16="http://schemas.microsoft.com/office/drawing/2014/main" id="{460D89AC-CFBE-4518-7FCD-94D7781CDB0B}"/>
                    </a:ext>
                  </a:extLst>
                </p:cNvPr>
                <p:cNvSpPr txBox="1">
                  <a:spLocks noRot="1" noChangeAspect="1" noMove="1" noResize="1" noEditPoints="1" noAdjustHandles="1" noChangeArrowheads="1" noChangeShapeType="1" noTextEdit="1"/>
                </p:cNvSpPr>
                <p:nvPr/>
              </p:nvSpPr>
              <p:spPr>
                <a:xfrm>
                  <a:off x="3574726" y="2766691"/>
                  <a:ext cx="632975" cy="307777"/>
                </a:xfrm>
                <a:prstGeom prst="rect">
                  <a:avLst/>
                </a:prstGeom>
                <a:blipFill>
                  <a:blip r:embed="rId1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58515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FB89-EF25-1B69-C5C7-FB0037BB4E87}"/>
              </a:ext>
            </a:extLst>
          </p:cNvPr>
          <p:cNvSpPr>
            <a:spLocks noGrp="1"/>
          </p:cNvSpPr>
          <p:nvPr>
            <p:ph type="title"/>
          </p:nvPr>
        </p:nvSpPr>
        <p:spPr/>
        <p:txBody>
          <a:bodyPr/>
          <a:lstStyle/>
          <a:p>
            <a:r>
              <a:rPr lang="en-US" dirty="0"/>
              <a:t>Von Neumann measurement</a:t>
            </a:r>
          </a:p>
        </p:txBody>
      </p:sp>
      <p:sp>
        <p:nvSpPr>
          <p:cNvPr id="3" name="Content Placeholder 2">
            <a:extLst>
              <a:ext uri="{FF2B5EF4-FFF2-40B4-BE49-F238E27FC236}">
                <a16:creationId xmlns:a16="http://schemas.microsoft.com/office/drawing/2014/main" id="{D16F982D-AE14-801C-51E7-769885A50DE6}"/>
              </a:ext>
            </a:extLst>
          </p:cNvPr>
          <p:cNvSpPr>
            <a:spLocks noGrp="1"/>
          </p:cNvSpPr>
          <p:nvPr>
            <p:ph idx="1"/>
          </p:nvPr>
        </p:nvSpPr>
        <p:spPr>
          <a:xfrm>
            <a:off x="0" y="539038"/>
            <a:ext cx="9143999" cy="402936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More general measurements exist, but we don’t need them today.</a:t>
            </a:r>
          </a:p>
        </p:txBody>
      </p:sp>
      <p:sp>
        <p:nvSpPr>
          <p:cNvPr id="4" name="Slide Number Placeholder 3">
            <a:extLst>
              <a:ext uri="{FF2B5EF4-FFF2-40B4-BE49-F238E27FC236}">
                <a16:creationId xmlns:a16="http://schemas.microsoft.com/office/drawing/2014/main" id="{A62F228A-2E13-663C-D9C4-33C53BAB6A87}"/>
              </a:ext>
            </a:extLst>
          </p:cNvPr>
          <p:cNvSpPr>
            <a:spLocks noGrp="1"/>
          </p:cNvSpPr>
          <p:nvPr>
            <p:ph type="sldNum" sz="quarter" idx="8"/>
          </p:nvPr>
        </p:nvSpPr>
        <p:spPr/>
        <p:txBody>
          <a:bodyPr/>
          <a:lstStyle/>
          <a:p>
            <a:pPr lvl="0"/>
            <a:fld id="{54D7E5F9-595B-41CC-8860-862166473562}" type="slidenum">
              <a:rPr lang="en-US" smtClean="0"/>
              <a:t>79</a:t>
            </a:fld>
            <a:endParaRPr lang="en-US"/>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12316F4F-4C6A-F03E-77AD-664F4AB6B608}"/>
                  </a:ext>
                </a:extLst>
              </p:cNvPr>
              <p:cNvGraphicFramePr>
                <a:graphicFrameLocks noGrp="1"/>
              </p:cNvGraphicFramePr>
              <p:nvPr>
                <p:extLst>
                  <p:ext uri="{D42A27DB-BD31-4B8C-83A1-F6EECF244321}">
                    <p14:modId xmlns:p14="http://schemas.microsoft.com/office/powerpoint/2010/main" val="1844706496"/>
                  </p:ext>
                </p:extLst>
              </p:nvPr>
            </p:nvGraphicFramePr>
            <p:xfrm>
              <a:off x="723274" y="1078076"/>
              <a:ext cx="7697449" cy="2514966"/>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6192">
                    <a:tc>
                      <a:txBody>
                        <a:bodyPr/>
                        <a:lstStyle/>
                        <a:p>
                          <a:r>
                            <a:rPr lang="en-US" dirty="0">
                              <a:solidFill>
                                <a:schemeClr val="bg1"/>
                              </a:solidFill>
                            </a:rPr>
                            <a:t>Definition: von Neumann measurement</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544766">
                    <a:tc>
                      <a:txBody>
                        <a:bodyPr/>
                        <a:lstStyle/>
                        <a:p>
                          <a:pPr marL="179021" lvl="3" indent="0">
                            <a:buNone/>
                          </a:pPr>
                          <a:r>
                            <a:rPr lang="en-US" dirty="0"/>
                            <a:t>A </a:t>
                          </a:r>
                          <a:r>
                            <a:rPr lang="en-US" dirty="0">
                              <a:solidFill>
                                <a:srgbClr val="C00000"/>
                              </a:solidFill>
                            </a:rPr>
                            <a:t>von Neumann measurement</a:t>
                          </a:r>
                          <a:r>
                            <a:rPr lang="en-US" dirty="0"/>
                            <a:t> with respect to orthonormal basis </a:t>
                          </a:r>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e>
                                  </m:d>
                                </m:e>
                              </m:d>
                            </m:oMath>
                          </a14:m>
                          <a:r>
                            <a:rPr lang="en-US" dirty="0"/>
                            <a:t> on state</a:t>
                          </a:r>
                          <a:endParaRPr lang="en-US" b="0" i="1" dirty="0">
                            <a:latin typeface="Cambria Math" panose="02040503050406030204" pitchFamily="18" charset="0"/>
                          </a:endParaRPr>
                        </a:p>
                        <a:p>
                          <a:pPr marL="179021" lvl="3"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𝜓</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a:p>
                          <a:pPr marL="464771" lvl="3" indent="-285750">
                            <a:buFont typeface="Arial" panose="020B0604020202020204" pitchFamily="34" charset="0"/>
                            <a:buChar char="•"/>
                          </a:pPr>
                          <a:r>
                            <a:rPr lang="en-US" dirty="0"/>
                            <a:t>gives output </a:t>
                          </a:r>
                          <a14:m>
                            <m:oMath xmlns:m="http://schemas.openxmlformats.org/officeDocument/2006/math">
                              <m:r>
                                <a:rPr lang="en-US" b="0" i="1" smtClean="0">
                                  <a:latin typeface="Cambria Math" panose="02040503050406030204" pitchFamily="18" charset="0"/>
                                </a:rPr>
                                <m:t>𝑖</m:t>
                              </m:r>
                            </m:oMath>
                          </a14:m>
                          <a:r>
                            <a:rPr lang="en-US" dirty="0"/>
                            <a:t>; and</a:t>
                          </a:r>
                        </a:p>
                        <a:p>
                          <a:pPr marL="464771" lvl="3" indent="-285750">
                            <a:buFont typeface="Arial" panose="020B0604020202020204" pitchFamily="34" charset="0"/>
                            <a:buChar char="•"/>
                          </a:pPr>
                          <a:r>
                            <a:rPr lang="en-US" dirty="0"/>
                            <a:t>leaves the system in state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pPr marL="179021" lvl="3" indent="0">
                            <a:buFont typeface="Arial" panose="020B0604020202020204" pitchFamily="34" charset="0"/>
                            <a:buNone/>
                          </a:pPr>
                          <a:r>
                            <a:rPr lang="en-US" dirty="0"/>
                            <a:t>with probability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oMath>
                          </a14:m>
                          <a:endParaRPr lang="en-US"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12316F4F-4C6A-F03E-77AD-664F4AB6B608}"/>
                  </a:ext>
                </a:extLst>
              </p:cNvPr>
              <p:cNvGraphicFramePr>
                <a:graphicFrameLocks noGrp="1"/>
              </p:cNvGraphicFramePr>
              <p:nvPr>
                <p:extLst>
                  <p:ext uri="{D42A27DB-BD31-4B8C-83A1-F6EECF244321}">
                    <p14:modId xmlns:p14="http://schemas.microsoft.com/office/powerpoint/2010/main" val="1844706496"/>
                  </p:ext>
                </p:extLst>
              </p:nvPr>
            </p:nvGraphicFramePr>
            <p:xfrm>
              <a:off x="723274" y="1078076"/>
              <a:ext cx="7697449" cy="2514966"/>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6192">
                    <a:tc>
                      <a:txBody>
                        <a:bodyPr/>
                        <a:lstStyle/>
                        <a:p>
                          <a:r>
                            <a:rPr lang="en-US">
                              <a:solidFill>
                                <a:schemeClr val="bg1"/>
                              </a:solidFill>
                            </a:rPr>
                            <a:t>Definition: von Neumann measurement</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2128774">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9" t="-19714" r="-158" b="-4571"/>
                          </a:stretch>
                        </a:blipFill>
                      </a:tcPr>
                    </a:tc>
                    <a:extLst>
                      <a:ext uri="{0D108BD9-81ED-4DB2-BD59-A6C34878D82A}">
                        <a16:rowId xmlns:a16="http://schemas.microsoft.com/office/drawing/2014/main" val="2354341383"/>
                      </a:ext>
                    </a:extLst>
                  </a:tr>
                </a:tbl>
              </a:graphicData>
            </a:graphic>
          </p:graphicFrame>
        </mc:Fallback>
      </mc:AlternateContent>
    </p:spTree>
    <p:extLst>
      <p:ext uri="{BB962C8B-B14F-4D97-AF65-F5344CB8AC3E}">
        <p14:creationId xmlns:p14="http://schemas.microsoft.com/office/powerpoint/2010/main" val="384211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Encryption</a:t>
            </a:r>
          </a:p>
        </p:txBody>
      </p:sp>
      <p:sp>
        <p:nvSpPr>
          <p:cNvPr id="3" name="Tijdelijke aanduiding voor inhoud 2"/>
          <p:cNvSpPr>
            <a:spLocks noGrp="1"/>
          </p:cNvSpPr>
          <p:nvPr>
            <p:ph idx="1"/>
          </p:nvPr>
        </p:nvSpPr>
        <p:spPr>
          <a:xfrm>
            <a:off x="0" y="539039"/>
            <a:ext cx="9144000" cy="1468927"/>
          </a:xfrm>
        </p:spPr>
        <p:txBody>
          <a:bodyPr/>
          <a:lstStyle/>
          <a:p>
            <a:pPr marL="342900" indent="-342900">
              <a:buFont typeface="Arial" panose="020B0604020202020204" pitchFamily="34" charset="0"/>
              <a:buChar char="•"/>
            </a:pPr>
            <a:r>
              <a:rPr lang="en-GB">
                <a:solidFill>
                  <a:srgbClr val="C00000"/>
                </a:solidFill>
              </a:rPr>
              <a:t>Symmetric</a:t>
            </a:r>
            <a:r>
              <a:rPr lang="en-GB"/>
              <a:t> encryption: Alice and Bob need to share a secret key</a:t>
            </a:r>
          </a:p>
          <a:p>
            <a:pPr marL="523875" lvl="2" indent="-342900"/>
            <a:r>
              <a:rPr lang="en-GB"/>
              <a:t>examples: AES, ChaCha20, one-time pad</a:t>
            </a:r>
          </a:p>
          <a:p>
            <a:endParaRPr lang="en-GB"/>
          </a:p>
        </p:txBody>
      </p:sp>
      <p:pic>
        <p:nvPicPr>
          <p:cNvPr id="6" name="Picture 5" descr="A picture containing person, person&#10;&#10;Description automatically generated">
            <a:extLst>
              <a:ext uri="{FF2B5EF4-FFF2-40B4-BE49-F238E27FC236}">
                <a16:creationId xmlns:a16="http://schemas.microsoft.com/office/drawing/2014/main" id="{6E7BAB71-8BD6-49B2-B14A-5BAB011A6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7575" y="2307030"/>
            <a:ext cx="1267835" cy="1304154"/>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0351B4DF-73EF-49FA-AB4B-77F7A85FB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0379" y="2139627"/>
            <a:ext cx="969681" cy="1747172"/>
          </a:xfrm>
          <a:prstGeom prst="rect">
            <a:avLst/>
          </a:prstGeom>
        </p:spPr>
      </p:pic>
      <p:cxnSp>
        <p:nvCxnSpPr>
          <p:cNvPr id="9" name="Straight Arrow Connector 8">
            <a:extLst>
              <a:ext uri="{FF2B5EF4-FFF2-40B4-BE49-F238E27FC236}">
                <a16:creationId xmlns:a16="http://schemas.microsoft.com/office/drawing/2014/main" id="{B2C3899C-9962-4C69-906E-2BA6D0D7417A}"/>
              </a:ext>
            </a:extLst>
          </p:cNvPr>
          <p:cNvCxnSpPr>
            <a:cxnSpLocks/>
            <a:stCxn id="28" idx="3"/>
            <a:endCxn id="50" idx="1"/>
          </p:cNvCxnSpPr>
          <p:nvPr/>
        </p:nvCxnSpPr>
        <p:spPr>
          <a:xfrm flipV="1">
            <a:off x="2989034" y="4099196"/>
            <a:ext cx="2758321" cy="49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8" name="Graphic 17" descr="Key with solid fill">
            <a:extLst>
              <a:ext uri="{FF2B5EF4-FFF2-40B4-BE49-F238E27FC236}">
                <a16:creationId xmlns:a16="http://schemas.microsoft.com/office/drawing/2014/main" id="{8C654074-172A-4D18-A2C5-AF2863F8BB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1837" y="3311374"/>
            <a:ext cx="367232" cy="367232"/>
          </a:xfrm>
          <a:prstGeom prst="rect">
            <a:avLst/>
          </a:prstGeom>
        </p:spPr>
      </p:pic>
      <p:sp>
        <p:nvSpPr>
          <p:cNvPr id="28" name="Rectangle 27">
            <a:extLst>
              <a:ext uri="{FF2B5EF4-FFF2-40B4-BE49-F238E27FC236}">
                <a16:creationId xmlns:a16="http://schemas.microsoft.com/office/drawing/2014/main" id="{5A7A3A47-D703-46E4-BA95-ACE11593A079}"/>
              </a:ext>
            </a:extLst>
          </p:cNvPr>
          <p:cNvSpPr/>
          <p:nvPr/>
        </p:nvSpPr>
        <p:spPr>
          <a:xfrm>
            <a:off x="2241873" y="3927499"/>
            <a:ext cx="747161" cy="3443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Encrypt</a:t>
            </a:r>
          </a:p>
        </p:txBody>
      </p:sp>
      <p:cxnSp>
        <p:nvCxnSpPr>
          <p:cNvPr id="30" name="Straight Arrow Connector 29">
            <a:extLst>
              <a:ext uri="{FF2B5EF4-FFF2-40B4-BE49-F238E27FC236}">
                <a16:creationId xmlns:a16="http://schemas.microsoft.com/office/drawing/2014/main" id="{5B1B7D2B-4575-4177-B856-FFA4CD323A0F}"/>
              </a:ext>
            </a:extLst>
          </p:cNvPr>
          <p:cNvCxnSpPr>
            <a:cxnSpLocks/>
            <a:stCxn id="18" idx="2"/>
            <a:endCxn id="28" idx="0"/>
          </p:cNvCxnSpPr>
          <p:nvPr/>
        </p:nvCxnSpPr>
        <p:spPr>
          <a:xfrm>
            <a:off x="2615453" y="3678606"/>
            <a:ext cx="1" cy="248893"/>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36" name="Straight Arrow Connector 35">
            <a:extLst>
              <a:ext uri="{FF2B5EF4-FFF2-40B4-BE49-F238E27FC236}">
                <a16:creationId xmlns:a16="http://schemas.microsoft.com/office/drawing/2014/main" id="{84AFE47C-8C9A-4BED-AFF4-28CEE9E8EAC3}"/>
              </a:ext>
            </a:extLst>
          </p:cNvPr>
          <p:cNvCxnSpPr>
            <a:cxnSpLocks/>
            <a:stCxn id="43" idx="3"/>
            <a:endCxn id="28" idx="1"/>
          </p:cNvCxnSpPr>
          <p:nvPr/>
        </p:nvCxnSpPr>
        <p:spPr>
          <a:xfrm flipV="1">
            <a:off x="1901909" y="4099686"/>
            <a:ext cx="339964" cy="83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807494B0-253C-49B7-83EB-E096EF78C300}"/>
              </a:ext>
            </a:extLst>
          </p:cNvPr>
          <p:cNvSpPr txBox="1"/>
          <p:nvPr/>
        </p:nvSpPr>
        <p:spPr>
          <a:xfrm>
            <a:off x="835591" y="3950484"/>
            <a:ext cx="106631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p:txBody>
      </p:sp>
      <p:sp>
        <p:nvSpPr>
          <p:cNvPr id="44" name="TextBox 43">
            <a:extLst>
              <a:ext uri="{FF2B5EF4-FFF2-40B4-BE49-F238E27FC236}">
                <a16:creationId xmlns:a16="http://schemas.microsoft.com/office/drawing/2014/main" id="{27B15B04-FBCF-43BE-B6EF-651B2FDAC554}"/>
              </a:ext>
            </a:extLst>
          </p:cNvPr>
          <p:cNvSpPr txBox="1"/>
          <p:nvPr/>
        </p:nvSpPr>
        <p:spPr>
          <a:xfrm>
            <a:off x="3431080" y="3828933"/>
            <a:ext cx="1879297"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&lt;+EV:2F!J+*.@)*K0@#6</a:t>
            </a:r>
          </a:p>
        </p:txBody>
      </p:sp>
      <p:pic>
        <p:nvPicPr>
          <p:cNvPr id="49" name="Graphic 48" descr="Key with solid fill">
            <a:extLst>
              <a:ext uri="{FF2B5EF4-FFF2-40B4-BE49-F238E27FC236}">
                <a16:creationId xmlns:a16="http://schemas.microsoft.com/office/drawing/2014/main" id="{DE0819F9-C64D-4DE8-ABBA-46234629AD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37317" y="3286415"/>
            <a:ext cx="367232" cy="367232"/>
          </a:xfrm>
          <a:prstGeom prst="rect">
            <a:avLst/>
          </a:prstGeom>
        </p:spPr>
      </p:pic>
      <p:sp>
        <p:nvSpPr>
          <p:cNvPr id="50" name="Rectangle 49">
            <a:extLst>
              <a:ext uri="{FF2B5EF4-FFF2-40B4-BE49-F238E27FC236}">
                <a16:creationId xmlns:a16="http://schemas.microsoft.com/office/drawing/2014/main" id="{E8C4DBC4-D46D-4AB7-9F68-EE86E7FCDB21}"/>
              </a:ext>
            </a:extLst>
          </p:cNvPr>
          <p:cNvSpPr/>
          <p:nvPr/>
        </p:nvSpPr>
        <p:spPr>
          <a:xfrm>
            <a:off x="5747355" y="3927009"/>
            <a:ext cx="747155" cy="344373"/>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Decrypt</a:t>
            </a:r>
          </a:p>
        </p:txBody>
      </p:sp>
      <p:cxnSp>
        <p:nvCxnSpPr>
          <p:cNvPr id="51" name="Straight Arrow Connector 50">
            <a:extLst>
              <a:ext uri="{FF2B5EF4-FFF2-40B4-BE49-F238E27FC236}">
                <a16:creationId xmlns:a16="http://schemas.microsoft.com/office/drawing/2014/main" id="{F0B80F81-F606-4804-A5EC-4577B2C5A049}"/>
              </a:ext>
            </a:extLst>
          </p:cNvPr>
          <p:cNvCxnSpPr>
            <a:cxnSpLocks/>
            <a:stCxn id="49" idx="2"/>
            <a:endCxn id="50" idx="0"/>
          </p:cNvCxnSpPr>
          <p:nvPr/>
        </p:nvCxnSpPr>
        <p:spPr>
          <a:xfrm>
            <a:off x="6120933" y="3653647"/>
            <a:ext cx="0" cy="273362"/>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52" name="Straight Arrow Connector 51">
            <a:extLst>
              <a:ext uri="{FF2B5EF4-FFF2-40B4-BE49-F238E27FC236}">
                <a16:creationId xmlns:a16="http://schemas.microsoft.com/office/drawing/2014/main" id="{B0778D0C-9A35-4C51-8FFF-BAD86E1EA90B}"/>
              </a:ext>
            </a:extLst>
          </p:cNvPr>
          <p:cNvCxnSpPr>
            <a:cxnSpLocks/>
            <a:stCxn id="50" idx="3"/>
            <a:endCxn id="53" idx="1"/>
          </p:cNvCxnSpPr>
          <p:nvPr/>
        </p:nvCxnSpPr>
        <p:spPr>
          <a:xfrm>
            <a:off x="6494510" y="4099196"/>
            <a:ext cx="259910" cy="1329"/>
          </a:xfrm>
          <a:prstGeom prst="straightConnector1">
            <a:avLst/>
          </a:prstGeom>
          <a:ln w="25400">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53" name="TextBox 52">
            <a:extLst>
              <a:ext uri="{FF2B5EF4-FFF2-40B4-BE49-F238E27FC236}">
                <a16:creationId xmlns:a16="http://schemas.microsoft.com/office/drawing/2014/main" id="{D8BE2ED2-C7D0-4AF7-AE09-A146EF35EC94}"/>
              </a:ext>
            </a:extLst>
          </p:cNvPr>
          <p:cNvSpPr txBox="1"/>
          <p:nvPr/>
        </p:nvSpPr>
        <p:spPr>
          <a:xfrm>
            <a:off x="6754420" y="3950484"/>
            <a:ext cx="1066318"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“Hello Bob!”</a:t>
            </a:r>
          </a:p>
        </p:txBody>
      </p:sp>
      <p:sp>
        <p:nvSpPr>
          <p:cNvPr id="75" name="Rectangle 74">
            <a:extLst>
              <a:ext uri="{FF2B5EF4-FFF2-40B4-BE49-F238E27FC236}">
                <a16:creationId xmlns:a16="http://schemas.microsoft.com/office/drawing/2014/main" id="{C3C818DE-773B-4575-B29F-41DF6D257A64}"/>
              </a:ext>
            </a:extLst>
          </p:cNvPr>
          <p:cNvSpPr/>
          <p:nvPr/>
        </p:nvSpPr>
        <p:spPr>
          <a:xfrm>
            <a:off x="758824" y="2075942"/>
            <a:ext cx="2397626"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sp>
        <p:nvSpPr>
          <p:cNvPr id="76" name="Rectangle 75">
            <a:extLst>
              <a:ext uri="{FF2B5EF4-FFF2-40B4-BE49-F238E27FC236}">
                <a16:creationId xmlns:a16="http://schemas.microsoft.com/office/drawing/2014/main" id="{4CDA77FD-D702-4E13-B907-575AA1CCA788}"/>
              </a:ext>
            </a:extLst>
          </p:cNvPr>
          <p:cNvSpPr/>
          <p:nvPr/>
        </p:nvSpPr>
        <p:spPr>
          <a:xfrm>
            <a:off x="5595922" y="2075942"/>
            <a:ext cx="2397626" cy="23228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pic>
        <p:nvPicPr>
          <p:cNvPr id="77" name="Graphic 76" descr="Key with solid fill">
            <a:extLst>
              <a:ext uri="{FF2B5EF4-FFF2-40B4-BE49-F238E27FC236}">
                <a16:creationId xmlns:a16="http://schemas.microsoft.com/office/drawing/2014/main" id="{2F02CDC8-36D1-4955-B2B9-57E0EE5AC3B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21587" y="824136"/>
            <a:ext cx="367232" cy="367232"/>
          </a:xfrm>
          <a:prstGeom prst="rect">
            <a:avLst/>
          </a:prstGeom>
        </p:spPr>
      </p:pic>
      <p:sp>
        <p:nvSpPr>
          <p:cNvPr id="8" name="Slide Number Placeholder 7">
            <a:extLst>
              <a:ext uri="{FF2B5EF4-FFF2-40B4-BE49-F238E27FC236}">
                <a16:creationId xmlns:a16="http://schemas.microsoft.com/office/drawing/2014/main" id="{D3E5B7BC-D83A-59E7-31F8-65C4044C12DA}"/>
              </a:ext>
            </a:extLst>
          </p:cNvPr>
          <p:cNvSpPr>
            <a:spLocks noGrp="1"/>
          </p:cNvSpPr>
          <p:nvPr>
            <p:ph type="sldNum" sz="quarter" idx="8"/>
          </p:nvPr>
        </p:nvSpPr>
        <p:spPr/>
        <p:txBody>
          <a:bodyPr/>
          <a:lstStyle/>
          <a:p>
            <a:pPr lvl="0"/>
            <a:fld id="{54D7E5F9-595B-41CC-8860-862166473562}" type="slidenum">
              <a:rPr lang="en-US" smtClean="0"/>
              <a:t>8</a:t>
            </a:fld>
            <a:endParaRPr lang="en-US"/>
          </a:p>
        </p:txBody>
      </p:sp>
      <p:grpSp>
        <p:nvGrpSpPr>
          <p:cNvPr id="10" name="Group 9">
            <a:extLst>
              <a:ext uri="{FF2B5EF4-FFF2-40B4-BE49-F238E27FC236}">
                <a16:creationId xmlns:a16="http://schemas.microsoft.com/office/drawing/2014/main" id="{AA79303A-32A8-E27A-EC5B-0C7040306C56}"/>
              </a:ext>
            </a:extLst>
          </p:cNvPr>
          <p:cNvGrpSpPr/>
          <p:nvPr/>
        </p:nvGrpSpPr>
        <p:grpSpPr>
          <a:xfrm>
            <a:off x="3944875" y="2909942"/>
            <a:ext cx="863079" cy="1006455"/>
            <a:chOff x="6174248" y="2860371"/>
            <a:chExt cx="747155" cy="871273"/>
          </a:xfrm>
        </p:grpSpPr>
        <p:sp>
          <p:nvSpPr>
            <p:cNvPr id="11" name="TextBox 10">
              <a:extLst>
                <a:ext uri="{FF2B5EF4-FFF2-40B4-BE49-F238E27FC236}">
                  <a16:creationId xmlns:a16="http://schemas.microsoft.com/office/drawing/2014/main" id="{DADC22F9-A457-13E0-579C-49533F53744A}"/>
                </a:ext>
              </a:extLst>
            </p:cNvPr>
            <p:cNvSpPr txBox="1"/>
            <p:nvPr/>
          </p:nvSpPr>
          <p:spPr>
            <a:xfrm>
              <a:off x="6408414" y="3269979"/>
              <a:ext cx="324234"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rgbClr val="7030A0"/>
                  </a:solidFill>
                  <a:effectLst/>
                  <a:uLnTx/>
                  <a:uFillTx/>
                  <a:latin typeface="Calibri"/>
                  <a:ea typeface="+mn-ea"/>
                  <a:cs typeface="+mn-cs"/>
                </a:rPr>
                <a:t>?</a:t>
              </a:r>
            </a:p>
          </p:txBody>
        </p:sp>
        <p:sp>
          <p:nvSpPr>
            <p:cNvPr id="12" name="Picture 78">
              <a:extLst>
                <a:ext uri="{FF2B5EF4-FFF2-40B4-BE49-F238E27FC236}">
                  <a16:creationId xmlns:a16="http://schemas.microsoft.com/office/drawing/2014/main" id="{150735C8-DCE6-100B-0923-E0D4E5129450}"/>
                </a:ext>
              </a:extLst>
            </p:cNvPr>
            <p:cNvSpPr/>
            <p:nvPr/>
          </p:nvSpPr>
          <p:spPr>
            <a:xfrm>
              <a:off x="6174248" y="2860371"/>
              <a:ext cx="747155" cy="797128"/>
            </a:xfrm>
            <a:custGeom>
              <a:avLst/>
              <a:gdLst>
                <a:gd name="connsiteX0" fmla="*/ 436496 w 877979"/>
                <a:gd name="connsiteY0" fmla="*/ -28 h 936702"/>
                <a:gd name="connsiteX1" fmla="*/ 385293 w 877979"/>
                <a:gd name="connsiteY1" fmla="*/ 12798 h 936702"/>
                <a:gd name="connsiteX2" fmla="*/ 223273 w 877979"/>
                <a:gd name="connsiteY2" fmla="*/ 285004 h 936702"/>
                <a:gd name="connsiteX3" fmla="*/ 223038 w 877979"/>
                <a:gd name="connsiteY3" fmla="*/ 308175 h 936702"/>
                <a:gd name="connsiteX4" fmla="*/ 235311 w 877979"/>
                <a:gd name="connsiteY4" fmla="*/ 338306 h 936702"/>
                <a:gd name="connsiteX5" fmla="*/ 251110 w 877979"/>
                <a:gd name="connsiteY5" fmla="*/ 380490 h 936702"/>
                <a:gd name="connsiteX6" fmla="*/ 251721 w 877979"/>
                <a:gd name="connsiteY6" fmla="*/ 427778 h 936702"/>
                <a:gd name="connsiteX7" fmla="*/ 248629 w 877979"/>
                <a:gd name="connsiteY7" fmla="*/ 434895 h 936702"/>
                <a:gd name="connsiteX8" fmla="*/ 210692 w 877979"/>
                <a:gd name="connsiteY8" fmla="*/ 447429 h 936702"/>
                <a:gd name="connsiteX9" fmla="*/ 124909 w 877979"/>
                <a:gd name="connsiteY9" fmla="*/ 489842 h 936702"/>
                <a:gd name="connsiteX10" fmla="*/ 10044 w 877979"/>
                <a:gd name="connsiteY10" fmla="*/ 728004 h 936702"/>
                <a:gd name="connsiteX11" fmla="*/ 1782 w 877979"/>
                <a:gd name="connsiteY11" fmla="*/ 791021 h 936702"/>
                <a:gd name="connsiteX12" fmla="*/ 88098 w 877979"/>
                <a:gd name="connsiteY12" fmla="*/ 914316 h 936702"/>
                <a:gd name="connsiteX13" fmla="*/ 109399 w 877979"/>
                <a:gd name="connsiteY13" fmla="*/ 935910 h 936702"/>
                <a:gd name="connsiteX14" fmla="*/ 127516 w 877979"/>
                <a:gd name="connsiteY14" fmla="*/ 935910 h 936702"/>
                <a:gd name="connsiteX15" fmla="*/ 173878 w 877979"/>
                <a:gd name="connsiteY15" fmla="*/ 935910 h 936702"/>
                <a:gd name="connsiteX16" fmla="*/ 158186 w 877979"/>
                <a:gd name="connsiteY16" fmla="*/ 532759 h 936702"/>
                <a:gd name="connsiteX17" fmla="*/ 169764 w 877979"/>
                <a:gd name="connsiteY17" fmla="*/ 521490 h 936702"/>
                <a:gd name="connsiteX18" fmla="*/ 275808 w 877979"/>
                <a:gd name="connsiteY18" fmla="*/ 519612 h 936702"/>
                <a:gd name="connsiteX19" fmla="*/ 397683 w 877979"/>
                <a:gd name="connsiteY19" fmla="*/ 519094 h 936702"/>
                <a:gd name="connsiteX20" fmla="*/ 380635 w 877979"/>
                <a:gd name="connsiteY20" fmla="*/ 507152 h 936702"/>
                <a:gd name="connsiteX21" fmla="*/ 313078 w 877979"/>
                <a:gd name="connsiteY21" fmla="*/ 441757 h 936702"/>
                <a:gd name="connsiteX22" fmla="*/ 274380 w 877979"/>
                <a:gd name="connsiteY22" fmla="*/ 365305 h 936702"/>
                <a:gd name="connsiteX23" fmla="*/ 311740 w 877979"/>
                <a:gd name="connsiteY23" fmla="*/ 228857 h 936702"/>
                <a:gd name="connsiteX24" fmla="*/ 395218 w 877979"/>
                <a:gd name="connsiteY24" fmla="*/ 222865 h 936702"/>
                <a:gd name="connsiteX25" fmla="*/ 482599 w 877979"/>
                <a:gd name="connsiteY25" fmla="*/ 222865 h 936702"/>
                <a:gd name="connsiteX26" fmla="*/ 566213 w 877979"/>
                <a:gd name="connsiteY26" fmla="*/ 228907 h 936702"/>
                <a:gd name="connsiteX27" fmla="*/ 603524 w 877979"/>
                <a:gd name="connsiteY27" fmla="*/ 364968 h 936702"/>
                <a:gd name="connsiteX28" fmla="*/ 564739 w 877979"/>
                <a:gd name="connsiteY28" fmla="*/ 441777 h 936702"/>
                <a:gd name="connsiteX29" fmla="*/ 495702 w 877979"/>
                <a:gd name="connsiteY29" fmla="*/ 509050 h 936702"/>
                <a:gd name="connsiteX30" fmla="*/ 483187 w 877979"/>
                <a:gd name="connsiteY30" fmla="*/ 518591 h 936702"/>
                <a:gd name="connsiteX31" fmla="*/ 603481 w 877979"/>
                <a:gd name="connsiteY31" fmla="*/ 520098 h 936702"/>
                <a:gd name="connsiteX32" fmla="*/ 723860 w 877979"/>
                <a:gd name="connsiteY32" fmla="*/ 520098 h 936702"/>
                <a:gd name="connsiteX33" fmla="*/ 728024 w 877979"/>
                <a:gd name="connsiteY33" fmla="*/ 525391 h 936702"/>
                <a:gd name="connsiteX34" fmla="*/ 732186 w 877979"/>
                <a:gd name="connsiteY34" fmla="*/ 530684 h 936702"/>
                <a:gd name="connsiteX35" fmla="*/ 704385 w 877979"/>
                <a:gd name="connsiteY35" fmla="*/ 934729 h 936702"/>
                <a:gd name="connsiteX36" fmla="*/ 750281 w 877979"/>
                <a:gd name="connsiteY36" fmla="*/ 935910 h 936702"/>
                <a:gd name="connsiteX37" fmla="*/ 768376 w 877979"/>
                <a:gd name="connsiteY37" fmla="*/ 935910 h 936702"/>
                <a:gd name="connsiteX38" fmla="*/ 789662 w 877979"/>
                <a:gd name="connsiteY38" fmla="*/ 914316 h 936702"/>
                <a:gd name="connsiteX39" fmla="*/ 876035 w 877979"/>
                <a:gd name="connsiteY39" fmla="*/ 791021 h 936702"/>
                <a:gd name="connsiteX40" fmla="*/ 867773 w 877979"/>
                <a:gd name="connsiteY40" fmla="*/ 728004 h 936702"/>
                <a:gd name="connsiteX41" fmla="*/ 780585 w 877979"/>
                <a:gd name="connsiteY41" fmla="*/ 523814 h 936702"/>
                <a:gd name="connsiteX42" fmla="*/ 650137 w 877979"/>
                <a:gd name="connsiteY42" fmla="*/ 441678 h 936702"/>
                <a:gd name="connsiteX43" fmla="*/ 629356 w 877979"/>
                <a:gd name="connsiteY43" fmla="*/ 435298 h 936702"/>
                <a:gd name="connsiteX44" fmla="*/ 626759 w 877979"/>
                <a:gd name="connsiteY44" fmla="*/ 428987 h 936702"/>
                <a:gd name="connsiteX45" fmla="*/ 636182 w 877979"/>
                <a:gd name="connsiteY45" fmla="*/ 354376 h 936702"/>
                <a:gd name="connsiteX46" fmla="*/ 654457 w 877979"/>
                <a:gd name="connsiteY46" fmla="*/ 285004 h 936702"/>
                <a:gd name="connsiteX47" fmla="*/ 549092 w 877979"/>
                <a:gd name="connsiteY47" fmla="*/ 52925 h 936702"/>
                <a:gd name="connsiteX48" fmla="*/ 436496 w 877979"/>
                <a:gd name="connsiteY48" fmla="*/ -28 h 936702"/>
                <a:gd name="connsiteX49" fmla="*/ 359496 w 877979"/>
                <a:gd name="connsiteY49" fmla="*/ 243388 h 936702"/>
                <a:gd name="connsiteX50" fmla="*/ 338603 w 877979"/>
                <a:gd name="connsiteY50" fmla="*/ 244706 h 936702"/>
                <a:gd name="connsiteX51" fmla="*/ 300427 w 877979"/>
                <a:gd name="connsiteY51" fmla="*/ 263245 h 936702"/>
                <a:gd name="connsiteX52" fmla="*/ 314535 w 877979"/>
                <a:gd name="connsiteY52" fmla="*/ 404669 h 936702"/>
                <a:gd name="connsiteX53" fmla="*/ 427222 w 877979"/>
                <a:gd name="connsiteY53" fmla="*/ 510046 h 936702"/>
                <a:gd name="connsiteX54" fmla="*/ 456603 w 877979"/>
                <a:gd name="connsiteY54" fmla="*/ 507238 h 936702"/>
                <a:gd name="connsiteX55" fmla="*/ 522350 w 877979"/>
                <a:gd name="connsiteY55" fmla="*/ 457045 h 936702"/>
                <a:gd name="connsiteX56" fmla="*/ 587596 w 877979"/>
                <a:gd name="connsiteY56" fmla="*/ 330333 h 936702"/>
                <a:gd name="connsiteX57" fmla="*/ 562784 w 877979"/>
                <a:gd name="connsiteY57" fmla="*/ 251295 h 936702"/>
                <a:gd name="connsiteX58" fmla="*/ 483344 w 877979"/>
                <a:gd name="connsiteY58" fmla="*/ 244911 h 936702"/>
                <a:gd name="connsiteX59" fmla="*/ 396968 w 877979"/>
                <a:gd name="connsiteY59" fmla="*/ 244945 h 936702"/>
                <a:gd name="connsiteX60" fmla="*/ 359496 w 877979"/>
                <a:gd name="connsiteY60" fmla="*/ 243388 h 936702"/>
                <a:gd name="connsiteX61" fmla="*/ 438489 w 877979"/>
                <a:gd name="connsiteY61" fmla="*/ 421068 h 936702"/>
                <a:gd name="connsiteX62" fmla="*/ 494615 w 877979"/>
                <a:gd name="connsiteY62" fmla="*/ 451973 h 936702"/>
                <a:gd name="connsiteX63" fmla="*/ 380432 w 877979"/>
                <a:gd name="connsiteY63" fmla="*/ 451973 h 936702"/>
                <a:gd name="connsiteX64" fmla="*/ 438489 w 877979"/>
                <a:gd name="connsiteY64" fmla="*/ 421068 h 936702"/>
                <a:gd name="connsiteX65" fmla="*/ 191816 w 877979"/>
                <a:gd name="connsiteY65" fmla="*/ 891717 h 936702"/>
                <a:gd name="connsiteX66" fmla="*/ 194956 w 877979"/>
                <a:gd name="connsiteY66" fmla="*/ 935910 h 936702"/>
                <a:gd name="connsiteX67" fmla="*/ 685973 w 877979"/>
                <a:gd name="connsiteY67" fmla="*/ 936635 h 936702"/>
                <a:gd name="connsiteX68" fmla="*/ 690195 w 877979"/>
                <a:gd name="connsiteY68" fmla="*/ 892784 h 93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77979" h="936702">
                  <a:moveTo>
                    <a:pt x="436496" y="-28"/>
                  </a:moveTo>
                  <a:cubicBezTo>
                    <a:pt x="419496" y="420"/>
                    <a:pt x="402458" y="4703"/>
                    <a:pt x="385293" y="12798"/>
                  </a:cubicBezTo>
                  <a:cubicBezTo>
                    <a:pt x="299051" y="53467"/>
                    <a:pt x="224348" y="178974"/>
                    <a:pt x="223273" y="285004"/>
                  </a:cubicBezTo>
                  <a:lnTo>
                    <a:pt x="223038" y="308175"/>
                  </a:lnTo>
                  <a:lnTo>
                    <a:pt x="235311" y="338306"/>
                  </a:lnTo>
                  <a:cubicBezTo>
                    <a:pt x="242059" y="354878"/>
                    <a:pt x="249170" y="373861"/>
                    <a:pt x="251110" y="380490"/>
                  </a:cubicBezTo>
                  <a:cubicBezTo>
                    <a:pt x="255552" y="395658"/>
                    <a:pt x="255845" y="418282"/>
                    <a:pt x="251721" y="427778"/>
                  </a:cubicBezTo>
                  <a:lnTo>
                    <a:pt x="248629" y="434895"/>
                  </a:lnTo>
                  <a:lnTo>
                    <a:pt x="210692" y="447429"/>
                  </a:lnTo>
                  <a:cubicBezTo>
                    <a:pt x="161741" y="463604"/>
                    <a:pt x="142784" y="472977"/>
                    <a:pt x="124909" y="489842"/>
                  </a:cubicBezTo>
                  <a:cubicBezTo>
                    <a:pt x="87230" y="525383"/>
                    <a:pt x="38874" y="625648"/>
                    <a:pt x="10044" y="728004"/>
                  </a:cubicBezTo>
                  <a:cubicBezTo>
                    <a:pt x="-508" y="765469"/>
                    <a:pt x="-1948" y="776465"/>
                    <a:pt x="1782" y="791021"/>
                  </a:cubicBezTo>
                  <a:cubicBezTo>
                    <a:pt x="9998" y="823094"/>
                    <a:pt x="39051" y="864591"/>
                    <a:pt x="88098" y="914316"/>
                  </a:cubicBezTo>
                  <a:lnTo>
                    <a:pt x="109399" y="935910"/>
                  </a:lnTo>
                  <a:lnTo>
                    <a:pt x="127516" y="935910"/>
                  </a:lnTo>
                  <a:lnTo>
                    <a:pt x="173878" y="935910"/>
                  </a:lnTo>
                  <a:cubicBezTo>
                    <a:pt x="173878" y="935910"/>
                    <a:pt x="152949" y="557953"/>
                    <a:pt x="158186" y="532759"/>
                  </a:cubicBezTo>
                  <a:lnTo>
                    <a:pt x="169764" y="521490"/>
                  </a:lnTo>
                  <a:cubicBezTo>
                    <a:pt x="192081" y="516506"/>
                    <a:pt x="275808" y="519612"/>
                    <a:pt x="275808" y="519612"/>
                  </a:cubicBezTo>
                  <a:lnTo>
                    <a:pt x="397683" y="519094"/>
                  </a:lnTo>
                  <a:lnTo>
                    <a:pt x="380635" y="507152"/>
                  </a:lnTo>
                  <a:cubicBezTo>
                    <a:pt x="358715" y="491791"/>
                    <a:pt x="329450" y="463463"/>
                    <a:pt x="313078" y="441757"/>
                  </a:cubicBezTo>
                  <a:cubicBezTo>
                    <a:pt x="297348" y="420900"/>
                    <a:pt x="279558" y="385755"/>
                    <a:pt x="274380" y="365305"/>
                  </a:cubicBezTo>
                  <a:cubicBezTo>
                    <a:pt x="256588" y="295057"/>
                    <a:pt x="270491" y="244290"/>
                    <a:pt x="311740" y="228857"/>
                  </a:cubicBezTo>
                  <a:cubicBezTo>
                    <a:pt x="332330" y="221153"/>
                    <a:pt x="347832" y="220040"/>
                    <a:pt x="395218" y="222865"/>
                  </a:cubicBezTo>
                  <a:cubicBezTo>
                    <a:pt x="431012" y="225000"/>
                    <a:pt x="446805" y="225000"/>
                    <a:pt x="482599" y="222865"/>
                  </a:cubicBezTo>
                  <a:cubicBezTo>
                    <a:pt x="530058" y="220034"/>
                    <a:pt x="545483" y="221151"/>
                    <a:pt x="566213" y="228907"/>
                  </a:cubicBezTo>
                  <a:cubicBezTo>
                    <a:pt x="607125" y="244216"/>
                    <a:pt x="621154" y="295369"/>
                    <a:pt x="603524" y="364968"/>
                  </a:cubicBezTo>
                  <a:cubicBezTo>
                    <a:pt x="598269" y="385712"/>
                    <a:pt x="580572" y="420763"/>
                    <a:pt x="564739" y="441777"/>
                  </a:cubicBezTo>
                  <a:cubicBezTo>
                    <a:pt x="549026" y="462630"/>
                    <a:pt x="512593" y="498130"/>
                    <a:pt x="495702" y="509050"/>
                  </a:cubicBezTo>
                  <a:cubicBezTo>
                    <a:pt x="488868" y="513469"/>
                    <a:pt x="483235" y="517762"/>
                    <a:pt x="483187" y="518591"/>
                  </a:cubicBezTo>
                  <a:cubicBezTo>
                    <a:pt x="483139" y="519421"/>
                    <a:pt x="537273" y="520098"/>
                    <a:pt x="603481" y="520098"/>
                  </a:cubicBezTo>
                  <a:lnTo>
                    <a:pt x="723860" y="520098"/>
                  </a:lnTo>
                  <a:lnTo>
                    <a:pt x="728024" y="525391"/>
                  </a:lnTo>
                  <a:lnTo>
                    <a:pt x="732186" y="530684"/>
                  </a:lnTo>
                  <a:lnTo>
                    <a:pt x="704385" y="934729"/>
                  </a:lnTo>
                  <a:lnTo>
                    <a:pt x="750281" y="935910"/>
                  </a:lnTo>
                  <a:lnTo>
                    <a:pt x="768376" y="935910"/>
                  </a:lnTo>
                  <a:lnTo>
                    <a:pt x="789662" y="914316"/>
                  </a:lnTo>
                  <a:cubicBezTo>
                    <a:pt x="838951" y="864320"/>
                    <a:pt x="867811" y="823120"/>
                    <a:pt x="876035" y="791021"/>
                  </a:cubicBezTo>
                  <a:cubicBezTo>
                    <a:pt x="879765" y="776465"/>
                    <a:pt x="878325" y="765469"/>
                    <a:pt x="867773" y="728004"/>
                  </a:cubicBezTo>
                  <a:cubicBezTo>
                    <a:pt x="846809" y="653574"/>
                    <a:pt x="811188" y="570152"/>
                    <a:pt x="780585" y="523814"/>
                  </a:cubicBezTo>
                  <a:cubicBezTo>
                    <a:pt x="751948" y="480455"/>
                    <a:pt x="728596" y="465755"/>
                    <a:pt x="650137" y="441678"/>
                  </a:cubicBezTo>
                  <a:lnTo>
                    <a:pt x="629356" y="435298"/>
                  </a:lnTo>
                  <a:lnTo>
                    <a:pt x="626759" y="428987"/>
                  </a:lnTo>
                  <a:cubicBezTo>
                    <a:pt x="619421" y="411145"/>
                    <a:pt x="622271" y="388577"/>
                    <a:pt x="636182" y="354376"/>
                  </a:cubicBezTo>
                  <a:cubicBezTo>
                    <a:pt x="655474" y="306939"/>
                    <a:pt x="654616" y="310211"/>
                    <a:pt x="654457" y="285004"/>
                  </a:cubicBezTo>
                  <a:cubicBezTo>
                    <a:pt x="653955" y="205798"/>
                    <a:pt x="611814" y="112982"/>
                    <a:pt x="549092" y="52925"/>
                  </a:cubicBezTo>
                  <a:cubicBezTo>
                    <a:pt x="511113" y="16562"/>
                    <a:pt x="473897" y="-1012"/>
                    <a:pt x="436496" y="-28"/>
                  </a:cubicBezTo>
                  <a:close/>
                  <a:moveTo>
                    <a:pt x="359496" y="243388"/>
                  </a:moveTo>
                  <a:cubicBezTo>
                    <a:pt x="350566" y="243352"/>
                    <a:pt x="344397" y="243794"/>
                    <a:pt x="338603" y="244706"/>
                  </a:cubicBezTo>
                  <a:cubicBezTo>
                    <a:pt x="321644" y="247376"/>
                    <a:pt x="306843" y="254565"/>
                    <a:pt x="300427" y="263245"/>
                  </a:cubicBezTo>
                  <a:cubicBezTo>
                    <a:pt x="280508" y="290186"/>
                    <a:pt x="287151" y="356790"/>
                    <a:pt x="314535" y="404669"/>
                  </a:cubicBezTo>
                  <a:cubicBezTo>
                    <a:pt x="337577" y="444961"/>
                    <a:pt x="388288" y="492377"/>
                    <a:pt x="427222" y="510046"/>
                  </a:cubicBezTo>
                  <a:cubicBezTo>
                    <a:pt x="438888" y="515341"/>
                    <a:pt x="440887" y="515152"/>
                    <a:pt x="456603" y="507238"/>
                  </a:cubicBezTo>
                  <a:cubicBezTo>
                    <a:pt x="476227" y="497355"/>
                    <a:pt x="501515" y="478047"/>
                    <a:pt x="522350" y="457045"/>
                  </a:cubicBezTo>
                  <a:cubicBezTo>
                    <a:pt x="561408" y="417678"/>
                    <a:pt x="582064" y="377565"/>
                    <a:pt x="587596" y="330333"/>
                  </a:cubicBezTo>
                  <a:cubicBezTo>
                    <a:pt x="592528" y="288222"/>
                    <a:pt x="584077" y="261302"/>
                    <a:pt x="562784" y="251295"/>
                  </a:cubicBezTo>
                  <a:cubicBezTo>
                    <a:pt x="545718" y="243272"/>
                    <a:pt x="530323" y="242036"/>
                    <a:pt x="483344" y="244911"/>
                  </a:cubicBezTo>
                  <a:cubicBezTo>
                    <a:pt x="448143" y="247064"/>
                    <a:pt x="432571" y="247068"/>
                    <a:pt x="396968" y="244945"/>
                  </a:cubicBezTo>
                  <a:cubicBezTo>
                    <a:pt x="380120" y="243941"/>
                    <a:pt x="368427" y="243424"/>
                    <a:pt x="359496" y="243388"/>
                  </a:cubicBezTo>
                  <a:close/>
                  <a:moveTo>
                    <a:pt x="438489" y="421068"/>
                  </a:moveTo>
                  <a:cubicBezTo>
                    <a:pt x="459452" y="421223"/>
                    <a:pt x="494615" y="451973"/>
                    <a:pt x="494615" y="451973"/>
                  </a:cubicBezTo>
                  <a:lnTo>
                    <a:pt x="380432" y="451973"/>
                  </a:lnTo>
                  <a:cubicBezTo>
                    <a:pt x="380432" y="451973"/>
                    <a:pt x="416949" y="420910"/>
                    <a:pt x="438489" y="421068"/>
                  </a:cubicBezTo>
                  <a:close/>
                  <a:moveTo>
                    <a:pt x="191816" y="891717"/>
                  </a:moveTo>
                  <a:lnTo>
                    <a:pt x="194956" y="935910"/>
                  </a:lnTo>
                  <a:lnTo>
                    <a:pt x="685973" y="936635"/>
                  </a:lnTo>
                  <a:lnTo>
                    <a:pt x="690195" y="892784"/>
                  </a:lnTo>
                  <a:close/>
                </a:path>
              </a:pathLst>
            </a:custGeom>
            <a:solidFill>
              <a:srgbClr val="7030A0"/>
            </a:solidFill>
            <a:ln w="2005" cap="flat">
              <a:noFill/>
              <a:prstDash val="solid"/>
              <a:miter/>
            </a:ln>
          </p:spPr>
          <p:txBody>
            <a:bodyPr rtlCol="0" anchor="ctr"/>
            <a:lstStyle/>
            <a:p>
              <a:endParaRPr lang="en-US"/>
            </a:p>
          </p:txBody>
        </p:sp>
      </p:grpSp>
    </p:spTree>
    <p:extLst>
      <p:ext uri="{BB962C8B-B14F-4D97-AF65-F5344CB8AC3E}">
        <p14:creationId xmlns:p14="http://schemas.microsoft.com/office/powerpoint/2010/main" val="14252774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2C458E56-CD7B-4CDE-76E6-95E9C3317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6D03A-D72A-4F9B-D7C7-F9C6D4E1AEEF}"/>
              </a:ext>
            </a:extLst>
          </p:cNvPr>
          <p:cNvSpPr>
            <a:spLocks noGrp="1"/>
          </p:cNvSpPr>
          <p:nvPr>
            <p:ph type="title"/>
          </p:nvPr>
        </p:nvSpPr>
        <p:spPr/>
        <p:txBody>
          <a:bodyPr/>
          <a:lstStyle/>
          <a:p>
            <a:r>
              <a:rPr lang="en-US">
                <a:solidFill>
                  <a:schemeClr val="bg1"/>
                </a:solidFill>
              </a:rPr>
              <a:t>Outline</a:t>
            </a:r>
          </a:p>
        </p:txBody>
      </p:sp>
      <p:sp>
        <p:nvSpPr>
          <p:cNvPr id="3" name="Content Placeholder 2">
            <a:extLst>
              <a:ext uri="{FF2B5EF4-FFF2-40B4-BE49-F238E27FC236}">
                <a16:creationId xmlns:a16="http://schemas.microsoft.com/office/drawing/2014/main" id="{CDF9E78A-85BE-9E52-435A-81D8CB2331BB}"/>
              </a:ext>
            </a:extLst>
          </p:cNvPr>
          <p:cNvSpPr>
            <a:spLocks noGrp="1"/>
          </p:cNvSpPr>
          <p:nvPr>
            <p:ph idx="1"/>
          </p:nvPr>
        </p:nvSpPr>
        <p:spPr/>
        <p:txBody>
          <a:bodyPr>
            <a:normAutofit/>
          </a:bodyPr>
          <a:lstStyle/>
          <a:p>
            <a:pPr marL="457200" indent="-457200">
              <a:buFont typeface="+mj-lt"/>
              <a:buAutoNum type="arabicPeriod"/>
            </a:pPr>
            <a:r>
              <a:rPr lang="en-US">
                <a:solidFill>
                  <a:srgbClr val="7E0000"/>
                </a:solidFill>
              </a:rPr>
              <a:t>Cryptography</a:t>
            </a:r>
          </a:p>
          <a:p>
            <a:pPr marL="637200" lvl="1" indent="-457200">
              <a:buFont typeface="+mj-lt"/>
              <a:buAutoNum type="arabicPeriod"/>
            </a:pPr>
            <a:r>
              <a:rPr lang="en-US">
                <a:solidFill>
                  <a:srgbClr val="7E0000"/>
                </a:solidFill>
              </a:rPr>
              <a:t>Symmetric cryptography</a:t>
            </a:r>
          </a:p>
          <a:p>
            <a:pPr marL="637200" lvl="1" indent="-457200">
              <a:buFont typeface="+mj-lt"/>
              <a:buAutoNum type="arabicPeriod"/>
            </a:pPr>
            <a:r>
              <a:rPr lang="en-US">
                <a:solidFill>
                  <a:srgbClr val="7E0000"/>
                </a:solidFill>
              </a:rPr>
              <a:t>Asymmetric cryptography</a:t>
            </a:r>
          </a:p>
          <a:p>
            <a:pPr marL="637200" lvl="1" indent="-457200">
              <a:buFont typeface="+mj-lt"/>
              <a:buAutoNum type="arabicPeriod"/>
            </a:pPr>
            <a:r>
              <a:rPr lang="en-US">
                <a:solidFill>
                  <a:srgbClr val="7E0000"/>
                </a:solidFill>
              </a:rPr>
              <a:t>Protocols</a:t>
            </a:r>
          </a:p>
          <a:p>
            <a:pPr marL="457200" indent="-457200">
              <a:buFont typeface="+mj-lt"/>
              <a:buAutoNum type="arabicPeriod"/>
            </a:pPr>
            <a:r>
              <a:rPr lang="en-US">
                <a:solidFill>
                  <a:srgbClr val="7E0000"/>
                </a:solidFill>
              </a:rPr>
              <a:t>Quantum threat</a:t>
            </a:r>
          </a:p>
          <a:p>
            <a:pPr marL="637200" lvl="1" indent="-457200">
              <a:buFont typeface="+mj-lt"/>
              <a:buAutoNum type="arabicPeriod"/>
            </a:pPr>
            <a:r>
              <a:rPr lang="en-US">
                <a:solidFill>
                  <a:srgbClr val="7E0000"/>
                </a:solidFill>
              </a:rPr>
              <a:t>Problem</a:t>
            </a:r>
          </a:p>
          <a:p>
            <a:pPr marL="637200" lvl="1" indent="-457200">
              <a:buFont typeface="+mj-lt"/>
              <a:buAutoNum type="arabicPeriod"/>
            </a:pPr>
            <a:r>
              <a:rPr lang="en-US" dirty="0">
                <a:solidFill>
                  <a:srgbClr val="7E0000"/>
                </a:solidFill>
              </a:rPr>
              <a:t>Solutions</a:t>
            </a:r>
          </a:p>
          <a:p>
            <a:pPr marL="457200" indent="-457200">
              <a:buFont typeface="+mj-lt"/>
              <a:buAutoNum type="arabicPeriod"/>
            </a:pPr>
            <a:r>
              <a:rPr lang="en-US">
                <a:solidFill>
                  <a:srgbClr val="7E0000"/>
                </a:solidFill>
              </a:rPr>
              <a:t>Quantum key distribution</a:t>
            </a:r>
          </a:p>
          <a:p>
            <a:pPr marL="637200" lvl="1" indent="-457200">
              <a:buFont typeface="+mj-lt"/>
              <a:buAutoNum type="arabicPeriod"/>
            </a:pPr>
            <a:r>
              <a:rPr lang="en-US">
                <a:solidFill>
                  <a:schemeClr val="bg1"/>
                </a:solidFill>
              </a:rPr>
              <a:t>BB84</a:t>
            </a:r>
          </a:p>
          <a:p>
            <a:pPr marL="637200" lvl="1" indent="-457200">
              <a:buFont typeface="+mj-lt"/>
              <a:buAutoNum type="arabicPeriod"/>
            </a:pPr>
            <a:r>
              <a:rPr lang="en-US">
                <a:solidFill>
                  <a:srgbClr val="7E0000"/>
                </a:solidFill>
              </a:rPr>
              <a:t>Information reconciliation</a:t>
            </a:r>
          </a:p>
          <a:p>
            <a:pPr marL="637200" lvl="1" indent="-457200">
              <a:buFont typeface="+mj-lt"/>
              <a:buAutoNum type="arabicPeriod"/>
            </a:pPr>
            <a:r>
              <a:rPr lang="en-US" dirty="0">
                <a:solidFill>
                  <a:srgbClr val="7E0000"/>
                </a:solidFill>
              </a:rPr>
              <a:t>Privacy amplification</a:t>
            </a:r>
          </a:p>
          <a:p>
            <a:pPr marL="637200" lvl="1" indent="-457200">
              <a:buFont typeface="+mj-lt"/>
              <a:buAutoNum type="arabicPeriod"/>
            </a:pPr>
            <a:r>
              <a:rPr lang="en-US" dirty="0">
                <a:solidFill>
                  <a:srgbClr val="7E0000"/>
                </a:solidFill>
              </a:rPr>
              <a:t>The authenticated channel</a:t>
            </a:r>
          </a:p>
          <a:p>
            <a:pPr marL="637200" lvl="1" indent="-457200">
              <a:buFont typeface="+mj-lt"/>
              <a:buAutoNum type="arabicPeriod"/>
            </a:pPr>
            <a:r>
              <a:rPr lang="en-US" dirty="0">
                <a:solidFill>
                  <a:srgbClr val="7E0000"/>
                </a:solidFill>
              </a:rPr>
              <a:t>Comparing to non-quantum cryptography</a:t>
            </a:r>
          </a:p>
        </p:txBody>
      </p:sp>
      <p:sp>
        <p:nvSpPr>
          <p:cNvPr id="5" name="Slide Number Placeholder 4">
            <a:extLst>
              <a:ext uri="{FF2B5EF4-FFF2-40B4-BE49-F238E27FC236}">
                <a16:creationId xmlns:a16="http://schemas.microsoft.com/office/drawing/2014/main" id="{034D979D-F38A-2639-447F-3F6A5AC23EFF}"/>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smtClean="0">
                <a:ln>
                  <a:noFill/>
                </a:ln>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80</a:t>
            </a:fld>
            <a:endParaRPr kumimoji="0" lang="en-US" sz="1100"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32083261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55F04-EE41-19EB-7224-8A1CA2C26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B6169-7418-8738-C9FB-E6AD46ABA617}"/>
              </a:ext>
            </a:extLst>
          </p:cNvPr>
          <p:cNvSpPr>
            <a:spLocks noGrp="1"/>
          </p:cNvSpPr>
          <p:nvPr>
            <p:ph type="title"/>
          </p:nvPr>
        </p:nvSpPr>
        <p:spPr/>
        <p:txBody>
          <a:bodyPr/>
          <a:lstStyle/>
          <a:p>
            <a:r>
              <a:rPr lang="en-US"/>
              <a:t>Bennett-Brassard 1984 (BB84)</a:t>
            </a:r>
          </a:p>
        </p:txBody>
      </p:sp>
      <p:sp>
        <p:nvSpPr>
          <p:cNvPr id="3" name="Content Placeholder 2">
            <a:extLst>
              <a:ext uri="{FF2B5EF4-FFF2-40B4-BE49-F238E27FC236}">
                <a16:creationId xmlns:a16="http://schemas.microsoft.com/office/drawing/2014/main" id="{6025A0C3-ECA7-B3FF-CAB5-F255D1E3905E}"/>
              </a:ext>
            </a:extLst>
          </p:cNvPr>
          <p:cNvSpPr>
            <a:spLocks noGrp="1"/>
          </p:cNvSpPr>
          <p:nvPr>
            <p:ph idx="1"/>
          </p:nvPr>
        </p:nvSpPr>
        <p:spPr/>
        <p:txBody>
          <a:bodyPr/>
          <a:lstStyle/>
          <a:p>
            <a:pPr marL="342900" indent="-342900">
              <a:buFont typeface="Arial" panose="020B0604020202020204" pitchFamily="34" charset="0"/>
              <a:buChar char="•"/>
            </a:pPr>
            <a:r>
              <a:rPr lang="en-US" dirty="0"/>
              <a:t>Continued the unpublished work of Wiesner from 1983 on quantum money</a:t>
            </a:r>
          </a:p>
          <a:p>
            <a:pPr marL="342900" indent="-342900">
              <a:buFont typeface="Arial" panose="020B0604020202020204" pitchFamily="34" charset="0"/>
              <a:buChar char="•"/>
            </a:pPr>
            <a:r>
              <a:rPr lang="en-US" dirty="0"/>
              <a:t>First description of QKD</a:t>
            </a:r>
          </a:p>
        </p:txBody>
      </p:sp>
      <p:sp>
        <p:nvSpPr>
          <p:cNvPr id="5" name="Slide Number Placeholder 4">
            <a:extLst>
              <a:ext uri="{FF2B5EF4-FFF2-40B4-BE49-F238E27FC236}">
                <a16:creationId xmlns:a16="http://schemas.microsoft.com/office/drawing/2014/main" id="{7A861570-59A6-9771-8481-76D975E2F704}"/>
              </a:ext>
            </a:extLst>
          </p:cNvPr>
          <p:cNvSpPr>
            <a:spLocks noGrp="1"/>
          </p:cNvSpPr>
          <p:nvPr>
            <p:ph type="sldNum" sz="quarter" idx="8"/>
          </p:nvPr>
        </p:nvSpPr>
        <p:spPr/>
        <p:txBody>
          <a:bodyPr/>
          <a:lstStyle/>
          <a:p>
            <a:pPr lvl="0"/>
            <a:fld id="{54D7E5F9-595B-41CC-8860-862166473562}" type="slidenum">
              <a:rPr lang="en-US" smtClean="0"/>
              <a:t>81</a:t>
            </a:fld>
            <a:endParaRPr lang="en-US"/>
          </a:p>
        </p:txBody>
      </p:sp>
    </p:spTree>
    <p:extLst>
      <p:ext uri="{BB962C8B-B14F-4D97-AF65-F5344CB8AC3E}">
        <p14:creationId xmlns:p14="http://schemas.microsoft.com/office/powerpoint/2010/main" val="2726683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1" name="Table 11">
                <a:extLst>
                  <a:ext uri="{FF2B5EF4-FFF2-40B4-BE49-F238E27FC236}">
                    <a16:creationId xmlns:a16="http://schemas.microsoft.com/office/drawing/2014/main" id="{5EC86C93-6D27-4D64-B883-0CE2D1016924}"/>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ea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ea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ea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ea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ea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ea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solidFill>
                                <a:schemeClr val="bg1"/>
                              </a:solid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dirty="0">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Choice>
        <mc:Fallback xmlns="">
          <p:graphicFrame>
            <p:nvGraphicFramePr>
              <p:cNvPr id="21" name="Table 11">
                <a:extLst>
                  <a:ext uri="{FF2B5EF4-FFF2-40B4-BE49-F238E27FC236}">
                    <a16:creationId xmlns:a16="http://schemas.microsoft.com/office/drawing/2014/main" id="{5EC86C93-6D27-4D64-B883-0CE2D1016924}"/>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r="-14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200000" r="-13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0000" r="-12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406897" r="-1218966"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498305" r="-10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598305" r="-9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698305" r="-8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798305" r="-7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898305" r="-6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998305" r="-5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98305" r="-4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18966" r="-406897"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96610" r="-3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396610" r="-2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496610" r="-100000" b="-5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0000" t="-100000" r="-1496610" b="-401471"/>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300000" t="-100000" r="-1296610" b="-401471"/>
                          </a:stretch>
                        </a:blipFill>
                      </a:tcPr>
                    </a:tc>
                    <a:tc>
                      <a:txBody>
                        <a:bodyPr/>
                        <a:lstStyle/>
                        <a:p>
                          <a:pPr algn="ct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498305" t="-100000" r="-10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598305" t="-100000" r="-9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698305" t="-100000" r="-8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798305" t="-100000" r="-798305" b="-401471"/>
                          </a:stretch>
                        </a:blipFill>
                      </a:tcPr>
                    </a:tc>
                    <a:tc>
                      <a:txBody>
                        <a:bodyPr/>
                        <a:lstStyle/>
                        <a:p>
                          <a:pPr algn="ct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998305" t="-100000" r="-5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098305" t="-100000" r="-4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218966" t="-100000" r="-406897" b="-401471"/>
                          </a:stretch>
                        </a:blipFill>
                      </a:tcPr>
                    </a:tc>
                    <a:tc>
                      <a:txBody>
                        <a:bodyPr/>
                        <a:lstStyle/>
                        <a:p>
                          <a:pPr algn="ct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396610" t="-100000" r="-200000"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1496610" t="-100000" r="-100000" b="-401471"/>
                          </a:stretch>
                        </a:blipFill>
                      </a:tcPr>
                    </a:tc>
                    <a:tc>
                      <a:txBody>
                        <a:bodyPr/>
                        <a:lstStyle/>
                        <a:p>
                          <a:pPr algn="ctr"/>
                          <a:r>
                            <a:rPr lang="en-CA" sz="1000">
                              <a:solidFill>
                                <a:schemeClr val="bg1"/>
                              </a:solid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4" name="Table 11">
                <a:extLst>
                  <a:ext uri="{FF2B5EF4-FFF2-40B4-BE49-F238E27FC236}">
                    <a16:creationId xmlns:a16="http://schemas.microsoft.com/office/drawing/2014/main" id="{D9D2B60E-7578-4AB1-82E5-37B77B96E2FF}"/>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solidFill>
                                <a:schemeClr val="tx1"/>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solidFill>
                                <a:schemeClr val="bg1"/>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dirty="0">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Choice>
        <mc:Fallback xmlns="">
          <p:graphicFrame>
            <p:nvGraphicFramePr>
              <p:cNvPr id="34" name="Table 11">
                <a:extLst>
                  <a:ext uri="{FF2B5EF4-FFF2-40B4-BE49-F238E27FC236}">
                    <a16:creationId xmlns:a16="http://schemas.microsoft.com/office/drawing/2014/main" id="{D9D2B60E-7578-4AB1-82E5-37B77B96E2FF}"/>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00000" r="-14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200000" r="-13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300000" r="-12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406897" r="-1218966"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498305" r="-10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598305" r="-9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698305" r="-8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798305" r="-7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898305" r="-6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998305" r="-5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098305" r="-4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218966" r="-406897"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296610" r="-3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396610" r="-2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496610" r="-100000" b="-5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00000" t="-100000" r="-1496610" b="-401471"/>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300000" t="-100000" r="-1296610"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498305" t="-100000" r="-10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598305" t="-100000" r="-9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698305" t="-100000" r="-8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798305" t="-100000" r="-798305"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998305" t="-100000" r="-5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098305" t="-100000" r="-4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218966" t="-100000" r="-406897"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396610" t="-100000" r="-200000"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1496610" t="-100000" r="-100000" b="-401471"/>
                          </a:stretch>
                        </a:blip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solidFill>
                                <a:schemeClr val="tx1"/>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solidFill>
                                <a:schemeClr val="bg1"/>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5" name="Table 11">
                <a:extLst>
                  <a:ext uri="{FF2B5EF4-FFF2-40B4-BE49-F238E27FC236}">
                    <a16:creationId xmlns:a16="http://schemas.microsoft.com/office/drawing/2014/main" id="{B7C633BF-B77A-42A5-848A-F43A614E97BA}"/>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solidFill>
                                <a:schemeClr val="tx1"/>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solidFill>
                                <a:schemeClr val="bg1"/>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dirty="0">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Choice>
        <mc:Fallback xmlns="">
          <p:graphicFrame>
            <p:nvGraphicFramePr>
              <p:cNvPr id="35" name="Table 11">
                <a:extLst>
                  <a:ext uri="{FF2B5EF4-FFF2-40B4-BE49-F238E27FC236}">
                    <a16:creationId xmlns:a16="http://schemas.microsoft.com/office/drawing/2014/main" id="{B7C633BF-B77A-42A5-848A-F43A614E97BA}"/>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0000" r="-14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200000" r="-13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00000" r="-12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406897" r="-1218966"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498305" r="-10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598305" r="-9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698305" r="-8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798305" r="-7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898305" r="-6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98305" r="-5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98305" r="-4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218966" r="-406897"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296610" r="-3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396610" r="-2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496610" r="-100000" b="-5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0000" t="-100000" r="-1496610" b="-401471"/>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300000" t="-100000" r="-1296610"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498305" t="-100000" r="-10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598305" t="-100000" r="-9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698305" t="-100000" r="-8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798305" t="-100000" r="-798305"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998305" t="-100000" r="-5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098305" t="-100000" r="-4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218966" t="-100000" r="-406897"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396610" t="-100000" r="-200000"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l="-1496610" t="-100000" r="-100000" b="-401471"/>
                          </a:stretch>
                        </a:blip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solidFill>
                                <a:schemeClr val="tx1"/>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solidFill>
                                <a:schemeClr val="bg1"/>
                              </a:solid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7" name="Table 11">
                <a:extLst>
                  <a:ext uri="{FF2B5EF4-FFF2-40B4-BE49-F238E27FC236}">
                    <a16:creationId xmlns:a16="http://schemas.microsoft.com/office/drawing/2014/main" id="{95ACF307-5A0F-4FE9-BBDA-49412839DF00}"/>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solidFill>
                                <a:schemeClr val="tx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solidFill>
                                <a:schemeClr val="bg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dirty="0">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Choice>
        <mc:Fallback xmlns="">
          <p:graphicFrame>
            <p:nvGraphicFramePr>
              <p:cNvPr id="37" name="Table 11">
                <a:extLst>
                  <a:ext uri="{FF2B5EF4-FFF2-40B4-BE49-F238E27FC236}">
                    <a16:creationId xmlns:a16="http://schemas.microsoft.com/office/drawing/2014/main" id="{95ACF307-5A0F-4FE9-BBDA-49412839DF00}"/>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r="-14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200000" r="-13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300000" r="-12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406897" r="-1218966"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498305" r="-10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598305" r="-9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698305" r="-8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798305" r="-7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898305" r="-6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998305" r="-5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98305" r="-4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218966" r="-406897"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296610" r="-3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396610" r="-2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496610" r="-100000" b="-5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0000" t="-100000" r="-1496610" b="-401471"/>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300000" t="-100000" r="-1296610"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498305" t="-100000" r="-10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598305" t="-100000" r="-9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698305" t="-100000" r="-8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798305" t="-100000" r="-798305"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998305" t="-100000" r="-5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098305" t="-100000" r="-4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218966" t="-100000" r="-406897"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396610" t="-100000" r="-200000"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6"/>
                          <a:stretch>
                            <a:fillRect l="-1496610" t="-100000" r="-100000" b="-401471"/>
                          </a:stretch>
                        </a:blip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solidFill>
                                <a:schemeClr val="tx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solidFill>
                                <a:schemeClr val="bg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11">
                <a:extLst>
                  <a:ext uri="{FF2B5EF4-FFF2-40B4-BE49-F238E27FC236}">
                    <a16:creationId xmlns:a16="http://schemas.microsoft.com/office/drawing/2014/main" id="{475C9C25-D0E2-45BC-9EA2-38EE0688826F}"/>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|0⟩</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|1⟩</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solidFill>
                                <a:schemeClr val="tx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solidFill>
                                <a:schemeClr val="bg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solidFill>
                                <a:schemeClr val="tx1"/>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Choice>
        <mc:Fallback xmlns="">
          <p:graphicFrame>
            <p:nvGraphicFramePr>
              <p:cNvPr id="38" name="Table 11">
                <a:extLst>
                  <a:ext uri="{FF2B5EF4-FFF2-40B4-BE49-F238E27FC236}">
                    <a16:creationId xmlns:a16="http://schemas.microsoft.com/office/drawing/2014/main" id="{475C9C25-D0E2-45BC-9EA2-38EE0688826F}"/>
                  </a:ext>
                </a:extLst>
              </p:cNvPr>
              <p:cNvGraphicFramePr>
                <a:graphicFrameLocks noGrp="1"/>
              </p:cNvGraphicFramePr>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0000" r="-1496610"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200000" r="-1396610"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300000" r="-1296610"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406897" r="-1218966"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498305" r="-1098305"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598305" r="-998305"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698305" r="-898305"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798305" r="-798305"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898305" r="-698305"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998305" r="-598305"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98305" r="-498305"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218966" r="-406897"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296610" r="-300000"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396610" r="-200000" b="-5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496610" r="-100000" b="-517647"/>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0000" t="-100000" r="-1496610" b="-417647"/>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300000" t="-100000" r="-1296610" b="-417647"/>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498305" t="-100000" r="-1098305" b="-4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598305" t="-100000" r="-998305" b="-4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698305" t="-100000" r="-898305" b="-4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798305" t="-100000" r="-798305" b="-417647"/>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998305" t="-100000" r="-598305" b="-4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098305" t="-100000" r="-498305" b="-4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218966" t="-100000" r="-406897" b="-417647"/>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396610" t="-100000" r="-200000" b="-417647"/>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7"/>
                          <a:stretch>
                            <a:fillRect l="-1496610" t="-100000" r="-100000" b="-417647"/>
                          </a:stretch>
                        </a:blip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solidFill>
                                <a:schemeClr val="tx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solidFill>
                                <a:schemeClr val="tx1"/>
                              </a:solidFill>
                              <a:effectLst/>
                              <a:latin typeface="+mn-lt"/>
                              <a:ea typeface="+mn-ea"/>
                              <a:cs typeface="+mn-cs"/>
                            </a:rPr>
                            <a:t>✓</a:t>
                          </a: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solidFill>
                                <a:schemeClr val="bg1"/>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solidFill>
                                <a:schemeClr val="tx1"/>
                              </a:solid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solidFill>
                                <a:schemeClr val="tx1"/>
                              </a:solid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1">
                <a:extLst>
                  <a:ext uri="{FF2B5EF4-FFF2-40B4-BE49-F238E27FC236}">
                    <a16:creationId xmlns:a16="http://schemas.microsoft.com/office/drawing/2014/main" id="{3CB7E315-7F7B-47AB-8019-383F5D389CD6}"/>
                  </a:ext>
                </a:extLst>
              </p:cNvPr>
              <p:cNvGraphicFramePr>
                <a:graphicFrameLocks noGrp="1"/>
              </p:cNvGraphicFramePr>
              <p:nvPr>
                <p:extLst>
                  <p:ext uri="{D42A27DB-BD31-4B8C-83A1-F6EECF244321}">
                    <p14:modId xmlns:p14="http://schemas.microsoft.com/office/powerpoint/2010/main" val="1643249592"/>
                  </p:ext>
                </p:extLst>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|1⟩</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|1⟩</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|1⟩</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|0⟩</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|1⟩</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|1⟩</m:t>
                                </m:r>
                              </m:oMath>
                            </m:oMathPara>
                          </a14:m>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ea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CA" b="0" i="1" smtClean="0">
                                    <a:noFill/>
                                    <a:latin typeface="Cambria Math" panose="02040503050406030204" pitchFamily="18" charset="0"/>
                                  </a:rPr>
                                  <m:t>+</m:t>
                                </m:r>
                              </m:oMath>
                            </m:oMathPara>
                          </a14:m>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dirty="0">
                              <a:noFill/>
                              <a:effectLst/>
                              <a:latin typeface="+mn-lt"/>
                              <a:ea typeface="+mn-ea"/>
                              <a:cs typeface="+mn-cs"/>
                            </a:rPr>
                            <a:t>✓</a:t>
                          </a:r>
                          <a:endParaRPr lang="en-CA" dirty="0">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dirty="0">
                              <a:solidFill>
                                <a:schemeClr val="tx1"/>
                              </a:solidFill>
                              <a:effectLst/>
                              <a:latin typeface="+mn-lt"/>
                              <a:ea typeface="+mn-ea"/>
                              <a:cs typeface="+mn-cs"/>
                            </a:rPr>
                            <a:t>✓</a:t>
                          </a:r>
                          <a:endParaRPr lang="en-CA" sz="135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dirty="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dirty="0">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Choice>
        <mc:Fallback xmlns="">
          <p:graphicFrame>
            <p:nvGraphicFramePr>
              <p:cNvPr id="11" name="Table 11">
                <a:extLst>
                  <a:ext uri="{FF2B5EF4-FFF2-40B4-BE49-F238E27FC236}">
                    <a16:creationId xmlns:a16="http://schemas.microsoft.com/office/drawing/2014/main" id="{3CB7E315-7F7B-47AB-8019-383F5D389CD6}"/>
                  </a:ext>
                </a:extLst>
              </p:cNvPr>
              <p:cNvGraphicFramePr>
                <a:graphicFrameLocks noGrp="1"/>
              </p:cNvGraphicFramePr>
              <p:nvPr>
                <p:extLst>
                  <p:ext uri="{D42A27DB-BD31-4B8C-83A1-F6EECF244321}">
                    <p14:modId xmlns:p14="http://schemas.microsoft.com/office/powerpoint/2010/main" val="1643249592"/>
                  </p:ext>
                </p:extLst>
              </p:nvPr>
            </p:nvGraphicFramePr>
            <p:xfrm>
              <a:off x="1278000" y="864000"/>
              <a:ext cx="6095996" cy="2483544"/>
            </p:xfrm>
            <a:graphic>
              <a:graphicData uri="http://schemas.openxmlformats.org/drawingml/2006/table">
                <a:tbl>
                  <a:tblPr>
                    <a:tableStyleId>{5C22544A-7EE6-4342-B048-85BDC9FD1C3A}</a:tableStyleId>
                  </a:tblPr>
                  <a:tblGrid>
                    <a:gridCol w="358588">
                      <a:extLst>
                        <a:ext uri="{9D8B030D-6E8A-4147-A177-3AD203B41FA5}">
                          <a16:colId xmlns:a16="http://schemas.microsoft.com/office/drawing/2014/main" val="572420351"/>
                        </a:ext>
                      </a:extLst>
                    </a:gridCol>
                    <a:gridCol w="358588">
                      <a:extLst>
                        <a:ext uri="{9D8B030D-6E8A-4147-A177-3AD203B41FA5}">
                          <a16:colId xmlns:a16="http://schemas.microsoft.com/office/drawing/2014/main" val="3251454711"/>
                        </a:ext>
                      </a:extLst>
                    </a:gridCol>
                    <a:gridCol w="358588">
                      <a:extLst>
                        <a:ext uri="{9D8B030D-6E8A-4147-A177-3AD203B41FA5}">
                          <a16:colId xmlns:a16="http://schemas.microsoft.com/office/drawing/2014/main" val="2256631050"/>
                        </a:ext>
                      </a:extLst>
                    </a:gridCol>
                    <a:gridCol w="358588">
                      <a:extLst>
                        <a:ext uri="{9D8B030D-6E8A-4147-A177-3AD203B41FA5}">
                          <a16:colId xmlns:a16="http://schemas.microsoft.com/office/drawing/2014/main" val="477876032"/>
                        </a:ext>
                      </a:extLst>
                    </a:gridCol>
                    <a:gridCol w="358588">
                      <a:extLst>
                        <a:ext uri="{9D8B030D-6E8A-4147-A177-3AD203B41FA5}">
                          <a16:colId xmlns:a16="http://schemas.microsoft.com/office/drawing/2014/main" val="386882219"/>
                        </a:ext>
                      </a:extLst>
                    </a:gridCol>
                    <a:gridCol w="358588">
                      <a:extLst>
                        <a:ext uri="{9D8B030D-6E8A-4147-A177-3AD203B41FA5}">
                          <a16:colId xmlns:a16="http://schemas.microsoft.com/office/drawing/2014/main" val="120642031"/>
                        </a:ext>
                      </a:extLst>
                    </a:gridCol>
                    <a:gridCol w="358588">
                      <a:extLst>
                        <a:ext uri="{9D8B030D-6E8A-4147-A177-3AD203B41FA5}">
                          <a16:colId xmlns:a16="http://schemas.microsoft.com/office/drawing/2014/main" val="980485024"/>
                        </a:ext>
                      </a:extLst>
                    </a:gridCol>
                    <a:gridCol w="358588">
                      <a:extLst>
                        <a:ext uri="{9D8B030D-6E8A-4147-A177-3AD203B41FA5}">
                          <a16:colId xmlns:a16="http://schemas.microsoft.com/office/drawing/2014/main" val="2609369583"/>
                        </a:ext>
                      </a:extLst>
                    </a:gridCol>
                    <a:gridCol w="358588">
                      <a:extLst>
                        <a:ext uri="{9D8B030D-6E8A-4147-A177-3AD203B41FA5}">
                          <a16:colId xmlns:a16="http://schemas.microsoft.com/office/drawing/2014/main" val="3144381500"/>
                        </a:ext>
                      </a:extLst>
                    </a:gridCol>
                    <a:gridCol w="358588">
                      <a:extLst>
                        <a:ext uri="{9D8B030D-6E8A-4147-A177-3AD203B41FA5}">
                          <a16:colId xmlns:a16="http://schemas.microsoft.com/office/drawing/2014/main" val="2502962296"/>
                        </a:ext>
                      </a:extLst>
                    </a:gridCol>
                    <a:gridCol w="358588">
                      <a:extLst>
                        <a:ext uri="{9D8B030D-6E8A-4147-A177-3AD203B41FA5}">
                          <a16:colId xmlns:a16="http://schemas.microsoft.com/office/drawing/2014/main" val="556163154"/>
                        </a:ext>
                      </a:extLst>
                    </a:gridCol>
                    <a:gridCol w="358588">
                      <a:extLst>
                        <a:ext uri="{9D8B030D-6E8A-4147-A177-3AD203B41FA5}">
                          <a16:colId xmlns:a16="http://schemas.microsoft.com/office/drawing/2014/main" val="3431754676"/>
                        </a:ext>
                      </a:extLst>
                    </a:gridCol>
                    <a:gridCol w="358588">
                      <a:extLst>
                        <a:ext uri="{9D8B030D-6E8A-4147-A177-3AD203B41FA5}">
                          <a16:colId xmlns:a16="http://schemas.microsoft.com/office/drawing/2014/main" val="1956683235"/>
                        </a:ext>
                      </a:extLst>
                    </a:gridCol>
                    <a:gridCol w="358588">
                      <a:extLst>
                        <a:ext uri="{9D8B030D-6E8A-4147-A177-3AD203B41FA5}">
                          <a16:colId xmlns:a16="http://schemas.microsoft.com/office/drawing/2014/main" val="3358705172"/>
                        </a:ext>
                      </a:extLst>
                    </a:gridCol>
                    <a:gridCol w="358588">
                      <a:extLst>
                        <a:ext uri="{9D8B030D-6E8A-4147-A177-3AD203B41FA5}">
                          <a16:colId xmlns:a16="http://schemas.microsoft.com/office/drawing/2014/main" val="415746482"/>
                        </a:ext>
                      </a:extLst>
                    </a:gridCol>
                    <a:gridCol w="358588">
                      <a:extLst>
                        <a:ext uri="{9D8B030D-6E8A-4147-A177-3AD203B41FA5}">
                          <a16:colId xmlns:a16="http://schemas.microsoft.com/office/drawing/2014/main" val="897128318"/>
                        </a:ext>
                      </a:extLst>
                    </a:gridCol>
                    <a:gridCol w="358588">
                      <a:extLst>
                        <a:ext uri="{9D8B030D-6E8A-4147-A177-3AD203B41FA5}">
                          <a16:colId xmlns:a16="http://schemas.microsoft.com/office/drawing/2014/main" val="1441983300"/>
                        </a:ext>
                      </a:extLst>
                    </a:gridCol>
                  </a:tblGrid>
                  <a:tr h="413924">
                    <a:tc>
                      <a:txBody>
                        <a:bodyPr/>
                        <a:lstStyle/>
                        <a:p>
                          <a:pPr algn="ctr"/>
                          <a:r>
                            <a:rPr lang="en-CA"/>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00000" t="-1471" r="-14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200000" t="-1471" r="-13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300000" t="-1471" r="-129661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406897" t="-1471" r="-1218966"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498305" t="-1471" r="-10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598305" t="-1471" r="-9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698305" t="-1471" r="-8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798305" t="-1471" r="-7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898305" t="-1471" r="-6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998305" t="-1471" r="-5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098305" t="-1471" r="-498305"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218966" t="-1471" r="-406897"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296610" t="-1471" r="-3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396610" t="-1471" r="-200000" b="-5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496610" t="-1471" r="-100000" b="-501471"/>
                          </a:stretch>
                        </a:blipFill>
                      </a:tcPr>
                    </a:tc>
                    <a:tc>
                      <a:txBody>
                        <a:bodyPr/>
                        <a:lstStyle/>
                        <a:p>
                          <a:pPr algn="ctr"/>
                          <a:endParaRPr lang="en-CA"/>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7517439"/>
                      </a:ext>
                    </a:extLst>
                  </a:tr>
                  <a:tr h="41392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00000" t="-101471" r="-1496610" b="-401471"/>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300000" t="-101471" r="-1296610"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498305" t="-101471" r="-10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598305" t="-101471" r="-9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698305" t="-101471" r="-8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798305" t="-101471" r="-798305"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998305" t="-101471" r="-5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098305" t="-101471" r="-498305"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218966" t="-101471" r="-406897" b="-401471"/>
                          </a:stretch>
                        </a:blip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396610" t="-101471" r="-200000" b="-401471"/>
                          </a:stretch>
                        </a:blipFill>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8"/>
                          <a:stretch>
                            <a:fillRect l="-1496610" t="-101471" r="-100000" b="-401471"/>
                          </a:stretch>
                        </a:blipFill>
                      </a:tcPr>
                    </a:tc>
                    <a:tc>
                      <a:txBody>
                        <a:bodyPr/>
                        <a:lstStyle/>
                        <a:p>
                          <a:pPr algn="ctr"/>
                          <a:r>
                            <a:rPr lang="en-CA" sz="1000">
                              <a:noFill/>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8695802"/>
                      </a:ext>
                    </a:extLst>
                  </a:tr>
                  <a:tr h="413924">
                    <a:tc>
                      <a:txBody>
                        <a:bodyPr/>
                        <a:lstStyle/>
                        <a:p>
                          <a:pPr algn="ctr"/>
                          <a:r>
                            <a:rPr lang="en-CA">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dirty="0">
                              <a:noFill/>
                              <a:effectLst/>
                              <a:latin typeface="+mn-lt"/>
                              <a:ea typeface="+mn-ea"/>
                              <a:cs typeface="+mn-cs"/>
                            </a:rPr>
                            <a:t>✓</a:t>
                          </a:r>
                          <a:endParaRPr lang="en-CA" dirty="0">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dirty="0">
                              <a:solidFill>
                                <a:schemeClr val="tx1"/>
                              </a:solidFill>
                              <a:effectLst/>
                              <a:latin typeface="+mn-lt"/>
                              <a:ea typeface="+mn-ea"/>
                              <a:cs typeface="+mn-cs"/>
                            </a:rPr>
                            <a:t>✓</a:t>
                          </a:r>
                          <a:endParaRPr lang="en-CA" sz="135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dirty="0">
                              <a:no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0307"/>
                      </a:ext>
                    </a:extLst>
                  </a:tr>
                  <a:tr h="413924">
                    <a:tc>
                      <a:txBody>
                        <a:bodyPr/>
                        <a:lstStyle/>
                        <a:p>
                          <a:pPr algn="ctr"/>
                          <a:r>
                            <a:rPr lang="en-CA">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5399532"/>
                      </a:ext>
                    </a:extLst>
                  </a:tr>
                  <a:tr h="413924">
                    <a:tc>
                      <a:txBody>
                        <a:bodyPr/>
                        <a:lstStyle/>
                        <a:p>
                          <a:pPr algn="ctr"/>
                          <a:r>
                            <a:rPr lang="en-CA">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350" kern="1200">
                              <a:noFill/>
                              <a:effectLst/>
                              <a:latin typeface="+mn-lt"/>
                              <a:ea typeface="+mn-ea"/>
                              <a:cs typeface="+mn-cs"/>
                            </a:rPr>
                            <a:t>✓</a:t>
                          </a: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sz="1000">
                              <a:no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435811"/>
                      </a:ext>
                    </a:extLst>
                  </a:tr>
                  <a:tr h="413924">
                    <a:tc>
                      <a:txBody>
                        <a:bodyPr/>
                        <a:lstStyle/>
                        <a:p>
                          <a:pPr algn="ctr"/>
                          <a:r>
                            <a:rPr lang="en-CA">
                              <a:noFill/>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CA" b="1">
                              <a:noFill/>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CA" b="1" dirty="0">
                            <a:no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0931816"/>
                      </a:ext>
                    </a:extLst>
                  </a:tr>
                </a:tbl>
              </a:graphicData>
            </a:graphic>
          </p:graphicFrame>
        </mc:Fallback>
      </mc:AlternateContent>
      <p:pic>
        <p:nvPicPr>
          <p:cNvPr id="27" name="Graphic 26" descr="Tag with solid fill">
            <a:extLst>
              <a:ext uri="{FF2B5EF4-FFF2-40B4-BE49-F238E27FC236}">
                <a16:creationId xmlns:a16="http://schemas.microsoft.com/office/drawing/2014/main" id="{75E06837-2BD2-463F-9313-304EE1CC2FD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8023" y="1292196"/>
            <a:ext cx="327709" cy="327709"/>
          </a:xfrm>
          <a:prstGeom prst="rect">
            <a:avLst/>
          </a:prstGeom>
        </p:spPr>
      </p:pic>
      <p:pic>
        <p:nvPicPr>
          <p:cNvPr id="28" name="Graphic 27" descr="Tag with solid fill">
            <a:extLst>
              <a:ext uri="{FF2B5EF4-FFF2-40B4-BE49-F238E27FC236}">
                <a16:creationId xmlns:a16="http://schemas.microsoft.com/office/drawing/2014/main" id="{964EA1E6-B877-4F22-8B85-D358EE2030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11588" y="1702778"/>
            <a:ext cx="327709" cy="327709"/>
          </a:xfrm>
          <a:prstGeom prst="rect">
            <a:avLst/>
          </a:prstGeom>
        </p:spPr>
      </p:pic>
      <p:pic>
        <p:nvPicPr>
          <p:cNvPr id="29" name="Graphic 28" descr="Tag with solid fill">
            <a:extLst>
              <a:ext uri="{FF2B5EF4-FFF2-40B4-BE49-F238E27FC236}">
                <a16:creationId xmlns:a16="http://schemas.microsoft.com/office/drawing/2014/main" id="{9D8C2A3D-4831-4552-80D5-51A3D2F2966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8023" y="2117945"/>
            <a:ext cx="327709" cy="327709"/>
          </a:xfrm>
          <a:prstGeom prst="rect">
            <a:avLst/>
          </a:prstGeom>
        </p:spPr>
      </p:pic>
      <p:pic>
        <p:nvPicPr>
          <p:cNvPr id="30" name="Graphic 29" descr="Tag with solid fill">
            <a:extLst>
              <a:ext uri="{FF2B5EF4-FFF2-40B4-BE49-F238E27FC236}">
                <a16:creationId xmlns:a16="http://schemas.microsoft.com/office/drawing/2014/main" id="{A9693423-A104-43A1-B412-8FDF0311D2F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14031" y="2541807"/>
            <a:ext cx="327709" cy="327709"/>
          </a:xfrm>
          <a:prstGeom prst="rect">
            <a:avLst/>
          </a:prstGeom>
        </p:spPr>
      </p:pic>
      <p:sp>
        <p:nvSpPr>
          <p:cNvPr id="2" name="Title 1">
            <a:extLst>
              <a:ext uri="{FF2B5EF4-FFF2-40B4-BE49-F238E27FC236}">
                <a16:creationId xmlns:a16="http://schemas.microsoft.com/office/drawing/2014/main" id="{792DFB66-6F7B-4E9B-88D0-9CEC118D1AAA}"/>
              </a:ext>
            </a:extLst>
          </p:cNvPr>
          <p:cNvSpPr>
            <a:spLocks noGrp="1"/>
          </p:cNvSpPr>
          <p:nvPr>
            <p:ph type="title"/>
          </p:nvPr>
        </p:nvSpPr>
        <p:spPr/>
        <p:txBody>
          <a:bodyPr/>
          <a:lstStyle/>
          <a:p>
            <a:r>
              <a:rPr lang="en-CA"/>
              <a:t>Bennett-Brassard (BB84)</a:t>
            </a:r>
          </a:p>
        </p:txBody>
      </p:sp>
      <p:pic>
        <p:nvPicPr>
          <p:cNvPr id="6" name="Picture 5" descr="A picture containing toy&#10;&#10;Description automatically generated">
            <a:extLst>
              <a:ext uri="{FF2B5EF4-FFF2-40B4-BE49-F238E27FC236}">
                <a16:creationId xmlns:a16="http://schemas.microsoft.com/office/drawing/2014/main" id="{1D740C86-3591-4BF8-921B-65A36D663E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87257" y="1141850"/>
            <a:ext cx="1143135" cy="2059697"/>
          </a:xfrm>
          <a:prstGeom prst="rect">
            <a:avLst/>
          </a:prstGeom>
        </p:spPr>
      </p:pic>
      <p:pic>
        <p:nvPicPr>
          <p:cNvPr id="7" name="Picture 6" descr="A picture containing person, person&#10;&#10;Description automatically generated">
            <a:extLst>
              <a:ext uri="{FF2B5EF4-FFF2-40B4-BE49-F238E27FC236}">
                <a16:creationId xmlns:a16="http://schemas.microsoft.com/office/drawing/2014/main" id="{CBCE612E-0C4F-43FF-B309-4E0167E6B9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04503" y="1042717"/>
            <a:ext cx="1639497" cy="1686465"/>
          </a:xfrm>
          <a:prstGeom prst="rect">
            <a:avLst/>
          </a:prstGeom>
        </p:spPr>
      </p:pic>
      <p:cxnSp>
        <p:nvCxnSpPr>
          <p:cNvPr id="13" name="Straight Arrow Connector 12">
            <a:extLst>
              <a:ext uri="{FF2B5EF4-FFF2-40B4-BE49-F238E27FC236}">
                <a16:creationId xmlns:a16="http://schemas.microsoft.com/office/drawing/2014/main" id="{DD5A97CF-C328-408B-B39C-7BC9A0F846E9}"/>
              </a:ext>
            </a:extLst>
          </p:cNvPr>
          <p:cNvCxnSpPr>
            <a:cxnSpLocks/>
          </p:cNvCxnSpPr>
          <p:nvPr/>
        </p:nvCxnSpPr>
        <p:spPr>
          <a:xfrm>
            <a:off x="1600202" y="1219200"/>
            <a:ext cx="5889523"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41AA0-FDBB-42C1-8DCE-5E8D3CDC1FA2}"/>
              </a:ext>
            </a:extLst>
          </p:cNvPr>
          <p:cNvCxnSpPr>
            <a:cxnSpLocks/>
          </p:cNvCxnSpPr>
          <p:nvPr/>
        </p:nvCxnSpPr>
        <p:spPr>
          <a:xfrm>
            <a:off x="1600202" y="1614217"/>
            <a:ext cx="5879998"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C903B0E-9B71-4674-A7E4-35CF59E24371}"/>
              </a:ext>
            </a:extLst>
          </p:cNvPr>
          <p:cNvCxnSpPr>
            <a:cxnSpLocks/>
          </p:cNvCxnSpPr>
          <p:nvPr/>
        </p:nvCxnSpPr>
        <p:spPr>
          <a:xfrm>
            <a:off x="1600202" y="2023792"/>
            <a:ext cx="5879998"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9464DFE-EF8B-40B3-99BE-0CE262AB47B9}"/>
              </a:ext>
            </a:extLst>
          </p:cNvPr>
          <p:cNvCxnSpPr>
            <a:cxnSpLocks/>
          </p:cNvCxnSpPr>
          <p:nvPr/>
        </p:nvCxnSpPr>
        <p:spPr>
          <a:xfrm>
            <a:off x="1600202" y="2442892"/>
            <a:ext cx="5889523" cy="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524BFC-E13A-44D4-9601-C8E16FD42DE6}"/>
              </a:ext>
            </a:extLst>
          </p:cNvPr>
          <p:cNvCxnSpPr>
            <a:cxnSpLocks/>
          </p:cNvCxnSpPr>
          <p:nvPr/>
        </p:nvCxnSpPr>
        <p:spPr>
          <a:xfrm>
            <a:off x="1600202" y="2881042"/>
            <a:ext cx="5899048" cy="0"/>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17D11B6-44BA-4200-B55C-9850B2F878F1}"/>
              </a:ext>
            </a:extLst>
          </p:cNvPr>
          <p:cNvSpPr txBox="1"/>
          <p:nvPr/>
        </p:nvSpPr>
        <p:spPr>
          <a:xfrm>
            <a:off x="619490" y="3285961"/>
            <a:ext cx="5955413" cy="1338828"/>
          </a:xfrm>
          <a:prstGeom prst="rect">
            <a:avLst/>
          </a:prstGeom>
          <a:noFill/>
        </p:spPr>
        <p:txBody>
          <a:bodyPr wrap="none" rtlCol="0">
            <a:spAutoFit/>
          </a:body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Alice sends </a:t>
            </a:r>
            <a:r>
              <a:rPr kumimoji="0" lang="en-CA" sz="1350" b="1" i="0" u="none" strike="noStrike" kern="1200" cap="none" spc="0" normalizeH="0" baseline="0" noProof="0" dirty="0">
                <a:ln>
                  <a:noFill/>
                </a:ln>
                <a:solidFill>
                  <a:prstClr val="black"/>
                </a:solidFill>
                <a:effectLst/>
                <a:uLnTx/>
                <a:uFillTx/>
                <a:latin typeface="Calibri"/>
                <a:ea typeface="+mn-ea"/>
                <a:cs typeface="+mn-cs"/>
              </a:rPr>
              <a:t>random</a:t>
            </a:r>
            <a:r>
              <a:rPr kumimoji="0" lang="en-CA" sz="1350" b="0" i="0" u="none" strike="noStrike" kern="1200" cap="none" spc="0" normalizeH="0" baseline="0" noProof="0" dirty="0">
                <a:ln>
                  <a:noFill/>
                </a:ln>
                <a:solidFill>
                  <a:prstClr val="black"/>
                </a:solidFill>
                <a:effectLst/>
                <a:uLnTx/>
                <a:uFillTx/>
                <a:latin typeface="Calibri"/>
                <a:ea typeface="+mn-ea"/>
                <a:cs typeface="+mn-cs"/>
              </a:rPr>
              <a:t> </a:t>
            </a:r>
            <a:r>
              <a:rPr kumimoji="0" lang="en-CA" sz="1350" b="0" i="0" u="none" strike="noStrike" kern="1200" cap="none" spc="0" normalizeH="0" baseline="0" noProof="0" dirty="0">
                <a:ln>
                  <a:noFill/>
                </a:ln>
                <a:solidFill>
                  <a:srgbClr val="C00000"/>
                </a:solidFill>
                <a:effectLst/>
                <a:uLnTx/>
                <a:uFillTx/>
                <a:latin typeface="Calibri"/>
                <a:ea typeface="+mn-ea"/>
                <a:cs typeface="+mn-cs"/>
              </a:rPr>
              <a:t>qubits</a:t>
            </a:r>
            <a:r>
              <a:rPr kumimoji="0" lang="en-CA" sz="1350" b="0" i="0" u="none" strike="noStrike" kern="1200" cap="none" spc="0" normalizeH="0" baseline="0" noProof="0" dirty="0">
                <a:ln>
                  <a:noFill/>
                </a:ln>
                <a:solidFill>
                  <a:prstClr val="black"/>
                </a:solidFill>
                <a:effectLst/>
                <a:uLnTx/>
                <a:uFillTx/>
                <a:latin typeface="Calibri"/>
                <a:ea typeface="+mn-ea"/>
                <a:cs typeface="+mn-cs"/>
              </a:rPr>
              <a:t> </a:t>
            </a:r>
            <a:r>
              <a:rPr kumimoji="0" lang="en-CA" sz="1350" b="0" i="0" u="none" strike="noStrike" kern="1200" cap="none" spc="0" normalizeH="0" baseline="0" noProof="0" dirty="0">
                <a:ln>
                  <a:noFill/>
                </a:ln>
                <a:solidFill>
                  <a:prstClr val="white">
                    <a:lumMod val="65000"/>
                  </a:prstClr>
                </a:solidFill>
                <a:effectLst/>
                <a:uLnTx/>
                <a:uFillTx/>
                <a:latin typeface="Calibri"/>
                <a:ea typeface="+mn-ea"/>
                <a:cs typeface="+mn-cs"/>
              </a:rPr>
              <a:t>(some may not arrive)</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Bob measures in </a:t>
            </a:r>
            <a:r>
              <a:rPr kumimoji="0" lang="en-CA" sz="1350" b="1" i="0" u="none" strike="noStrike" kern="1200" cap="none" spc="0" normalizeH="0" baseline="0" noProof="0" dirty="0">
                <a:ln>
                  <a:noFill/>
                </a:ln>
                <a:solidFill>
                  <a:prstClr val="black"/>
                </a:solidFill>
                <a:effectLst/>
                <a:uLnTx/>
                <a:uFillTx/>
                <a:latin typeface="Calibri"/>
                <a:ea typeface="+mn-ea"/>
                <a:cs typeface="+mn-cs"/>
              </a:rPr>
              <a:t>random</a:t>
            </a:r>
            <a:r>
              <a:rPr kumimoji="0" lang="en-CA" sz="1350" b="0" i="0" u="none" strike="noStrike" kern="1200" cap="none" spc="0" normalizeH="0" baseline="0" noProof="0" dirty="0">
                <a:ln>
                  <a:noFill/>
                </a:ln>
                <a:solidFill>
                  <a:prstClr val="black"/>
                </a:solidFill>
                <a:effectLst/>
                <a:uLnTx/>
                <a:uFillTx/>
                <a:latin typeface="Calibri"/>
                <a:ea typeface="+mn-ea"/>
                <a:cs typeface="+mn-cs"/>
              </a:rPr>
              <a:t> bases, reveals them to Alice </a:t>
            </a:r>
            <a:r>
              <a:rPr kumimoji="0" lang="en-CA" sz="1350" b="1" i="0" u="none" strike="noStrike" kern="1200" cap="none" spc="0" normalizeH="0" baseline="0" noProof="0" dirty="0">
                <a:ln>
                  <a:noFill/>
                </a:ln>
                <a:solidFill>
                  <a:prstClr val="black"/>
                </a:solidFill>
                <a:effectLst/>
                <a:uLnTx/>
                <a:uFillTx/>
                <a:latin typeface="Calibri"/>
                <a:ea typeface="+mn-ea"/>
                <a:cs typeface="+mn-cs"/>
              </a:rPr>
              <a:t>after</a:t>
            </a:r>
            <a:r>
              <a:rPr kumimoji="0" lang="en-CA" sz="1350" b="0" i="0" u="none" strike="noStrike" kern="1200" cap="none" spc="0" normalizeH="0" baseline="0" noProof="0" dirty="0">
                <a:ln>
                  <a:noFill/>
                </a:ln>
                <a:solidFill>
                  <a:prstClr val="black"/>
                </a:solidFill>
                <a:effectLst/>
                <a:uLnTx/>
                <a:uFillTx/>
                <a:latin typeface="Calibri"/>
                <a:ea typeface="+mn-ea"/>
                <a:cs typeface="+mn-cs"/>
              </a:rPr>
              <a:t> the measurement</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Alice confirms when sending/measurement basis were the same</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Bob reveals each measurement outcome bit with probability ½</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Alice confirms if the bits are correct (and aborts if any bit is incorrect)</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CA" sz="1350" b="0" i="0" u="none" strike="noStrike" kern="1200" cap="none" spc="0" normalizeH="0" baseline="0" noProof="0" dirty="0">
                <a:ln>
                  <a:noFill/>
                </a:ln>
                <a:solidFill>
                  <a:prstClr val="black"/>
                </a:solidFill>
                <a:effectLst/>
                <a:uLnTx/>
                <a:uFillTx/>
                <a:latin typeface="Calibri"/>
                <a:ea typeface="+mn-ea"/>
                <a:cs typeface="+mn-cs"/>
              </a:rPr>
              <a:t>Both use the remaining bits as shared key: 1011</a:t>
            </a:r>
          </a:p>
        </p:txBody>
      </p:sp>
      <p:sp>
        <p:nvSpPr>
          <p:cNvPr id="32" name="TextBox 31">
            <a:extLst>
              <a:ext uri="{FF2B5EF4-FFF2-40B4-BE49-F238E27FC236}">
                <a16:creationId xmlns:a16="http://schemas.microsoft.com/office/drawing/2014/main" id="{82AD4065-191D-47AE-8A01-8C2D78174857}"/>
              </a:ext>
            </a:extLst>
          </p:cNvPr>
          <p:cNvSpPr txBox="1"/>
          <p:nvPr/>
        </p:nvSpPr>
        <p:spPr>
          <a:xfrm>
            <a:off x="7020231" y="3769755"/>
            <a:ext cx="2123769"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a:ln>
                  <a:noFill/>
                </a:ln>
                <a:solidFill>
                  <a:prstClr val="black"/>
                </a:solidFill>
                <a:effectLst/>
                <a:uLnTx/>
                <a:uFillTx/>
                <a:latin typeface="Calibri"/>
                <a:ea typeface="+mn-ea"/>
                <a:cs typeface="+mn-cs"/>
              </a:rPr>
              <a:t>All classical messages are authenticated, as indicated by the tags (      ).</a:t>
            </a:r>
          </a:p>
        </p:txBody>
      </p:sp>
      <p:pic>
        <p:nvPicPr>
          <p:cNvPr id="33" name="Graphic 32" descr="Tag with solid fill">
            <a:extLst>
              <a:ext uri="{FF2B5EF4-FFF2-40B4-BE49-F238E27FC236}">
                <a16:creationId xmlns:a16="http://schemas.microsoft.com/office/drawing/2014/main" id="{E67E734F-348E-4274-B89F-0C48283E60B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10886" y="4186976"/>
            <a:ext cx="327709" cy="327709"/>
          </a:xfrm>
          <a:prstGeom prst="rect">
            <a:avLst/>
          </a:prstGeom>
        </p:spPr>
      </p:pic>
      <p:sp>
        <p:nvSpPr>
          <p:cNvPr id="3" name="Slide Number Placeholder 2">
            <a:extLst>
              <a:ext uri="{FF2B5EF4-FFF2-40B4-BE49-F238E27FC236}">
                <a16:creationId xmlns:a16="http://schemas.microsoft.com/office/drawing/2014/main" id="{F636810B-0173-53AC-6787-802D89C041D3}"/>
              </a:ext>
            </a:extLst>
          </p:cNvPr>
          <p:cNvSpPr>
            <a:spLocks noGrp="1"/>
          </p:cNvSpPr>
          <p:nvPr>
            <p:ph type="sldNum" sz="quarter" idx="8"/>
          </p:nvPr>
        </p:nvSpPr>
        <p:spPr/>
        <p:txBody>
          <a:bodyPr/>
          <a:lstStyle/>
          <a:p>
            <a:pPr lvl="0"/>
            <a:fld id="{54D7E5F9-595B-41CC-8860-862166473562}" type="slidenum">
              <a:rPr lang="en-US" smtClean="0"/>
              <a:t>82</a:t>
            </a:fld>
            <a:endParaRPr lang="en-US"/>
          </a:p>
        </p:txBody>
      </p:sp>
    </p:spTree>
    <p:extLst>
      <p:ext uri="{BB962C8B-B14F-4D97-AF65-F5344CB8AC3E}">
        <p14:creationId xmlns:p14="http://schemas.microsoft.com/office/powerpoint/2010/main" val="828984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3BAB406-CAF2-B38E-9CF5-6F0377300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D8DCA-B938-EEB1-068B-921E395AD812}"/>
              </a:ext>
            </a:extLst>
          </p:cNvPr>
          <p:cNvSpPr>
            <a:spLocks noGrp="1"/>
          </p:cNvSpPr>
          <p:nvPr>
            <p:ph type="title"/>
          </p:nvPr>
        </p:nvSpPr>
        <p:spPr/>
        <p:txBody>
          <a:bodyPr/>
          <a:lstStyle/>
          <a:p>
            <a:r>
              <a:rPr lang="en-US"/>
              <a:t>A note on notation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341EA1-E498-910C-17BD-082D66B248BD}"/>
                  </a:ext>
                </a:extLst>
              </p:cNvPr>
              <p:cNvSpPr>
                <a:spLocks noGrp="1"/>
              </p:cNvSpPr>
              <p:nvPr>
                <p:ph idx="1"/>
              </p:nvPr>
            </p:nvSpPr>
            <p:spPr/>
            <p:txBody>
              <a:bodyPr/>
              <a:lstStyle/>
              <a:p>
                <a:r>
                  <a:rPr lang="en-US" dirty="0"/>
                  <a:t>I write </a:t>
                </a:r>
                <a14:m>
                  <m:oMath xmlns:m="http://schemas.openxmlformats.org/officeDocument/2006/math">
                    <m:r>
                      <a:rPr lang="en-US" b="0" i="1" smtClean="0">
                        <a:latin typeface="Cambria Math" panose="02040503050406030204" pitchFamily="18" charset="0"/>
                      </a:rPr>
                      <m:t>+</m:t>
                    </m:r>
                  </m:oMath>
                </a14:m>
                <a:r>
                  <a:rPr lang="en-US" dirty="0"/>
                  <a:t> for the computational/</a:t>
                </a:r>
                <a:r>
                  <a:rPr lang="en-US" dirty="0" err="1"/>
                  <a:t>rectlinear</a:t>
                </a:r>
                <a:r>
                  <a:rPr lang="en-US" dirty="0"/>
                  <a:t> basis and </a:t>
                </a:r>
                <a14:m>
                  <m:oMath xmlns:m="http://schemas.openxmlformats.org/officeDocument/2006/math">
                    <m:r>
                      <a:rPr lang="en-US" b="0" i="1" smtClean="0">
                        <a:latin typeface="Cambria Math" panose="02040503050406030204" pitchFamily="18" charset="0"/>
                      </a:rPr>
                      <m:t>×</m:t>
                    </m:r>
                  </m:oMath>
                </a14:m>
                <a:r>
                  <a:rPr lang="en-US" dirty="0"/>
                  <a:t> for the Hadamard/diagonal basis, which corresponds to the polarization direction of the qubit encoded as a photon.</a:t>
                </a:r>
              </a:p>
              <a:p>
                <a:endParaRPr lang="en-US" dirty="0"/>
              </a:p>
              <a:p>
                <a:r>
                  <a:rPr lang="en-US" dirty="0"/>
                  <a:t>I also write </a:t>
                </a:r>
                <a14:m>
                  <m:oMath xmlns:m="http://schemas.openxmlformats.org/officeDocument/2006/math">
                    <m:r>
                      <a:rPr lang="en-US" b="0" i="1" smtClean="0">
                        <a:latin typeface="Cambria Math" panose="02040503050406030204" pitchFamily="18" charset="0"/>
                      </a:rPr>
                      <m:t>|+⟩</m:t>
                    </m:r>
                  </m:oMath>
                </a14:m>
                <a:r>
                  <a:rPr lang="en-US" dirty="0"/>
                  <a:t> for the plus-state and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oMath>
                </a14:m>
                <a:r>
                  <a:rPr lang="en-US" dirty="0"/>
                  <a:t> for the minus-state, which correspond to the diagonally polarized photon ⤢ and the anti-diagonally polarized photon ⤡.</a:t>
                </a:r>
              </a:p>
              <a:p>
                <a:endParaRPr lang="en-US" dirty="0"/>
              </a:p>
              <a:p>
                <a:r>
                  <a:rPr lang="en-US" dirty="0"/>
                  <a:t>The difference is indicated by the </a:t>
                </a:r>
                <a:r>
                  <a:rPr lang="en-US" dirty="0" err="1"/>
                  <a:t>ket</a:t>
                </a:r>
                <a:r>
                  <a:rPr lang="en-US" dirty="0"/>
                  <a:t>-notation:</a:t>
                </a:r>
              </a:p>
              <a:p>
                <a:pPr marL="342900"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e>
                    </m:d>
                  </m:oMath>
                </a14:m>
                <a:r>
                  <a:rPr lang="en-US" dirty="0"/>
                  <a:t> is a basis</a:t>
                </a:r>
              </a:p>
              <a:p>
                <a:pPr marL="342900" indent="-342900">
                  <a:buFont typeface="Arial" panose="020B0604020202020204" pitchFamily="34" charset="0"/>
                  <a:buChar char="•"/>
                </a:pP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+|1⟩</m:t>
                        </m:r>
                      </m:e>
                    </m:d>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oMath>
                </a14:m>
                <a:r>
                  <a:rPr lang="en-US" dirty="0"/>
                  <a:t> is a qubit state</a:t>
                </a:r>
              </a:p>
              <a:p>
                <a:endParaRPr lang="en-US" dirty="0">
                  <a:solidFill>
                    <a:schemeClr val="bg1">
                      <a:lumMod val="50000"/>
                    </a:schemeClr>
                  </a:solidFill>
                </a:endParaRPr>
              </a:p>
              <a:p>
                <a:r>
                  <a:rPr lang="en-US" dirty="0">
                    <a:solidFill>
                      <a:schemeClr val="bg1">
                        <a:lumMod val="65000"/>
                      </a:schemeClr>
                    </a:solidFill>
                  </a:rPr>
                  <a:t>Apologies if this is confusing</a:t>
                </a:r>
              </a:p>
            </p:txBody>
          </p:sp>
        </mc:Choice>
        <mc:Fallback xmlns="">
          <p:sp>
            <p:nvSpPr>
              <p:cNvPr id="3" name="Content Placeholder 2">
                <a:extLst>
                  <a:ext uri="{FF2B5EF4-FFF2-40B4-BE49-F238E27FC236}">
                    <a16:creationId xmlns:a16="http://schemas.microsoft.com/office/drawing/2014/main" id="{9D341EA1-E498-910C-17BD-082D66B248BD}"/>
                  </a:ext>
                </a:extLst>
              </p:cNvPr>
              <p:cNvSpPr>
                <a:spLocks noGrp="1" noRot="1" noChangeAspect="1" noMove="1" noResize="1" noEditPoints="1" noAdjustHandles="1" noChangeArrowheads="1" noChangeShapeType="1" noTextEdit="1"/>
              </p:cNvSpPr>
              <p:nvPr>
                <p:ph idx="1"/>
              </p:nvPr>
            </p:nvSpPr>
            <p:spPr>
              <a:blipFill>
                <a:blip r:embed="rId2"/>
                <a:stretch>
                  <a:fillRect t="-151" b="-211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230416A-7E28-C275-7E18-A6AFB300E19F}"/>
              </a:ext>
            </a:extLst>
          </p:cNvPr>
          <p:cNvSpPr>
            <a:spLocks noGrp="1"/>
          </p:cNvSpPr>
          <p:nvPr>
            <p:ph type="sldNum" sz="quarter" idx="8"/>
          </p:nvPr>
        </p:nvSpPr>
        <p:spPr/>
        <p:txBody>
          <a:bodyPr/>
          <a:lstStyle/>
          <a:p>
            <a:pPr lvl="0"/>
            <a:fld id="{54D7E5F9-595B-41CC-8860-862166473562}" type="slidenum">
              <a:rPr lang="en-US" smtClean="0"/>
              <a:t>83</a:t>
            </a:fld>
            <a:endParaRPr lang="en-US"/>
          </a:p>
        </p:txBody>
      </p:sp>
    </p:spTree>
    <p:extLst>
      <p:ext uri="{BB962C8B-B14F-4D97-AF65-F5344CB8AC3E}">
        <p14:creationId xmlns:p14="http://schemas.microsoft.com/office/powerpoint/2010/main" val="32097424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8C9A4-3B76-6CD8-7CB1-C9A988DB6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B9B052-00C3-739F-52B4-C40B0E02A104}"/>
              </a:ext>
            </a:extLst>
          </p:cNvPr>
          <p:cNvSpPr>
            <a:spLocks noGrp="1"/>
          </p:cNvSpPr>
          <p:nvPr>
            <p:ph type="title"/>
          </p:nvPr>
        </p:nvSpPr>
        <p:spPr/>
        <p:txBody>
          <a:bodyPr/>
          <a:lstStyle/>
          <a:p>
            <a:r>
              <a:rPr lang="en-US"/>
              <a:t>BB84: random number generator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507BE80-73BD-64B2-E3C4-F70943491FC2}"/>
                  </a:ext>
                </a:extLst>
              </p:cNvPr>
              <p:cNvSpPr>
                <a:spLocks noGrp="1"/>
              </p:cNvSpPr>
              <p:nvPr>
                <p:ph idx="1"/>
              </p:nvPr>
            </p:nvSpPr>
            <p:spPr/>
            <p:txBody>
              <a:bodyPr/>
              <a:lstStyle/>
              <a:p>
                <a:r>
                  <a:rPr lang="en-US" dirty="0"/>
                  <a:t>For randomness (</a:t>
                </a:r>
                <a14:m>
                  <m:oMath xmlns:m="http://schemas.openxmlformats.org/officeDocument/2006/math">
                    <m:groupChr>
                      <m:groupChrPr>
                        <m:chr m:val="←"/>
                        <m:vertJc m:val="bot"/>
                        <m:ctrlPr>
                          <a:rPr lang="en-US" i="1" smtClean="0">
                            <a:latin typeface="Cambria Math" panose="02040503050406030204" pitchFamily="18" charset="0"/>
                          </a:rPr>
                        </m:ctrlPr>
                      </m:groupChrPr>
                      <m:e>
                        <m:r>
                          <m:rPr>
                            <m:brk m:alnAt="2"/>
                          </m:rPr>
                          <a:rPr lang="en-US" i="1">
                            <a:latin typeface="Cambria Math" panose="02040503050406030204" pitchFamily="18" charset="0"/>
                          </a:rPr>
                          <m:t>$</m:t>
                        </m:r>
                      </m:e>
                    </m:groupChr>
                    <m:r>
                      <a:rPr lang="en-US" b="0" i="0" smtClean="0">
                        <a:latin typeface="Cambria Math" panose="02040503050406030204" pitchFamily="18" charset="0"/>
                      </a:rPr>
                      <m:t>)</m:t>
                    </m:r>
                  </m:oMath>
                </a14:m>
                <a:r>
                  <a:rPr lang="en-US" dirty="0"/>
                  <a:t> , we require a true random number generator (TRNG)</a:t>
                </a:r>
              </a:p>
              <a:p>
                <a:pPr marL="342900" indent="-34290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𝑏</m:t>
                    </m:r>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m:t>
                        </m:r>
                      </m:e>
                    </m:groupCh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endParaRPr lang="en-US" b="0" dirty="0"/>
              </a:p>
              <a:p>
                <a:pPr marL="522900" lvl="1" indent="-342900"/>
                <a:r>
                  <a:rPr lang="en-US" dirty="0"/>
                  <a:t>for every bit </a:t>
                </a:r>
                <a14:m>
                  <m:oMath xmlns:m="http://schemas.openxmlformats.org/officeDocument/2006/math">
                    <m:r>
                      <a:rPr lang="en-US" b="0" i="1" smtClean="0">
                        <a:latin typeface="Cambria Math" panose="02040503050406030204" pitchFamily="18" charset="0"/>
                      </a:rPr>
                      <m:t>𝑏</m:t>
                    </m:r>
                  </m:oMath>
                </a14:m>
                <a:r>
                  <a:rPr lang="en-US" dirty="0"/>
                  <a:t> (independently):</a:t>
                </a:r>
                <a:br>
                  <a:rPr lang="en-US" b="0" i="1" dirty="0">
                    <a:latin typeface="Cambria Math" panose="02040503050406030204" pitchFamily="18" charset="0"/>
                  </a:rPr>
                </a:b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=0</m:t>
                            </m:r>
                          </m:e>
                        </m:d>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=1</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b="0" i="1" dirty="0">
                  <a:latin typeface="Cambria Math" panose="02040503050406030204" pitchFamily="18" charset="0"/>
                </a:endParaRPr>
              </a:p>
              <a:p>
                <a:pPr marL="342900" indent="-342900">
                  <a:buFont typeface="Arial" panose="020B0604020202020204" pitchFamily="34" charset="0"/>
                  <a:buChar char="•"/>
                </a:pPr>
                <a:r>
                  <a:rPr lang="en-US" dirty="0"/>
                  <a:t>often implemented as a quantum RNG (QRNG)</a:t>
                </a:r>
              </a:p>
              <a:p>
                <a:pPr marL="342900" indent="-342900">
                  <a:buFont typeface="Arial" panose="020B0604020202020204" pitchFamily="34" charset="0"/>
                  <a:buChar char="•"/>
                </a:pPr>
                <a:r>
                  <a:rPr lang="en-US" dirty="0"/>
                  <a:t>conceptually simple: measure </a:t>
                </a:r>
                <a14:m>
                  <m:oMath xmlns:m="http://schemas.openxmlformats.org/officeDocument/2006/math">
                    <m:r>
                      <a:rPr lang="en-US" b="0" i="1" smtClean="0">
                        <a:latin typeface="Cambria Math" panose="02040503050406030204" pitchFamily="18" charset="0"/>
                      </a:rPr>
                      <m:t>|+⟩</m:t>
                    </m:r>
                  </m:oMath>
                </a14:m>
                <a:r>
                  <a:rPr lang="en-US" dirty="0"/>
                  <a:t> in the computational basis</a:t>
                </a:r>
              </a:p>
              <a:p>
                <a:pPr marL="342900" indent="-342900">
                  <a:buFont typeface="Arial" panose="020B0604020202020204" pitchFamily="34" charset="0"/>
                  <a:buChar char="•"/>
                </a:pPr>
                <a:r>
                  <a:rPr lang="en-US" dirty="0"/>
                  <a:t>practically difficult: debiasing hardware imperfections, etc.</a:t>
                </a:r>
              </a:p>
            </p:txBody>
          </p:sp>
        </mc:Choice>
        <mc:Fallback xmlns="">
          <p:sp>
            <p:nvSpPr>
              <p:cNvPr id="3" name="Content Placeholder 2">
                <a:extLst>
                  <a:ext uri="{FF2B5EF4-FFF2-40B4-BE49-F238E27FC236}">
                    <a16:creationId xmlns:a16="http://schemas.microsoft.com/office/drawing/2014/main" id="{7507BE80-73BD-64B2-E3C4-F70943491FC2}"/>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FE15E68-23C7-64BF-616B-966C533C7B8E}"/>
              </a:ext>
            </a:extLst>
          </p:cNvPr>
          <p:cNvSpPr>
            <a:spLocks noGrp="1"/>
          </p:cNvSpPr>
          <p:nvPr>
            <p:ph type="sldNum" sz="quarter" idx="8"/>
          </p:nvPr>
        </p:nvSpPr>
        <p:spPr/>
        <p:txBody>
          <a:bodyPr/>
          <a:lstStyle/>
          <a:p>
            <a:pPr lvl="0"/>
            <a:fld id="{54D7E5F9-595B-41CC-8860-862166473562}" type="slidenum">
              <a:rPr lang="en-US" smtClean="0"/>
              <a:t>84</a:t>
            </a:fld>
            <a:endParaRPr lang="en-US"/>
          </a:p>
        </p:txBody>
      </p:sp>
    </p:spTree>
    <p:extLst>
      <p:ext uri="{BB962C8B-B14F-4D97-AF65-F5344CB8AC3E}">
        <p14:creationId xmlns:p14="http://schemas.microsoft.com/office/powerpoint/2010/main" val="6847475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665F4-AD8C-F320-22C8-D202509649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1118D-D69F-2666-EA9B-9262CC968511}"/>
              </a:ext>
            </a:extLst>
          </p:cNvPr>
          <p:cNvSpPr>
            <a:spLocks noGrp="1"/>
          </p:cNvSpPr>
          <p:nvPr>
            <p:ph type="title"/>
          </p:nvPr>
        </p:nvSpPr>
        <p:spPr/>
        <p:txBody>
          <a:bodyPr/>
          <a:lstStyle/>
          <a:p>
            <a:r>
              <a:rPr lang="en-US"/>
              <a:t>BB84: qubit transmission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298F7B-EB8A-ECB8-A436-4F8052D78A76}"/>
                  </a:ext>
                </a:extLst>
              </p:cNvPr>
              <p:cNvSpPr>
                <a:spLocks noGrp="1"/>
              </p:cNvSpPr>
              <p:nvPr>
                <p:ph idx="1"/>
              </p:nvPr>
            </p:nvSpPr>
            <p:spPr/>
            <p:txBody>
              <a:bodyPr>
                <a:normAutofit fontScale="92500" lnSpcReduction="10000"/>
              </a:bodyPr>
              <a:lstStyle/>
              <a:p>
                <a:r>
                  <a:rPr lang="en-US"/>
                  <a:t>Alice:</a:t>
                </a:r>
              </a:p>
              <a:p>
                <a:pPr marL="457200" indent="-457200">
                  <a:buFont typeface="+mj-lt"/>
                  <a:buAutoNum type="arabicPeriod"/>
                </a:pPr>
                <a:r>
                  <a:rPr lang="en-US"/>
                  <a:t>generates random bit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r>
                      <a:rPr lang="en-US" b="0" i="1" smtClean="0">
                        <a:latin typeface="Cambria Math" panose="02040503050406030204" pitchFamily="18" charset="0"/>
                      </a:rPr>
                      <m:t>{0,1}</m:t>
                    </m:r>
                  </m:oMath>
                </a14:m>
                <a:endParaRPr lang="en-US"/>
              </a:p>
              <a:p>
                <a:pPr marL="457200" indent="-457200">
                  <a:buFont typeface="+mj-lt"/>
                  <a:buAutoNum type="arabicPeriod"/>
                </a:pPr>
                <a:r>
                  <a:rPr lang="en-US"/>
                  <a:t>generates random encoding basis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m:t>
                        </m:r>
                      </m:e>
                    </m:groupCh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m:t>
                        </m:r>
                      </m:e>
                    </m:d>
                  </m:oMath>
                </a14:m>
                <a:br>
                  <a:rPr lang="en-US"/>
                </a:br>
                <a:endParaRPr lang="en-US"/>
              </a:p>
              <a:p>
                <a:pPr marL="457200" indent="-457200">
                  <a:buFont typeface="+mj-lt"/>
                  <a:buAutoNum type="arabicPeriod"/>
                </a:pPr>
                <a:r>
                  <a:rPr lang="en-US"/>
                  <a:t>creates qubit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  </m:t>
                            </m:r>
                            <m:r>
                              <m:rPr>
                                <m:nor/>
                              </m:rPr>
                              <a:rPr lang="en-US" b="0" i="0" smtClean="0">
                                <a:latin typeface="Cambria Math" panose="02040503050406030204" pitchFamily="18" charset="0"/>
                              </a:rPr>
                              <m:t>if</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m:rPr>
                                <m:nor/>
                              </m:rPr>
                              <a:rPr lang="en-US" i="0">
                                <a:latin typeface="Cambria Math" panose="02040503050406030204" pitchFamily="18" charset="0"/>
                              </a:rPr>
                              <m:t>if</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r>
                              <a:rPr lang="en-US" i="1">
                                <a:latin typeface="Cambria Math" panose="02040503050406030204" pitchFamily="18" charset="0"/>
                              </a:rPr>
                              <m:t>=+</m:t>
                            </m:r>
                          </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  </m:t>
                            </m:r>
                            <m:r>
                              <m:rPr>
                                <m:nor/>
                              </m:rPr>
                              <a:rPr lang="en-US" i="0">
                                <a:latin typeface="Cambria Math" panose="02040503050406030204" pitchFamily="18" charset="0"/>
                              </a:rPr>
                              <m:t>if</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 ×</m:t>
                            </m:r>
                          </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e>
                            </m:d>
                            <m:r>
                              <a:rPr lang="en-US" b="0" i="1" smtClean="0">
                                <a:latin typeface="Cambria Math" panose="02040503050406030204" pitchFamily="18" charset="0"/>
                              </a:rPr>
                              <m:t>  </m:t>
                            </m:r>
                            <m:r>
                              <m:rPr>
                                <m:nor/>
                              </m:rPr>
                              <a:rPr lang="en-US" i="0">
                                <a:latin typeface="Cambria Math" panose="02040503050406030204" pitchFamily="18" charset="0"/>
                              </a:rPr>
                              <m:t>if</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 ×</m:t>
                            </m:r>
                          </m:e>
                        </m:eqArr>
                      </m:e>
                    </m:d>
                    <m:r>
                      <a:rPr lang="en-US" b="0" i="1" smtClean="0">
                        <a:latin typeface="Cambria Math" panose="02040503050406030204" pitchFamily="18" charset="0"/>
                      </a:rPr>
                      <m:t> </m:t>
                    </m:r>
                  </m:oMath>
                </a14:m>
                <a:endParaRPr lang="en-US"/>
              </a:p>
              <a:p>
                <a:pPr marL="457200" indent="-457200">
                  <a:buFont typeface="+mj-lt"/>
                  <a:buAutoNum type="arabicPeriod"/>
                </a:pPr>
                <a:r>
                  <a:rPr lang="en-US"/>
                  <a:t>sends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a:t> to Bob</a:t>
                </a:r>
              </a:p>
              <a:p>
                <a:pPr marL="457200" indent="-457200">
                  <a:buFont typeface="+mj-lt"/>
                  <a:buAutoNum type="arabicPeriod"/>
                </a:pPr>
                <a:endParaRPr lang="en-US"/>
              </a:p>
              <a:p>
                <a:r>
                  <a:rPr lang="en-US"/>
                  <a:t>Bob:</a:t>
                </a:r>
              </a:p>
              <a:p>
                <a:pPr marL="457200" indent="-457200">
                  <a:buFont typeface="+mj-lt"/>
                  <a:buAutoNum type="arabicPeriod"/>
                </a:pPr>
                <a:r>
                  <a:rPr lang="en-US"/>
                  <a:t>generates random measurement basis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m:t>
                        </m:r>
                      </m:e>
                    </m:groupChr>
                    <m:d>
                      <m:dPr>
                        <m:begChr m:val="{"/>
                        <m:endChr m:val="}"/>
                        <m:ctrlPr>
                          <a:rPr lang="en-US" i="1">
                            <a:latin typeface="Cambria Math" panose="02040503050406030204" pitchFamily="18" charset="0"/>
                          </a:rPr>
                        </m:ctrlPr>
                      </m:dPr>
                      <m:e>
                        <m:r>
                          <a:rPr lang="en-US" i="1">
                            <a:latin typeface="Cambria Math" panose="02040503050406030204" pitchFamily="18" charset="0"/>
                          </a:rPr>
                          <m:t>+,×</m:t>
                        </m:r>
                      </m:e>
                    </m:d>
                  </m:oMath>
                </a14:m>
                <a:endParaRPr lang="en-US"/>
              </a:p>
              <a:p>
                <a:pPr marL="457200" indent="-457200">
                  <a:buFont typeface="+mj-lt"/>
                  <a:buAutoNum type="arabicPeriod"/>
                </a:pPr>
                <a:r>
                  <a:rPr lang="en-US"/>
                  <a:t>receives </a:t>
                </a:r>
                <a14:m>
                  <m:oMath xmlns:m="http://schemas.openxmlformats.org/officeDocument/2006/math">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𝜙</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e>
                    </m:d>
                  </m:oMath>
                </a14:m>
                <a:r>
                  <a:rPr lang="en-US"/>
                  <a:t> from Alice</a:t>
                </a:r>
              </a:p>
              <a:p>
                <a:pPr marL="457200" indent="-457200">
                  <a:buFont typeface="+mj-lt"/>
                  <a:buAutoNum type="arabicPeriod"/>
                </a:pPr>
                <a:r>
                  <a:rPr lang="en-US"/>
                  <a:t>measures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𝜙</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a:t> in basis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oMath>
                </a14:m>
                <a:r>
                  <a:rPr lang="en-US"/>
                  <a:t> with outcome bit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endParaRPr lang="en-US"/>
              </a:p>
            </p:txBody>
          </p:sp>
        </mc:Choice>
        <mc:Fallback xmlns="">
          <p:sp>
            <p:nvSpPr>
              <p:cNvPr id="3" name="Content Placeholder 2">
                <a:extLst>
                  <a:ext uri="{FF2B5EF4-FFF2-40B4-BE49-F238E27FC236}">
                    <a16:creationId xmlns:a16="http://schemas.microsoft.com/office/drawing/2014/main" id="{01298F7B-EB8A-ECB8-A436-4F8052D78A76}"/>
                  </a:ext>
                </a:extLst>
              </p:cNvPr>
              <p:cNvSpPr>
                <a:spLocks noGrp="1" noRot="1" noChangeAspect="1" noMove="1" noResize="1" noEditPoints="1" noAdjustHandles="1" noChangeArrowheads="1" noChangeShapeType="1" noTextEdit="1"/>
              </p:cNvSpPr>
              <p:nvPr>
                <p:ph idx="1"/>
              </p:nvPr>
            </p:nvSpPr>
            <p:spPr>
              <a:blipFill>
                <a:blip r:embed="rId3"/>
                <a:stretch>
                  <a:fillRect t="-756" b="-181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C1DBC12-5547-507D-CDC8-33665D9F332C}"/>
              </a:ext>
            </a:extLst>
          </p:cNvPr>
          <p:cNvSpPr>
            <a:spLocks noGrp="1"/>
          </p:cNvSpPr>
          <p:nvPr>
            <p:ph type="sldNum" sz="quarter" idx="8"/>
          </p:nvPr>
        </p:nvSpPr>
        <p:spPr/>
        <p:txBody>
          <a:bodyPr/>
          <a:lstStyle/>
          <a:p>
            <a:pPr lvl="0"/>
            <a:fld id="{54D7E5F9-595B-41CC-8860-862166473562}" type="slidenum">
              <a:rPr lang="en-US" smtClean="0"/>
              <a:t>85</a:t>
            </a:fld>
            <a:endParaRPr lang="en-US"/>
          </a:p>
        </p:txBody>
      </p:sp>
    </p:spTree>
    <p:extLst>
      <p:ext uri="{BB962C8B-B14F-4D97-AF65-F5344CB8AC3E}">
        <p14:creationId xmlns:p14="http://schemas.microsoft.com/office/powerpoint/2010/main" val="5093232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9D90-7A0C-5E57-3917-1FCF2EAF0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8D603-44C2-F52E-8D64-A2F67CF5C88C}"/>
              </a:ext>
            </a:extLst>
          </p:cNvPr>
          <p:cNvSpPr>
            <a:spLocks noGrp="1"/>
          </p:cNvSpPr>
          <p:nvPr>
            <p:ph type="title"/>
          </p:nvPr>
        </p:nvSpPr>
        <p:spPr/>
        <p:txBody>
          <a:bodyPr/>
          <a:lstStyle/>
          <a:p>
            <a:r>
              <a:rPr lang="en-US"/>
              <a:t>BB84: sifting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2CC7B2-69AD-F4B9-1407-C6CA528195A3}"/>
                  </a:ext>
                </a:extLst>
              </p:cNvPr>
              <p:cNvSpPr>
                <a:spLocks noGrp="1"/>
              </p:cNvSpPr>
              <p:nvPr>
                <p:ph idx="1"/>
              </p:nvPr>
            </p:nvSpPr>
            <p:spPr/>
            <p:txBody>
              <a:bodyPr/>
              <a:lstStyle/>
              <a:p>
                <a:pPr marL="457200" indent="-457200">
                  <a:buFont typeface="+mj-lt"/>
                  <a:buAutoNum type="arabicPeriod"/>
                </a:pPr>
                <a:r>
                  <a:rPr lang="en-US"/>
                  <a:t>Bob sends his bases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𝑛</m:t>
                        </m:r>
                      </m:sub>
                    </m:sSub>
                  </m:oMath>
                </a14:m>
                <a:r>
                  <a:rPr lang="en-US"/>
                  <a:t> to Alice</a:t>
                </a:r>
              </a:p>
              <a:p>
                <a:pPr marL="457200" indent="-457200">
                  <a:buFont typeface="+mj-lt"/>
                  <a:buAutoNum type="arabicPeriod"/>
                </a:pPr>
                <a:r>
                  <a:rPr lang="en-US"/>
                  <a:t>Alice replies with her bases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𝑛</m:t>
                        </m:r>
                      </m:sub>
                    </m:sSub>
                  </m:oMath>
                </a14:m>
                <a:endParaRPr lang="en-US"/>
              </a:p>
              <a:p>
                <a:pPr marL="457200" indent="-457200">
                  <a:buFont typeface="+mj-lt"/>
                  <a:buAutoNum type="arabicPeriod"/>
                </a:pPr>
                <a:r>
                  <a:rPr lang="en-US"/>
                  <a:t>Alice and Bob discard all symbols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oMath>
                </a14:m>
                <a:endParaRPr lang="en-US" b="0"/>
              </a:p>
              <a:p>
                <a:endParaRPr lang="en-US"/>
              </a:p>
              <a:p>
                <a:r>
                  <a:rPr lang="en-US"/>
                  <a:t>Some notation:</a:t>
                </a:r>
              </a:p>
              <a:p>
                <a:pPr marL="342900" indent="-342900">
                  <a:buFont typeface="Arial" panose="020B0604020202020204" pitchFamily="34" charset="0"/>
                  <a:buChar char="•"/>
                </a:pPr>
                <a:r>
                  <a:rPr lang="en-US"/>
                  <a:t>write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a:t> for the indices of sifted (non-discarded) bits</a:t>
                </a:r>
              </a:p>
              <a:p>
                <a:pPr marL="342900" indent="-342900">
                  <a:buFont typeface="Arial" panose="020B0604020202020204" pitchFamily="34" charset="0"/>
                  <a:buChar char="•"/>
                </a:pPr>
                <a:r>
                  <a:rPr lang="en-US"/>
                  <a:t>write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𝑆</m:t>
                        </m:r>
                      </m:sub>
                    </m:sSub>
                  </m:oMath>
                </a14:m>
                <a:r>
                  <a:rPr lang="en-US"/>
                  <a:t> for Alice’s sifted bits</a:t>
                </a:r>
              </a:p>
              <a:p>
                <a:pPr marL="342900" indent="-342900">
                  <a:buFont typeface="Arial" panose="020B0604020202020204" pitchFamily="34" charset="0"/>
                  <a:buChar char="•"/>
                </a:pPr>
                <a:r>
                  <a:rPr lang="en-US"/>
                  <a:t>write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𝑆</m:t>
                        </m:r>
                      </m:sub>
                    </m:sSub>
                  </m:oMath>
                </a14:m>
                <a:r>
                  <a:rPr lang="en-US"/>
                  <a:t> for Bob’s sifted bits</a:t>
                </a:r>
              </a:p>
              <a:p>
                <a:endParaRPr lang="en-US"/>
              </a:p>
              <a:p>
                <a:r>
                  <a:rPr lang="en-US"/>
                  <a:t>Bob must send his bases first!</a:t>
                </a:r>
              </a:p>
            </p:txBody>
          </p:sp>
        </mc:Choice>
        <mc:Fallback xmlns="">
          <p:sp>
            <p:nvSpPr>
              <p:cNvPr id="3" name="Content Placeholder 2">
                <a:extLst>
                  <a:ext uri="{FF2B5EF4-FFF2-40B4-BE49-F238E27FC236}">
                    <a16:creationId xmlns:a16="http://schemas.microsoft.com/office/drawing/2014/main" id="{192CC7B2-69AD-F4B9-1407-C6CA528195A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6678EBF-B0CD-D27D-FBCF-C9965F2B4758}"/>
              </a:ext>
            </a:extLst>
          </p:cNvPr>
          <p:cNvSpPr>
            <a:spLocks noGrp="1"/>
          </p:cNvSpPr>
          <p:nvPr>
            <p:ph type="sldNum" sz="quarter" idx="8"/>
          </p:nvPr>
        </p:nvSpPr>
        <p:spPr/>
        <p:txBody>
          <a:bodyPr/>
          <a:lstStyle/>
          <a:p>
            <a:pPr lvl="0"/>
            <a:fld id="{54D7E5F9-595B-41CC-8860-862166473562}" type="slidenum">
              <a:rPr lang="en-US" smtClean="0"/>
              <a:t>86</a:t>
            </a:fld>
            <a:endParaRPr lang="en-US"/>
          </a:p>
        </p:txBody>
      </p:sp>
    </p:spTree>
    <p:extLst>
      <p:ext uri="{BB962C8B-B14F-4D97-AF65-F5344CB8AC3E}">
        <p14:creationId xmlns:p14="http://schemas.microsoft.com/office/powerpoint/2010/main" val="40635810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7256E-B9A3-8D28-F806-CA33AB59E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057D8-2762-5BA4-37A8-5F356B85C25E}"/>
              </a:ext>
            </a:extLst>
          </p:cNvPr>
          <p:cNvSpPr>
            <a:spLocks noGrp="1"/>
          </p:cNvSpPr>
          <p:nvPr>
            <p:ph type="title"/>
          </p:nvPr>
        </p:nvSpPr>
        <p:spPr/>
        <p:txBody>
          <a:bodyPr/>
          <a:lstStyle/>
          <a:p>
            <a:r>
              <a:rPr lang="en-US"/>
              <a:t>(Plain) BB84: error detection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44C83B-340E-A509-E769-66E702B4D936}"/>
                  </a:ext>
                </a:extLst>
              </p:cNvPr>
              <p:cNvSpPr>
                <a:spLocks noGrp="1"/>
              </p:cNvSpPr>
              <p:nvPr>
                <p:ph idx="1"/>
              </p:nvPr>
            </p:nvSpPr>
            <p:spPr/>
            <p:txBody>
              <a:bodyPr/>
              <a:lstStyle/>
              <a:p>
                <a:pPr marL="457200" indent="-457200">
                  <a:buFont typeface="+mj-lt"/>
                  <a:buAutoNum type="arabicPeriod"/>
                </a:pPr>
                <a:r>
                  <a:rPr lang="en-US" dirty="0"/>
                  <a:t>Per sifted bit, Bob reveals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with probability ½ (by sending it to Alice)</a:t>
                </a:r>
              </a:p>
              <a:p>
                <a:pPr marL="457200" indent="-457200">
                  <a:buFont typeface="+mj-lt"/>
                  <a:buAutoNum type="arabicPeriod"/>
                </a:pPr>
                <a:r>
                  <a:rPr lang="en-US" dirty="0"/>
                  <a:t>Alice checks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for all revealed bits</a:t>
                </a:r>
              </a:p>
              <a:p>
                <a:pPr marL="637200" lvl="1" indent="-457200"/>
                <a:r>
                  <a:rPr lang="en-US" dirty="0"/>
                  <a:t>If any bit is wrong, Alice aborts</a:t>
                </a:r>
              </a:p>
              <a:p>
                <a:pPr marL="457200" indent="-457200">
                  <a:buFont typeface="+mj-lt"/>
                  <a:buAutoNum type="arabicPeriod"/>
                </a:pPr>
                <a:r>
                  <a:rPr lang="en-US" dirty="0"/>
                  <a:t>Alice confirms to Bob (she sends “OK”)</a:t>
                </a:r>
              </a:p>
              <a:p>
                <a:pPr marL="457200" indent="-457200">
                  <a:buFont typeface="+mj-lt"/>
                  <a:buAutoNum type="arabicPeriod"/>
                </a:pPr>
                <a:r>
                  <a:rPr lang="en-US" dirty="0"/>
                  <a:t>Alice outputs the sifted, non-revealed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endParaRPr lang="en-US" dirty="0"/>
              </a:p>
              <a:p>
                <a:pPr marL="457200" indent="-457200">
                  <a:buFont typeface="+mj-lt"/>
                  <a:buAutoNum type="arabicPeriod"/>
                </a:pPr>
                <a:r>
                  <a:rPr lang="en-US" dirty="0"/>
                  <a:t>On Alice’s confirmation, Bob outputs the sifted, non-revealed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endParaRPr lang="en-US" dirty="0"/>
              </a:p>
            </p:txBody>
          </p:sp>
        </mc:Choice>
        <mc:Fallback xmlns="">
          <p:sp>
            <p:nvSpPr>
              <p:cNvPr id="3" name="Content Placeholder 2">
                <a:extLst>
                  <a:ext uri="{FF2B5EF4-FFF2-40B4-BE49-F238E27FC236}">
                    <a16:creationId xmlns:a16="http://schemas.microsoft.com/office/drawing/2014/main" id="{4F44C83B-340E-A509-E769-66E702B4D93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6275353-53CB-390D-8511-645ECC401192}"/>
              </a:ext>
            </a:extLst>
          </p:cNvPr>
          <p:cNvSpPr>
            <a:spLocks noGrp="1"/>
          </p:cNvSpPr>
          <p:nvPr>
            <p:ph type="sldNum" sz="quarter" idx="8"/>
          </p:nvPr>
        </p:nvSpPr>
        <p:spPr/>
        <p:txBody>
          <a:bodyPr/>
          <a:lstStyle/>
          <a:p>
            <a:pPr lvl="0"/>
            <a:fld id="{54D7E5F9-595B-41CC-8860-862166473562}" type="slidenum">
              <a:rPr lang="en-US" smtClean="0"/>
              <a:t>87</a:t>
            </a:fld>
            <a:endParaRPr lang="en-US"/>
          </a:p>
        </p:txBody>
      </p:sp>
    </p:spTree>
    <p:extLst>
      <p:ext uri="{BB962C8B-B14F-4D97-AF65-F5344CB8AC3E}">
        <p14:creationId xmlns:p14="http://schemas.microsoft.com/office/powerpoint/2010/main" val="16057469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CE1F9-DCF9-9652-2358-3605829B0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5B21A-E9D3-BAAE-57CA-9FC460499837}"/>
              </a:ext>
            </a:extLst>
          </p:cNvPr>
          <p:cNvSpPr>
            <a:spLocks noGrp="1"/>
          </p:cNvSpPr>
          <p:nvPr>
            <p:ph type="title"/>
          </p:nvPr>
        </p:nvSpPr>
        <p:spPr/>
        <p:txBody>
          <a:bodyPr/>
          <a:lstStyle/>
          <a:p>
            <a:r>
              <a:rPr lang="en-US"/>
              <a:t>BB84</a:t>
            </a:r>
          </a:p>
        </p:txBody>
      </p:sp>
      <p:sp>
        <p:nvSpPr>
          <p:cNvPr id="3" name="Content Placeholder 2">
            <a:extLst>
              <a:ext uri="{FF2B5EF4-FFF2-40B4-BE49-F238E27FC236}">
                <a16:creationId xmlns:a16="http://schemas.microsoft.com/office/drawing/2014/main" id="{FA10EB96-771C-6F7C-EA58-245AAC935524}"/>
              </a:ext>
            </a:extLst>
          </p:cNvPr>
          <p:cNvSpPr>
            <a:spLocks noGrp="1"/>
          </p:cNvSpPr>
          <p:nvPr>
            <p:ph idx="1"/>
          </p:nvPr>
        </p:nvSpPr>
        <p:spPr>
          <a:xfrm>
            <a:off x="1" y="539038"/>
            <a:ext cx="4572000" cy="4025647"/>
          </a:xfrm>
        </p:spPr>
        <p:txBody>
          <a:bodyPr/>
          <a:lstStyle/>
          <a:p>
            <a:r>
              <a:rPr lang="en-US" dirty="0"/>
              <a:t>Plain BB84:</a:t>
            </a:r>
          </a:p>
          <a:p>
            <a:pPr marL="457200" indent="-457200">
              <a:buFont typeface="+mj-lt"/>
              <a:buAutoNum type="arabicPeriod"/>
            </a:pPr>
            <a:r>
              <a:rPr lang="en-US" dirty="0"/>
              <a:t>Qubit transmission</a:t>
            </a:r>
          </a:p>
          <a:p>
            <a:pPr marL="457200" indent="-457200">
              <a:buFont typeface="+mj-lt"/>
              <a:buAutoNum type="arabicPeriod"/>
            </a:pPr>
            <a:r>
              <a:rPr lang="en-US" dirty="0"/>
              <a:t>Sifting</a:t>
            </a:r>
          </a:p>
          <a:p>
            <a:pPr marL="457200" indent="-457200">
              <a:buFont typeface="+mj-lt"/>
              <a:buAutoNum type="arabicPeriod"/>
            </a:pPr>
            <a:r>
              <a:rPr lang="en-US" dirty="0"/>
              <a:t>Error detection</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5" name="Content Placeholder 2">
            <a:extLst>
              <a:ext uri="{FF2B5EF4-FFF2-40B4-BE49-F238E27FC236}">
                <a16:creationId xmlns:a16="http://schemas.microsoft.com/office/drawing/2014/main" id="{100821EB-9CCC-A627-A506-84FF94C424E4}"/>
              </a:ext>
            </a:extLst>
          </p:cNvPr>
          <p:cNvSpPr txBox="1">
            <a:spLocks/>
          </p:cNvSpPr>
          <p:nvPr/>
        </p:nvSpPr>
        <p:spPr>
          <a:xfrm>
            <a:off x="4571999" y="542750"/>
            <a:ext cx="4572000" cy="4025647"/>
          </a:xfrm>
          <a:prstGeom prst="rect">
            <a:avLst/>
          </a:prstGeom>
          <a:noFill/>
          <a:ln>
            <a:noFill/>
          </a:ln>
        </p:spPr>
        <p:txBody>
          <a:bodyPr vert="horz" wrap="square" lIns="720000" tIns="0" rIns="360000" bIns="0" anchor="ctr" anchorCtr="0" compatLnSpc="1">
            <a:normAutofit/>
          </a:bodyPr>
          <a:lstStyle>
            <a:lvl1pPr marL="0" marR="0" lvl="0" indent="0" algn="l" defTabSz="685800" rtl="0" fontAlgn="auto" hangingPunct="1">
              <a:lnSpc>
                <a:spcPct val="100000"/>
              </a:lnSpc>
              <a:spcBef>
                <a:spcPts val="0"/>
              </a:spcBef>
              <a:spcAft>
                <a:spcPts val="0"/>
              </a:spcAft>
              <a:buNone/>
              <a:tabLst/>
              <a:defRPr lang="en-GB" sz="1950" b="0" i="0" u="none" strike="noStrike" kern="1200" cap="none" spc="0" baseline="0">
                <a:solidFill>
                  <a:srgbClr val="000000"/>
                </a:solidFill>
                <a:uFillTx/>
                <a:latin typeface="Calibri"/>
              </a:defRPr>
            </a:lvl1pPr>
            <a:lvl2pPr marL="180000" marR="0" lvl="1" indent="-180000" algn="l" defTabSz="685800" rtl="0" fontAlgn="auto" hangingPunct="1">
              <a:lnSpc>
                <a:spcPct val="100000"/>
              </a:lnSpc>
              <a:spcBef>
                <a:spcPts val="0"/>
              </a:spcBef>
              <a:spcAft>
                <a:spcPts val="0"/>
              </a:spcAft>
              <a:buFont typeface="Arial" panose="020B0604020202020204" pitchFamily="34" charset="0"/>
              <a:buChar char="•"/>
              <a:tabLst/>
              <a:defRPr lang="en-GB" sz="1650" b="0" i="0" u="none" strike="noStrike" kern="1200" cap="none" spc="0" baseline="0">
                <a:solidFill>
                  <a:srgbClr val="000000"/>
                </a:solidFill>
                <a:uFillTx/>
                <a:latin typeface="Calibri"/>
              </a:defRPr>
            </a:lvl2pPr>
            <a:lvl3pPr marL="180978" marR="0" lvl="2"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3pPr>
            <a:lvl4pPr marL="359999" marR="0" lvl="3" indent="-180978" algn="l" defTabSz="685800" rtl="0" fontAlgn="auto" hangingPunct="1">
              <a:lnSpc>
                <a:spcPct val="100000"/>
              </a:lnSpc>
              <a:spcBef>
                <a:spcPts val="0"/>
              </a:spcBef>
              <a:spcAft>
                <a:spcPts val="0"/>
              </a:spcAft>
              <a:buSzPct val="100000"/>
              <a:buFont typeface="Arial" pitchFamily="34"/>
              <a:buChar char="•"/>
              <a:tabLst/>
              <a:defRPr lang="en-GB" sz="1650" b="0" i="0" u="none" strike="noStrike" kern="1200" cap="none" spc="0" baseline="0">
                <a:solidFill>
                  <a:srgbClr val="000000"/>
                </a:solidFill>
                <a:uFillTx/>
                <a:latin typeface="Calibri"/>
              </a:defRPr>
            </a:lvl4pPr>
            <a:lvl5pPr marL="539752" marR="0" lvl="4" indent="-177795" algn="l" defTabSz="685800" rtl="0" fontAlgn="auto" hangingPunct="1">
              <a:lnSpc>
                <a:spcPct val="100000"/>
              </a:lnSpc>
              <a:spcBef>
                <a:spcPts val="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720000" indent="-1800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Secure BB84:</a:t>
            </a:r>
          </a:p>
          <a:p>
            <a:pPr marL="457200" indent="-457200">
              <a:buFont typeface="+mj-lt"/>
              <a:buAutoNum type="arabicPeriod"/>
            </a:pPr>
            <a:r>
              <a:rPr lang="en-US" dirty="0"/>
              <a:t>Qubit transmission</a:t>
            </a:r>
          </a:p>
          <a:p>
            <a:pPr marL="457200" indent="-457200">
              <a:buFont typeface="+mj-lt"/>
              <a:buAutoNum type="arabicPeriod"/>
            </a:pPr>
            <a:r>
              <a:rPr lang="en-US" dirty="0"/>
              <a:t>Sifting</a:t>
            </a:r>
          </a:p>
          <a:p>
            <a:pPr marL="457200" indent="-457200">
              <a:buFont typeface="+mj-lt"/>
              <a:buAutoNum type="arabicPeriod"/>
            </a:pPr>
            <a:r>
              <a:rPr lang="en-US" dirty="0"/>
              <a:t>QBER estimation</a:t>
            </a:r>
          </a:p>
          <a:p>
            <a:pPr marL="457200" indent="-457200">
              <a:buFont typeface="+mj-lt"/>
              <a:buAutoNum type="arabicPeriod"/>
            </a:pPr>
            <a:r>
              <a:rPr lang="en-US" dirty="0"/>
              <a:t>Error correction</a:t>
            </a:r>
          </a:p>
          <a:p>
            <a:pPr marL="457200" indent="-457200">
              <a:buFont typeface="+mj-lt"/>
              <a:buAutoNum type="arabicPeriod"/>
            </a:pPr>
            <a:r>
              <a:rPr lang="en-US" dirty="0"/>
              <a:t>Privacy amplification</a:t>
            </a:r>
          </a:p>
          <a:p>
            <a:pPr marL="457200" indent="-457200">
              <a:buFont typeface="+mj-lt"/>
              <a:buAutoNum type="arabicPeriod"/>
            </a:pPr>
            <a:endParaRPr lang="en-US" dirty="0"/>
          </a:p>
        </p:txBody>
      </p:sp>
      <p:sp>
        <p:nvSpPr>
          <p:cNvPr id="6" name="Slide Number Placeholder 5">
            <a:extLst>
              <a:ext uri="{FF2B5EF4-FFF2-40B4-BE49-F238E27FC236}">
                <a16:creationId xmlns:a16="http://schemas.microsoft.com/office/drawing/2014/main" id="{4AEC04AE-A4BD-C7F4-1C0A-50DF24801F0E}"/>
              </a:ext>
            </a:extLst>
          </p:cNvPr>
          <p:cNvSpPr>
            <a:spLocks noGrp="1"/>
          </p:cNvSpPr>
          <p:nvPr>
            <p:ph type="sldNum" sz="quarter" idx="8"/>
          </p:nvPr>
        </p:nvSpPr>
        <p:spPr/>
        <p:txBody>
          <a:bodyPr/>
          <a:lstStyle/>
          <a:p>
            <a:pPr lvl="0"/>
            <a:fld id="{54D7E5F9-595B-41CC-8860-862166473562}" type="slidenum">
              <a:rPr lang="en-US" smtClean="0"/>
              <a:t>88</a:t>
            </a:fld>
            <a:endParaRPr lang="en-US"/>
          </a:p>
        </p:txBody>
      </p:sp>
    </p:spTree>
    <p:extLst>
      <p:ext uri="{BB962C8B-B14F-4D97-AF65-F5344CB8AC3E}">
        <p14:creationId xmlns:p14="http://schemas.microsoft.com/office/powerpoint/2010/main" val="11786894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FB66-6F7B-4E9B-88D0-9CEC118D1AAA}"/>
              </a:ext>
            </a:extLst>
          </p:cNvPr>
          <p:cNvSpPr>
            <a:spLocks noGrp="1"/>
          </p:cNvSpPr>
          <p:nvPr>
            <p:ph type="title"/>
          </p:nvPr>
        </p:nvSpPr>
        <p:spPr/>
        <p:txBody>
          <a:bodyPr/>
          <a:lstStyle/>
          <a:p>
            <a:r>
              <a:rPr lang="en-CA"/>
              <a:t>BB84, improvements</a:t>
            </a:r>
          </a:p>
        </p:txBody>
      </p:sp>
      <p:sp>
        <p:nvSpPr>
          <p:cNvPr id="3" name="Content Placeholder 2">
            <a:extLst>
              <a:ext uri="{FF2B5EF4-FFF2-40B4-BE49-F238E27FC236}">
                <a16:creationId xmlns:a16="http://schemas.microsoft.com/office/drawing/2014/main" id="{FBF847B5-6327-4243-B3BA-E44724883E43}"/>
              </a:ext>
            </a:extLst>
          </p:cNvPr>
          <p:cNvSpPr>
            <a:spLocks noGrp="1"/>
          </p:cNvSpPr>
          <p:nvPr>
            <p:ph idx="1"/>
          </p:nvPr>
        </p:nvSpPr>
        <p:spPr/>
        <p:txBody>
          <a:bodyPr/>
          <a:lstStyle/>
          <a:p>
            <a:pPr marL="342900" indent="-342900">
              <a:buFont typeface="Arial" panose="020B0604020202020204" pitchFamily="34" charset="0"/>
              <a:buChar char="•"/>
            </a:pPr>
            <a:r>
              <a:rPr lang="en-CA" dirty="0"/>
              <a:t>Information reconciliation</a:t>
            </a:r>
          </a:p>
          <a:p>
            <a:pPr marL="523875" lvl="2" indent="-342900"/>
            <a:r>
              <a:rPr lang="en-CA" dirty="0"/>
              <a:t>error </a:t>
            </a:r>
            <a:r>
              <a:rPr lang="en-CA" dirty="0">
                <a:solidFill>
                  <a:srgbClr val="C00000"/>
                </a:solidFill>
              </a:rPr>
              <a:t>correction</a:t>
            </a:r>
            <a:r>
              <a:rPr lang="en-CA" dirty="0"/>
              <a:t> instead of error detection</a:t>
            </a:r>
          </a:p>
          <a:p>
            <a:pPr marL="342900" indent="-342900">
              <a:buFont typeface="Arial" panose="020B0604020202020204" pitchFamily="34" charset="0"/>
              <a:buChar char="•"/>
            </a:pPr>
            <a:r>
              <a:rPr lang="en-CA" dirty="0"/>
              <a:t>Privacy amplification</a:t>
            </a:r>
          </a:p>
          <a:p>
            <a:pPr marL="523875" lvl="2" indent="-342900"/>
            <a:r>
              <a:rPr lang="en-CA" dirty="0"/>
              <a:t>Eve may have some information about the secret bits</a:t>
            </a:r>
          </a:p>
          <a:p>
            <a:pPr marL="523875" lvl="2" indent="-342900"/>
            <a:r>
              <a:rPr lang="en-CA" dirty="0"/>
              <a:t>“distill” these bits a shorter key so Eve has only negligible information</a:t>
            </a:r>
          </a:p>
        </p:txBody>
      </p:sp>
      <p:sp>
        <p:nvSpPr>
          <p:cNvPr id="6" name="Slide Number Placeholder 5">
            <a:extLst>
              <a:ext uri="{FF2B5EF4-FFF2-40B4-BE49-F238E27FC236}">
                <a16:creationId xmlns:a16="http://schemas.microsoft.com/office/drawing/2014/main" id="{7F7E751E-F697-6CCA-B1BD-393CA991B549}"/>
              </a:ext>
            </a:extLst>
          </p:cNvPr>
          <p:cNvSpPr>
            <a:spLocks noGrp="1"/>
          </p:cNvSpPr>
          <p:nvPr>
            <p:ph type="sldNum" sz="quarter" idx="8"/>
          </p:nvPr>
        </p:nvSpPr>
        <p:spPr/>
        <p:txBody>
          <a:bodyPr/>
          <a:lstStyle/>
          <a:p>
            <a:pPr lvl="0"/>
            <a:fld id="{54D7E5F9-595B-41CC-8860-862166473562}" type="slidenum">
              <a:rPr lang="en-US" smtClean="0"/>
              <a:t>89</a:t>
            </a:fld>
            <a:endParaRPr lang="en-US"/>
          </a:p>
        </p:txBody>
      </p:sp>
    </p:spTree>
    <p:extLst>
      <p:ext uri="{BB962C8B-B14F-4D97-AF65-F5344CB8AC3E}">
        <p14:creationId xmlns:p14="http://schemas.microsoft.com/office/powerpoint/2010/main" val="315212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78A27-BD9C-F058-0D33-75B254735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58A1B-A4B0-2B01-2BE5-36E31FDDD18E}"/>
              </a:ext>
            </a:extLst>
          </p:cNvPr>
          <p:cNvSpPr>
            <a:spLocks noGrp="1"/>
          </p:cNvSpPr>
          <p:nvPr>
            <p:ph type="title"/>
          </p:nvPr>
        </p:nvSpPr>
        <p:spPr/>
        <p:txBody>
          <a:bodyPr/>
          <a:lstStyle/>
          <a:p>
            <a:r>
              <a:rPr lang="en-US"/>
              <a:t>Encryption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6303BF-A46D-77F9-A77F-5050438E902E}"/>
                  </a:ext>
                </a:extLst>
              </p:cNvPr>
              <p:cNvSpPr>
                <a:spLocks noGrp="1"/>
              </p:cNvSpPr>
              <p:nvPr>
                <p:ph idx="1"/>
              </p:nvPr>
            </p:nvSpPr>
            <p:spPr/>
            <p:txBody>
              <a:bodyPr rIns="720000" anchor="ctr" anchorCtr="0"/>
              <a:lstStyle/>
              <a:p>
                <a:r>
                  <a:rPr lang="en-US"/>
                  <a:t>Encryption provides </a:t>
                </a:r>
                <a:r>
                  <a:rPr lang="en-US">
                    <a:solidFill>
                      <a:srgbClr val="C00000"/>
                    </a:solidFill>
                  </a:rPr>
                  <a:t>confidentiality</a:t>
                </a:r>
                <a:r>
                  <a:rPr lang="en-US"/>
                  <a:t> (or secrecy) of messages</a:t>
                </a:r>
              </a:p>
              <a:p>
                <a:endParaRPr lang="en-US"/>
              </a:p>
              <a:p>
                <a:endParaRPr lang="en-US"/>
              </a:p>
              <a:p>
                <a:endParaRPr lang="en-US"/>
              </a:p>
              <a:p>
                <a:endParaRPr lang="en-US"/>
              </a:p>
              <a:p>
                <a:endParaRPr lang="en-US"/>
              </a:p>
              <a:p>
                <a:pPr marL="0" lvl="1" indent="-978">
                  <a:buNone/>
                </a:pPr>
                <a:endParaRPr lang="en-US"/>
              </a:p>
              <a:p>
                <a:pPr lvl="2"/>
                <a:endParaRPr lang="en-US"/>
              </a:p>
              <a:p>
                <a:pPr lvl="2"/>
                <a:r>
                  <a:rPr lang="en-US"/>
                  <a:t>Encryption can be probabilistic</a:t>
                </a:r>
              </a:p>
              <a:p>
                <a:pPr lvl="3"/>
                <a:r>
                  <a:rPr lang="en-US" i="1"/>
                  <a:t>Correctness</a:t>
                </a:r>
                <a:r>
                  <a:rPr lang="en-US"/>
                  <a:t>: decryption must always decrypt to the right plaintext*</a:t>
                </a:r>
              </a:p>
              <a:p>
                <a:pPr lvl="2"/>
                <a:r>
                  <a:rPr lang="en-US"/>
                  <a:t>Symmetric: Alice and Bob share the same key </a:t>
                </a:r>
                <a14:m>
                  <m:oMath xmlns:m="http://schemas.openxmlformats.org/officeDocument/2006/math">
                    <m:r>
                      <a:rPr lang="en-US" i="1" dirty="0" smtClean="0">
                        <a:latin typeface="Cambria Math" panose="02040503050406030204" pitchFamily="18" charset="0"/>
                      </a:rPr>
                      <m:t>𝑘</m:t>
                    </m:r>
                  </m:oMath>
                </a14:m>
                <a:endParaRPr lang="en-US"/>
              </a:p>
              <a:p>
                <a:pPr lvl="2"/>
                <a:r>
                  <a:rPr lang="en-US"/>
                  <a:t>Informal security definition: </a:t>
                </a:r>
                <a14:m>
                  <m:oMath xmlns:m="http://schemas.openxmlformats.org/officeDocument/2006/math">
                    <m:r>
                      <a:rPr lang="en-US" i="1" dirty="0" smtClean="0">
                        <a:latin typeface="Cambria Math" panose="02040503050406030204" pitchFamily="18" charset="0"/>
                      </a:rPr>
                      <m:t>𝑐</m:t>
                    </m:r>
                  </m:oMath>
                </a14:m>
                <a:r>
                  <a:rPr lang="en-US"/>
                  <a:t> should reveal no information about </a:t>
                </a:r>
                <a14:m>
                  <m:oMath xmlns:m="http://schemas.openxmlformats.org/officeDocument/2006/math">
                    <m:r>
                      <a:rPr lang="en-US" i="1" dirty="0" smtClean="0">
                        <a:latin typeface="Cambria Math" panose="02040503050406030204" pitchFamily="18" charset="0"/>
                      </a:rPr>
                      <m:t>𝑚</m:t>
                    </m:r>
                  </m:oMath>
                </a14:m>
                <a:endParaRPr lang="en-US"/>
              </a:p>
              <a:p>
                <a:pPr lvl="3"/>
                <a:r>
                  <a:rPr lang="en-US"/>
                  <a:t>Formal security definition covered in the tutorial</a:t>
                </a:r>
              </a:p>
            </p:txBody>
          </p:sp>
        </mc:Choice>
        <mc:Fallback xmlns="">
          <p:sp>
            <p:nvSpPr>
              <p:cNvPr id="3" name="Content Placeholder 2">
                <a:extLst>
                  <a:ext uri="{FF2B5EF4-FFF2-40B4-BE49-F238E27FC236}">
                    <a16:creationId xmlns:a16="http://schemas.microsoft.com/office/drawing/2014/main" id="{7D6303BF-A46D-77F9-A77F-5050438E902E}"/>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A63A0454-F418-2736-FCB4-4C2C9A41D7C8}"/>
                  </a:ext>
                </a:extLst>
              </p:cNvPr>
              <p:cNvGraphicFramePr>
                <a:graphicFrameLocks noGrp="1"/>
              </p:cNvGraphicFramePr>
              <p:nvPr>
                <p:extLst>
                  <p:ext uri="{D42A27DB-BD31-4B8C-83A1-F6EECF244321}">
                    <p14:modId xmlns:p14="http://schemas.microsoft.com/office/powerpoint/2010/main" val="4057346468"/>
                  </p:ext>
                </p:extLst>
              </p:nvPr>
            </p:nvGraphicFramePr>
            <p:xfrm>
              <a:off x="723274" y="1175355"/>
              <a:ext cx="7697449" cy="1685029"/>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dirty="0">
                              <a:solidFill>
                                <a:schemeClr val="bg1"/>
                              </a:solidFill>
                            </a:rPr>
                            <a:t>Definition: cipher</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228187">
                    <a:tc>
                      <a:txBody>
                        <a:bodyPr/>
                        <a:lstStyle/>
                        <a:p>
                          <a:pPr marL="179021" lvl="3" indent="0">
                            <a:buNone/>
                          </a:pPr>
                          <a:r>
                            <a:rPr lang="en-US" dirty="0"/>
                            <a:t>Given a shared key </a:t>
                          </a:r>
                          <a14:m>
                            <m:oMath xmlns:m="http://schemas.openxmlformats.org/officeDocument/2006/math">
                              <m:r>
                                <a:rPr lang="en-US" i="1" dirty="0" smtClean="0">
                                  <a:latin typeface="Cambria Math" panose="02040503050406030204" pitchFamily="18" charset="0"/>
                                </a:rPr>
                                <m:t>𝑘</m:t>
                              </m:r>
                            </m:oMath>
                          </a14:m>
                          <a:r>
                            <a:rPr lang="en-US" dirty="0"/>
                            <a:t>, for any </a:t>
                          </a:r>
                          <a:r>
                            <a:rPr lang="en-US" dirty="0">
                              <a:solidFill>
                                <a:srgbClr val="C00000"/>
                              </a:solidFill>
                            </a:rPr>
                            <a:t>plaintext</a:t>
                          </a:r>
                          <a:r>
                            <a:rPr lang="en-US" dirty="0"/>
                            <a:t> message </a:t>
                          </a:r>
                          <a14:m>
                            <m:oMath xmlns:m="http://schemas.openxmlformats.org/officeDocument/2006/math">
                              <m:r>
                                <a:rPr lang="en-US" i="1" dirty="0" smtClean="0">
                                  <a:latin typeface="Cambria Math" panose="02040503050406030204" pitchFamily="18" charset="0"/>
                                </a:rPr>
                                <m:t>𝑚</m:t>
                              </m:r>
                            </m:oMath>
                          </a14:m>
                          <a:r>
                            <a:rPr lang="en-US" dirty="0"/>
                            <a:t>, Alice </a:t>
                          </a:r>
                          <a:r>
                            <a:rPr lang="en-US" i="1" dirty="0"/>
                            <a:t>encrypts</a:t>
                          </a:r>
                          <a:r>
                            <a:rPr lang="en-US" dirty="0"/>
                            <a:t> as</a:t>
                          </a:r>
                        </a:p>
                        <a:p>
                          <a:pPr marL="179021" lvl="3"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m:t>
                                    </m:r>
                                  </m:e>
                                </m:groupChr>
                                <m:sSub>
                                  <m:sSubPr>
                                    <m:ctrlPr>
                                      <a:rPr lang="en-US" b="0" i="1" smtClean="0">
                                        <a:latin typeface="Cambria Math" panose="02040503050406030204" pitchFamily="18" charset="0"/>
                                        <a:ea typeface="Cambria Math" panose="02040503050406030204" pitchFamily="18" charset="0"/>
                                      </a:rPr>
                                    </m:ctrlPr>
                                  </m:sSubPr>
                                  <m:e>
                                    <m:r>
                                      <m:rPr>
                                        <m:nor/>
                                      </m:rPr>
                                      <a:rPr lang="en-US" b="0" i="0" smtClean="0">
                                        <a:latin typeface="Cambria Math" panose="02040503050406030204" pitchFamily="18" charset="0"/>
                                        <a:ea typeface="Cambria Math" panose="02040503050406030204" pitchFamily="18" charset="0"/>
                                      </a:rPr>
                                      <m:t>Enc</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m:oMathPara>
                          </a14:m>
                          <a:endParaRPr lang="en-US" dirty="0"/>
                        </a:p>
                        <a:p>
                          <a:pPr marL="179021" lvl="3" indent="0">
                            <a:buNone/>
                          </a:pPr>
                          <a:r>
                            <a:rPr lang="en-US" dirty="0"/>
                            <a:t>and Bob </a:t>
                          </a:r>
                          <a:r>
                            <a:rPr lang="en-US" i="1" dirty="0"/>
                            <a:t>decrypts</a:t>
                          </a:r>
                          <a:r>
                            <a:rPr lang="en-US" dirty="0"/>
                            <a:t> the </a:t>
                          </a:r>
                          <a:r>
                            <a:rPr lang="en-US" dirty="0">
                              <a:solidFill>
                                <a:srgbClr val="C00000"/>
                              </a:solidFill>
                            </a:rPr>
                            <a:t>ciphertext</a:t>
                          </a:r>
                          <a:r>
                            <a:rPr lang="en-US" dirty="0"/>
                            <a:t> </a:t>
                          </a:r>
                          <a14:m>
                            <m:oMath xmlns:m="http://schemas.openxmlformats.org/officeDocument/2006/math">
                              <m:r>
                                <a:rPr lang="en-US" i="1" dirty="0" smtClean="0">
                                  <a:latin typeface="Cambria Math" panose="02040503050406030204" pitchFamily="18" charset="0"/>
                                </a:rPr>
                                <m:t>𝑐</m:t>
                              </m:r>
                            </m:oMath>
                          </a14:m>
                          <a:r>
                            <a:rPr lang="en-US" dirty="0"/>
                            <a:t> as</a:t>
                          </a:r>
                        </a:p>
                        <a:p>
                          <a:pPr marL="179021" lvl="3"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m:rPr>
                                        <m:nor/>
                                      </m:rPr>
                                      <a:rPr lang="en-US" b="0" i="0" smtClean="0">
                                        <a:latin typeface="Cambria Math" panose="02040503050406030204" pitchFamily="18" charset="0"/>
                                        <a:ea typeface="Cambria Math" panose="02040503050406030204" pitchFamily="18" charset="0"/>
                                      </a:rPr>
                                      <m:t>Dec</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oMath>
                            </m:oMathPara>
                          </a14:m>
                          <a:endParaRPr lang="en-US"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7" name="Table 6">
                <a:extLst>
                  <a:ext uri="{FF2B5EF4-FFF2-40B4-BE49-F238E27FC236}">
                    <a16:creationId xmlns:a16="http://schemas.microsoft.com/office/drawing/2014/main" id="{A63A0454-F418-2736-FCB4-4C2C9A41D7C8}"/>
                  </a:ext>
                </a:extLst>
              </p:cNvPr>
              <p:cNvGraphicFramePr>
                <a:graphicFrameLocks noGrp="1"/>
              </p:cNvGraphicFramePr>
              <p:nvPr>
                <p:extLst>
                  <p:ext uri="{D42A27DB-BD31-4B8C-83A1-F6EECF244321}">
                    <p14:modId xmlns:p14="http://schemas.microsoft.com/office/powerpoint/2010/main" val="4057346468"/>
                  </p:ext>
                </p:extLst>
              </p:nvPr>
            </p:nvGraphicFramePr>
            <p:xfrm>
              <a:off x="723274" y="1175355"/>
              <a:ext cx="7697449" cy="1685029"/>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Definition: cipher</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301877">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79" t="-31628" r="-158" b="-3721"/>
                          </a:stretch>
                        </a:blipFill>
                      </a:tcPr>
                    </a:tc>
                    <a:extLst>
                      <a:ext uri="{0D108BD9-81ED-4DB2-BD59-A6C34878D82A}">
                        <a16:rowId xmlns:a16="http://schemas.microsoft.com/office/drawing/2014/main" val="2354341383"/>
                      </a:ext>
                    </a:extLst>
                  </a:tr>
                </a:tbl>
              </a:graphicData>
            </a:graphic>
          </p:graphicFrame>
        </mc:Fallback>
      </mc:AlternateContent>
      <p:sp>
        <p:nvSpPr>
          <p:cNvPr id="5" name="Slide Number Placeholder 4">
            <a:extLst>
              <a:ext uri="{FF2B5EF4-FFF2-40B4-BE49-F238E27FC236}">
                <a16:creationId xmlns:a16="http://schemas.microsoft.com/office/drawing/2014/main" id="{E3C29630-D262-BA32-7185-898E0A07B4D4}"/>
              </a:ext>
            </a:extLst>
          </p:cNvPr>
          <p:cNvSpPr>
            <a:spLocks noGrp="1"/>
          </p:cNvSpPr>
          <p:nvPr>
            <p:ph type="sldNum" sz="quarter" idx="8"/>
          </p:nvPr>
        </p:nvSpPr>
        <p:spPr/>
        <p:txBody>
          <a:bodyPr/>
          <a:lstStyle/>
          <a:p>
            <a:pPr lvl="0"/>
            <a:fld id="{54D7E5F9-595B-41CC-8860-862166473562}" type="slidenum">
              <a:rPr lang="en-US" smtClean="0"/>
              <a:t>9</a:t>
            </a:fld>
            <a:endParaRPr lang="en-US"/>
          </a:p>
        </p:txBody>
      </p:sp>
    </p:spTree>
    <p:extLst>
      <p:ext uri="{BB962C8B-B14F-4D97-AF65-F5344CB8AC3E}">
        <p14:creationId xmlns:p14="http://schemas.microsoft.com/office/powerpoint/2010/main" val="2870633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17DD6-C7C1-FA63-F88C-DF07392BD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B8F82-B364-F9BD-38B3-86189D3F7D4A}"/>
              </a:ext>
            </a:extLst>
          </p:cNvPr>
          <p:cNvSpPr>
            <a:spLocks noGrp="1"/>
          </p:cNvSpPr>
          <p:nvPr>
            <p:ph type="title"/>
          </p:nvPr>
        </p:nvSpPr>
        <p:spPr/>
        <p:txBody>
          <a:bodyPr/>
          <a:lstStyle/>
          <a:p>
            <a:r>
              <a:rPr lang="en-US"/>
              <a:t>Quantum bit error rate</a:t>
            </a:r>
          </a:p>
        </p:txBody>
      </p:sp>
      <p:sp>
        <p:nvSpPr>
          <p:cNvPr id="3" name="Content Placeholder 2">
            <a:extLst>
              <a:ext uri="{FF2B5EF4-FFF2-40B4-BE49-F238E27FC236}">
                <a16:creationId xmlns:a16="http://schemas.microsoft.com/office/drawing/2014/main" id="{3A7FCD5F-7F37-18E0-FBBB-A37D9505F2D2}"/>
              </a:ext>
            </a:extLst>
          </p:cNvPr>
          <p:cNvSpPr>
            <a:spLocks noGrp="1"/>
          </p:cNvSpPr>
          <p:nvPr>
            <p:ph idx="1"/>
          </p:nvPr>
        </p:nvSpPr>
        <p:spPr>
          <a:xfrm>
            <a:off x="0" y="1993123"/>
            <a:ext cx="9143999" cy="2571562"/>
          </a:xfrm>
        </p:spPr>
        <p:txBody>
          <a:bodyPr>
            <a:normAutofit/>
          </a:bodyPr>
          <a:lstStyle/>
          <a:p>
            <a:r>
              <a:rPr lang="en-US" dirty="0"/>
              <a:t>The real QBER is unknown, but we can </a:t>
            </a:r>
            <a:r>
              <a:rPr lang="en-US" dirty="0">
                <a:solidFill>
                  <a:srgbClr val="C00000"/>
                </a:solidFill>
              </a:rPr>
              <a:t>estimate</a:t>
            </a:r>
            <a:r>
              <a:rPr lang="en-US" dirty="0"/>
              <a:t> it</a:t>
            </a:r>
          </a:p>
          <a:p>
            <a:pPr marL="457200" indent="-457200">
              <a:buFont typeface="+mj-lt"/>
              <a:buAutoNum type="alphaLcPeriod"/>
            </a:pPr>
            <a:r>
              <a:rPr lang="en-US" dirty="0"/>
              <a:t>reveal some bits (statistically estimate the real QBER from that of the revealed sample)</a:t>
            </a:r>
          </a:p>
          <a:p>
            <a:pPr marL="637200" lvl="1" indent="-457200"/>
            <a:r>
              <a:rPr lang="en-US" dirty="0"/>
              <a:t>we must discard those revealed bits</a:t>
            </a:r>
          </a:p>
          <a:p>
            <a:pPr marL="457200" indent="-457200">
              <a:buFont typeface="+mj-lt"/>
              <a:buAutoNum type="alphaLcPeriod"/>
            </a:pPr>
            <a:r>
              <a:rPr lang="en-US" dirty="0"/>
              <a:t>assume some constant QBER</a:t>
            </a:r>
          </a:p>
          <a:p>
            <a:pPr marL="457200" indent="-457200">
              <a:buFont typeface="+mj-lt"/>
              <a:buAutoNum type="alphaLcPeriod"/>
            </a:pPr>
            <a:r>
              <a:rPr lang="en-US" dirty="0"/>
              <a:t>use the QBER of the previous block		     </a:t>
            </a:r>
          </a:p>
          <a:p>
            <a:pPr marL="457200" indent="-457200">
              <a:buFont typeface="+mj-lt"/>
              <a:buAutoNum type="alphaLcPeriod"/>
            </a:pPr>
            <a:r>
              <a:rPr lang="en-US" dirty="0"/>
              <a:t>estimate using other info from the channel</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8AA7105-7716-C8E2-B4E9-F8CEEB19754A}"/>
                  </a:ext>
                </a:extLst>
              </p:cNvPr>
              <p:cNvGraphicFramePr>
                <a:graphicFrameLocks noGrp="1"/>
              </p:cNvGraphicFramePr>
              <p:nvPr/>
            </p:nvGraphicFramePr>
            <p:xfrm>
              <a:off x="723274" y="712963"/>
              <a:ext cx="7697450" cy="1280160"/>
            </p:xfrm>
            <a:graphic>
              <a:graphicData uri="http://schemas.openxmlformats.org/drawingml/2006/table">
                <a:tbl>
                  <a:tblPr firstRow="1">
                    <a:tableStyleId>{5C22544A-7EE6-4342-B048-85BDC9FD1C3A}</a:tableStyleId>
                  </a:tblPr>
                  <a:tblGrid>
                    <a:gridCol w="7697450">
                      <a:extLst>
                        <a:ext uri="{9D8B030D-6E8A-4147-A177-3AD203B41FA5}">
                          <a16:colId xmlns:a16="http://schemas.microsoft.com/office/drawing/2014/main" val="1355496032"/>
                        </a:ext>
                      </a:extLst>
                    </a:gridCol>
                  </a:tblGrid>
                  <a:tr h="313581">
                    <a:tc>
                      <a:txBody>
                        <a:bodyPr/>
                        <a:lstStyle/>
                        <a:p>
                          <a:r>
                            <a:rPr lang="en-US">
                              <a:solidFill>
                                <a:schemeClr val="bg1"/>
                              </a:solidFill>
                            </a:rPr>
                            <a:t>Definition: quantum bit error rate (QBER)</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704720">
                    <a:tc>
                      <a:txBody>
                        <a:bodyPr/>
                        <a:lstStyle/>
                        <a:p>
                          <a:pPr marL="179021" lvl="3" indent="0">
                            <a:buNone/>
                          </a:pPr>
                          <a:r>
                            <a:rPr lang="en-US" dirty="0"/>
                            <a:t>The </a:t>
                          </a:r>
                          <a:r>
                            <a:rPr lang="en-US" i="1" dirty="0"/>
                            <a:t>quantum bit error rate</a:t>
                          </a:r>
                          <a:r>
                            <a:rPr lang="en-US" i="0" dirty="0"/>
                            <a:t> is the probability</a:t>
                          </a:r>
                        </a:p>
                        <a:p>
                          <a:pPr marL="179021" lvl="3"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func>
                              </m:oMath>
                            </m:oMathPara>
                          </a14:m>
                          <a:endParaRPr lang="en-US" i="1" dirty="0"/>
                        </a:p>
                        <a:p>
                          <a:pPr marL="179021" lvl="3" indent="0">
                            <a:buNone/>
                          </a:pPr>
                          <a:r>
                            <a:rPr lang="en-US" i="0" dirty="0"/>
                            <a:t>where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i="0" dirty="0"/>
                            <a:t> (we only</a:t>
                          </a:r>
                          <a:r>
                            <a:rPr lang="en-US" i="0" baseline="0" dirty="0"/>
                            <a:t> consider sifted bits)</a:t>
                          </a:r>
                          <a:endParaRPr lang="en-US" i="0"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6" name="Table 5">
                <a:extLst>
                  <a:ext uri="{FF2B5EF4-FFF2-40B4-BE49-F238E27FC236}">
                    <a16:creationId xmlns:a16="http://schemas.microsoft.com/office/drawing/2014/main" id="{48AA7105-7716-C8E2-B4E9-F8CEEB19754A}"/>
                  </a:ext>
                </a:extLst>
              </p:cNvPr>
              <p:cNvGraphicFramePr>
                <a:graphicFrameLocks noGrp="1"/>
              </p:cNvGraphicFramePr>
              <p:nvPr/>
            </p:nvGraphicFramePr>
            <p:xfrm>
              <a:off x="723274" y="712963"/>
              <a:ext cx="7697450" cy="1280160"/>
            </p:xfrm>
            <a:graphic>
              <a:graphicData uri="http://schemas.openxmlformats.org/drawingml/2006/table">
                <a:tbl>
                  <a:tblPr firstRow="1">
                    <a:tableStyleId>{5C22544A-7EE6-4342-B048-85BDC9FD1C3A}</a:tableStyleId>
                  </a:tblPr>
                  <a:tblGrid>
                    <a:gridCol w="7697450">
                      <a:extLst>
                        <a:ext uri="{9D8B030D-6E8A-4147-A177-3AD203B41FA5}">
                          <a16:colId xmlns:a16="http://schemas.microsoft.com/office/drawing/2014/main" val="1355496032"/>
                        </a:ext>
                      </a:extLst>
                    </a:gridCol>
                  </a:tblGrid>
                  <a:tr h="365760">
                    <a:tc>
                      <a:txBody>
                        <a:bodyPr/>
                        <a:lstStyle/>
                        <a:p>
                          <a:r>
                            <a:rPr lang="en-US">
                              <a:solidFill>
                                <a:schemeClr val="bg1"/>
                              </a:solidFill>
                            </a:rPr>
                            <a:t>Definition: quantum bit error rate (QBER)</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91440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9" t="-43046" r="-158" b="-10596"/>
                          </a:stretch>
                        </a:blipFill>
                      </a:tcPr>
                    </a:tc>
                    <a:extLst>
                      <a:ext uri="{0D108BD9-81ED-4DB2-BD59-A6C34878D82A}">
                        <a16:rowId xmlns:a16="http://schemas.microsoft.com/office/drawing/2014/main" val="2354341383"/>
                      </a:ext>
                    </a:extLst>
                  </a:tr>
                </a:tbl>
              </a:graphicData>
            </a:graphic>
          </p:graphicFrame>
        </mc:Fallback>
      </mc:AlternateContent>
      <p:sp>
        <p:nvSpPr>
          <p:cNvPr id="7" name="Slide Number Placeholder 6">
            <a:extLst>
              <a:ext uri="{FF2B5EF4-FFF2-40B4-BE49-F238E27FC236}">
                <a16:creationId xmlns:a16="http://schemas.microsoft.com/office/drawing/2014/main" id="{B6920673-7FD9-64A5-C3FA-567F2AAB8F6A}"/>
              </a:ext>
            </a:extLst>
          </p:cNvPr>
          <p:cNvSpPr>
            <a:spLocks noGrp="1"/>
          </p:cNvSpPr>
          <p:nvPr>
            <p:ph type="sldNum" sz="quarter" idx="8"/>
          </p:nvPr>
        </p:nvSpPr>
        <p:spPr/>
        <p:txBody>
          <a:bodyPr/>
          <a:lstStyle/>
          <a:p>
            <a:pPr lvl="0"/>
            <a:fld id="{54D7E5F9-595B-41CC-8860-862166473562}" type="slidenum">
              <a:rPr lang="en-US" smtClean="0"/>
              <a:t>90</a:t>
            </a:fld>
            <a:endParaRPr lang="en-US" dirty="0"/>
          </a:p>
        </p:txBody>
      </p:sp>
      <p:sp>
        <p:nvSpPr>
          <p:cNvPr id="4" name="Right Brace 3">
            <a:extLst>
              <a:ext uri="{FF2B5EF4-FFF2-40B4-BE49-F238E27FC236}">
                <a16:creationId xmlns:a16="http://schemas.microsoft.com/office/drawing/2014/main" id="{62CA55AE-7456-301C-0F74-B30D748971D4}"/>
              </a:ext>
            </a:extLst>
          </p:cNvPr>
          <p:cNvSpPr/>
          <p:nvPr/>
        </p:nvSpPr>
        <p:spPr>
          <a:xfrm>
            <a:off x="5588950" y="3706856"/>
            <a:ext cx="163457" cy="60861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3EE640C1-C8F1-1433-2C88-0170B7FBF91B}"/>
              </a:ext>
            </a:extLst>
          </p:cNvPr>
          <p:cNvSpPr txBox="1"/>
          <p:nvPr/>
        </p:nvSpPr>
        <p:spPr>
          <a:xfrm>
            <a:off x="5752407" y="3817951"/>
            <a:ext cx="2056973" cy="646331"/>
          </a:xfrm>
          <a:prstGeom prst="rect">
            <a:avLst/>
          </a:prstGeom>
          <a:noFill/>
        </p:spPr>
        <p:txBody>
          <a:bodyPr wrap="none" rtlCol="0">
            <a:spAutoFit/>
          </a:bodyPr>
          <a:lstStyle/>
          <a:p>
            <a:r>
              <a:rPr lang="en-US" dirty="0">
                <a:latin typeface="Bradley Hand ITC" panose="03070402050302030203" pitchFamily="66" charset="0"/>
              </a:rPr>
              <a:t>can Eve affect this?</a:t>
            </a:r>
            <a:br>
              <a:rPr lang="en-US" dirty="0">
                <a:latin typeface="Bradley Hand ITC" panose="03070402050302030203" pitchFamily="66" charset="0"/>
              </a:rPr>
            </a:br>
            <a:r>
              <a:rPr lang="en-US" dirty="0">
                <a:latin typeface="Bradley Hand ITC" panose="03070402050302030203" pitchFamily="66" charset="0"/>
              </a:rPr>
              <a:t>(does it matter?)</a:t>
            </a:r>
          </a:p>
        </p:txBody>
      </p:sp>
    </p:spTree>
    <p:extLst>
      <p:ext uri="{BB962C8B-B14F-4D97-AF65-F5344CB8AC3E}">
        <p14:creationId xmlns:p14="http://schemas.microsoft.com/office/powerpoint/2010/main" val="3470348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DA4EDAE7-F92C-EFD2-63B3-64AB165D0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BC0E0-8EC2-27B9-7991-66F95EFEF01D}"/>
              </a:ext>
            </a:extLst>
          </p:cNvPr>
          <p:cNvSpPr>
            <a:spLocks noGrp="1"/>
          </p:cNvSpPr>
          <p:nvPr>
            <p:ph type="title"/>
          </p:nvPr>
        </p:nvSpPr>
        <p:spPr/>
        <p:txBody>
          <a:bodyPr/>
          <a:lstStyle/>
          <a:p>
            <a:r>
              <a:rPr lang="en-US">
                <a:solidFill>
                  <a:schemeClr val="bg1"/>
                </a:solidFill>
              </a:rPr>
              <a:t>Outline</a:t>
            </a:r>
          </a:p>
        </p:txBody>
      </p:sp>
      <p:sp>
        <p:nvSpPr>
          <p:cNvPr id="3" name="Content Placeholder 2">
            <a:extLst>
              <a:ext uri="{FF2B5EF4-FFF2-40B4-BE49-F238E27FC236}">
                <a16:creationId xmlns:a16="http://schemas.microsoft.com/office/drawing/2014/main" id="{B7E7CCFD-08F8-064F-2971-6799DD343377}"/>
              </a:ext>
            </a:extLst>
          </p:cNvPr>
          <p:cNvSpPr>
            <a:spLocks noGrp="1"/>
          </p:cNvSpPr>
          <p:nvPr>
            <p:ph idx="1"/>
          </p:nvPr>
        </p:nvSpPr>
        <p:spPr/>
        <p:txBody>
          <a:bodyPr>
            <a:normAutofit/>
          </a:bodyPr>
          <a:lstStyle/>
          <a:p>
            <a:pPr marL="457200" indent="-457200">
              <a:buFont typeface="+mj-lt"/>
              <a:buAutoNum type="arabicPeriod"/>
            </a:pPr>
            <a:r>
              <a:rPr lang="en-US">
                <a:solidFill>
                  <a:srgbClr val="7E0000"/>
                </a:solidFill>
              </a:rPr>
              <a:t>Cryptography</a:t>
            </a:r>
          </a:p>
          <a:p>
            <a:pPr marL="637200" lvl="1" indent="-457200">
              <a:buFont typeface="+mj-lt"/>
              <a:buAutoNum type="arabicPeriod"/>
            </a:pPr>
            <a:r>
              <a:rPr lang="en-US">
                <a:solidFill>
                  <a:srgbClr val="7E0000"/>
                </a:solidFill>
              </a:rPr>
              <a:t>Symmetric cryptography</a:t>
            </a:r>
          </a:p>
          <a:p>
            <a:pPr marL="637200" lvl="1" indent="-457200">
              <a:buFont typeface="+mj-lt"/>
              <a:buAutoNum type="arabicPeriod"/>
            </a:pPr>
            <a:r>
              <a:rPr lang="en-US">
                <a:solidFill>
                  <a:srgbClr val="7E0000"/>
                </a:solidFill>
              </a:rPr>
              <a:t>Asymmetric cryptography</a:t>
            </a:r>
          </a:p>
          <a:p>
            <a:pPr marL="637200" lvl="1" indent="-457200">
              <a:buFont typeface="+mj-lt"/>
              <a:buAutoNum type="arabicPeriod"/>
            </a:pPr>
            <a:r>
              <a:rPr lang="en-US">
                <a:solidFill>
                  <a:srgbClr val="7E0000"/>
                </a:solidFill>
              </a:rPr>
              <a:t>Protocols</a:t>
            </a:r>
          </a:p>
          <a:p>
            <a:pPr marL="457200" indent="-457200">
              <a:buFont typeface="+mj-lt"/>
              <a:buAutoNum type="arabicPeriod"/>
            </a:pPr>
            <a:r>
              <a:rPr lang="en-US">
                <a:solidFill>
                  <a:srgbClr val="7E0000"/>
                </a:solidFill>
              </a:rPr>
              <a:t>Quantum threat</a:t>
            </a:r>
          </a:p>
          <a:p>
            <a:pPr marL="637200" lvl="1" indent="-457200">
              <a:buFont typeface="+mj-lt"/>
              <a:buAutoNum type="arabicPeriod"/>
            </a:pPr>
            <a:r>
              <a:rPr lang="en-US">
                <a:solidFill>
                  <a:srgbClr val="7E0000"/>
                </a:solidFill>
              </a:rPr>
              <a:t>Problem</a:t>
            </a:r>
          </a:p>
          <a:p>
            <a:pPr marL="637200" lvl="1" indent="-457200">
              <a:buFont typeface="+mj-lt"/>
              <a:buAutoNum type="arabicPeriod"/>
            </a:pPr>
            <a:r>
              <a:rPr lang="en-US">
                <a:solidFill>
                  <a:srgbClr val="7E0000"/>
                </a:solidFill>
              </a:rPr>
              <a:t>Solutions</a:t>
            </a:r>
          </a:p>
          <a:p>
            <a:pPr marL="457200" indent="-457200">
              <a:buFont typeface="+mj-lt"/>
              <a:buAutoNum type="arabicPeriod"/>
            </a:pPr>
            <a:r>
              <a:rPr lang="en-US">
                <a:solidFill>
                  <a:srgbClr val="7E0000"/>
                </a:solidFill>
              </a:rPr>
              <a:t>Quantum key distribution</a:t>
            </a:r>
          </a:p>
          <a:p>
            <a:pPr marL="637200" lvl="1" indent="-457200">
              <a:buFont typeface="+mj-lt"/>
              <a:buAutoNum type="arabicPeriod"/>
            </a:pPr>
            <a:r>
              <a:rPr lang="en-US">
                <a:solidFill>
                  <a:srgbClr val="7E0000"/>
                </a:solidFill>
              </a:rPr>
              <a:t>BB84</a:t>
            </a:r>
          </a:p>
          <a:p>
            <a:pPr marL="637200" lvl="1" indent="-457200">
              <a:buFont typeface="+mj-lt"/>
              <a:buAutoNum type="arabicPeriod"/>
            </a:pPr>
            <a:r>
              <a:rPr lang="en-US">
                <a:solidFill>
                  <a:schemeClr val="bg1"/>
                </a:solidFill>
              </a:rPr>
              <a:t>Information reconciliation</a:t>
            </a:r>
          </a:p>
          <a:p>
            <a:pPr marL="637200" lvl="1" indent="-457200">
              <a:buFont typeface="+mj-lt"/>
              <a:buAutoNum type="arabicPeriod"/>
            </a:pPr>
            <a:r>
              <a:rPr lang="en-US">
                <a:solidFill>
                  <a:srgbClr val="7E0000"/>
                </a:solidFill>
              </a:rPr>
              <a:t>Privacy amplification</a:t>
            </a:r>
          </a:p>
          <a:p>
            <a:pPr marL="637200" lvl="1" indent="-457200">
              <a:buFont typeface="+mj-lt"/>
              <a:buAutoNum type="arabicPeriod"/>
            </a:pPr>
            <a:r>
              <a:rPr lang="en-US">
                <a:solidFill>
                  <a:srgbClr val="7E0000"/>
                </a:solidFill>
              </a:rPr>
              <a:t>The authenticated channel</a:t>
            </a:r>
          </a:p>
          <a:p>
            <a:pPr marL="637200" lvl="1" indent="-457200">
              <a:buFont typeface="+mj-lt"/>
              <a:buAutoNum type="arabicPeriod"/>
            </a:pPr>
            <a:r>
              <a:rPr lang="en-US">
                <a:solidFill>
                  <a:srgbClr val="7E0000"/>
                </a:solidFill>
              </a:rPr>
              <a:t>Comparing to non-quantum cryptography</a:t>
            </a:r>
          </a:p>
        </p:txBody>
      </p:sp>
      <p:sp>
        <p:nvSpPr>
          <p:cNvPr id="5" name="Slide Number Placeholder 4">
            <a:extLst>
              <a:ext uri="{FF2B5EF4-FFF2-40B4-BE49-F238E27FC236}">
                <a16:creationId xmlns:a16="http://schemas.microsoft.com/office/drawing/2014/main" id="{5685B5A9-29CC-29DC-B9F1-13F2CFDD7051}"/>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91</a:t>
            </a:fld>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815953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12A1C4-3DFC-B086-0E0C-93C3305309D9}"/>
              </a:ext>
            </a:extLst>
          </p:cNvPr>
          <p:cNvSpPr>
            <a:spLocks noGrp="1"/>
          </p:cNvSpPr>
          <p:nvPr>
            <p:ph type="title"/>
          </p:nvPr>
        </p:nvSpPr>
        <p:spPr/>
        <p:txBody>
          <a:bodyPr>
            <a:normAutofit/>
          </a:bodyPr>
          <a:lstStyle/>
          <a:p>
            <a:r>
              <a:rPr lang="en-US"/>
              <a:t>Error correction</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E781C67-0612-F79C-6A7B-D8E4498237C3}"/>
                  </a:ext>
                </a:extLst>
              </p:cNvPr>
              <p:cNvSpPr>
                <a:spLocks noGrp="1"/>
              </p:cNvSpPr>
              <p:nvPr>
                <p:ph idx="1"/>
              </p:nvPr>
            </p:nvSpPr>
            <p:spPr>
              <a:xfrm>
                <a:off x="0" y="539038"/>
                <a:ext cx="9143999" cy="4025647"/>
              </a:xfrm>
            </p:spPr>
            <p:txBody>
              <a:bodyPr>
                <a:normAutofit lnSpcReduction="10000"/>
              </a:bodyPr>
              <a:lstStyle/>
              <a:p>
                <a:r>
                  <a:rPr lang="en-US"/>
                  <a:t>Forward error correction (FEC)</a:t>
                </a:r>
              </a:p>
              <a:p>
                <a:pPr marL="342900" indent="-342900">
                  <a:buFont typeface="Arial" panose="020B0604020202020204" pitchFamily="34" charset="0"/>
                  <a:buChar char="•"/>
                </a:pPr>
                <a:r>
                  <a:rPr lang="en-US"/>
                  <a:t>add redundancy to a message to protect against transmission errors</a:t>
                </a:r>
              </a:p>
              <a:p>
                <a:endParaRPr lang="en-US"/>
              </a:p>
              <a:p>
                <a:endParaRPr lang="en-US"/>
              </a:p>
              <a:p>
                <a:endParaRPr lang="en-US"/>
              </a:p>
              <a:p>
                <a:endParaRPr lang="en-US"/>
              </a:p>
              <a:p>
                <a:endParaRPr lang="en-US"/>
              </a:p>
              <a:p>
                <a:endParaRPr lang="en-US"/>
              </a:p>
              <a:p>
                <a:endParaRPr lang="en-US"/>
              </a:p>
              <a:p>
                <a:endParaRPr lang="en-US"/>
              </a:p>
              <a:p>
                <a:endParaRPr lang="en-US"/>
              </a:p>
              <a:p>
                <a:r>
                  <a:rPr lang="en-US"/>
                  <a:t>Hamming distance (HD) is 3 </a:t>
                </a:r>
                <a14:m>
                  <m:oMath xmlns:m="http://schemas.openxmlformats.org/officeDocument/2006/math">
                    <m:r>
                      <a:rPr lang="en-US" b="0" i="1" smtClean="0">
                        <a:latin typeface="Cambria Math" panose="02040503050406030204" pitchFamily="18" charset="0"/>
                      </a:rPr>
                      <m:t>⇒</m:t>
                    </m:r>
                  </m:oMath>
                </a14:m>
                <a:r>
                  <a:rPr lang="en-US"/>
                  <a:t> we can correct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3/2</m:t>
                        </m:r>
                      </m:e>
                    </m:d>
                    <m:r>
                      <a:rPr lang="en-US" b="0" i="1" smtClean="0">
                        <a:latin typeface="Cambria Math" panose="02040503050406030204" pitchFamily="18" charset="0"/>
                      </a:rPr>
                      <m:t>=1</m:t>
                    </m:r>
                  </m:oMath>
                </a14:m>
                <a:r>
                  <a:rPr lang="en-US"/>
                  <a:t> errors</a:t>
                </a:r>
              </a:p>
              <a:p>
                <a:pPr marL="342900" indent="-342900">
                  <a:buFont typeface="Arial" panose="020B0604020202020204" pitchFamily="34" charset="0"/>
                  <a:buChar char="•"/>
                </a:pPr>
                <a:r>
                  <a:rPr lang="en-US"/>
                  <a:t>(HD: number of differing bits)</a:t>
                </a:r>
              </a:p>
              <a:p>
                <a:r>
                  <a:rPr lang="en-US"/>
                  <a:t>An encoded </a:t>
                </a:r>
                <a:r>
                  <a:rPr lang="en-US" i="1"/>
                  <a:t>message</a:t>
                </a:r>
                <a:r>
                  <a:rPr lang="en-US"/>
                  <a:t> is called a (valid) </a:t>
                </a:r>
                <a:r>
                  <a:rPr lang="en-US" i="1"/>
                  <a:t>codeword</a:t>
                </a:r>
              </a:p>
              <a:p>
                <a:endParaRPr lang="en-US" i="1"/>
              </a:p>
            </p:txBody>
          </p:sp>
        </mc:Choice>
        <mc:Fallback xmlns="">
          <p:sp>
            <p:nvSpPr>
              <p:cNvPr id="7" name="Content Placeholder 6">
                <a:extLst>
                  <a:ext uri="{FF2B5EF4-FFF2-40B4-BE49-F238E27FC236}">
                    <a16:creationId xmlns:a16="http://schemas.microsoft.com/office/drawing/2014/main" id="{5E781C67-0612-F79C-6A7B-D8E4498237C3}"/>
                  </a:ext>
                </a:extLst>
              </p:cNvPr>
              <p:cNvSpPr>
                <a:spLocks noGrp="1" noRot="1" noChangeAspect="1" noMove="1" noResize="1" noEditPoints="1" noAdjustHandles="1" noChangeArrowheads="1" noChangeShapeType="1" noTextEdit="1"/>
              </p:cNvSpPr>
              <p:nvPr>
                <p:ph idx="1"/>
              </p:nvPr>
            </p:nvSpPr>
            <p:spPr>
              <a:xfrm>
                <a:off x="0" y="539038"/>
                <a:ext cx="9143999" cy="4025647"/>
              </a:xfrm>
              <a:blipFill>
                <a:blip r:embed="rId2"/>
                <a:stretch>
                  <a:fillRect t="-2421"/>
                </a:stretch>
              </a:blipFill>
            </p:spPr>
            <p:txBody>
              <a:bodyPr/>
              <a:lstStyle/>
              <a:p>
                <a:r>
                  <a:rPr lang="en-US">
                    <a:noFill/>
                  </a:rPr>
                  <a:t> </a:t>
                </a:r>
              </a:p>
            </p:txBody>
          </p:sp>
        </mc:Fallback>
      </mc:AlternateContent>
      <p:graphicFrame>
        <p:nvGraphicFramePr>
          <p:cNvPr id="2" name="Table 1">
            <a:extLst>
              <a:ext uri="{FF2B5EF4-FFF2-40B4-BE49-F238E27FC236}">
                <a16:creationId xmlns:a16="http://schemas.microsoft.com/office/drawing/2014/main" id="{1733BAA3-4EE0-BE3E-59B2-9C9623E767F2}"/>
              </a:ext>
            </a:extLst>
          </p:cNvPr>
          <p:cNvGraphicFramePr>
            <a:graphicFrameLocks noGrp="1"/>
          </p:cNvGraphicFramePr>
          <p:nvPr>
            <p:extLst>
              <p:ext uri="{D42A27DB-BD31-4B8C-83A1-F6EECF244321}">
                <p14:modId xmlns:p14="http://schemas.microsoft.com/office/powerpoint/2010/main" val="3089886097"/>
              </p:ext>
            </p:extLst>
          </p:nvPr>
        </p:nvGraphicFramePr>
        <p:xfrm>
          <a:off x="723274" y="1199193"/>
          <a:ext cx="7697449" cy="2120512"/>
        </p:xfrm>
        <a:graphic>
          <a:graphicData uri="http://schemas.openxmlformats.org/drawingml/2006/table">
            <a:tbl>
              <a:tblPr firstRow="1">
                <a:tableStyleId>{5C22544A-7EE6-4342-B048-85BDC9FD1C3A}</a:tableStyleId>
              </a:tblPr>
              <a:tblGrid>
                <a:gridCol w="7697449">
                  <a:extLst>
                    <a:ext uri="{9D8B030D-6E8A-4147-A177-3AD203B41FA5}">
                      <a16:colId xmlns:a16="http://schemas.microsoft.com/office/drawing/2014/main" val="1355496032"/>
                    </a:ext>
                  </a:extLst>
                </a:gridCol>
              </a:tblGrid>
              <a:tr h="383152">
                <a:tc>
                  <a:txBody>
                    <a:bodyPr/>
                    <a:lstStyle/>
                    <a:p>
                      <a:r>
                        <a:rPr lang="en-US">
                          <a:solidFill>
                            <a:schemeClr val="bg1"/>
                          </a:solidFill>
                        </a:rPr>
                        <a:t>Example: (3-1) repetition code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1228187">
                <a:tc>
                  <a:txBody>
                    <a:bodyPr/>
                    <a:lstStyle/>
                    <a:p>
                      <a:pPr marL="179021" lvl="3" indent="0">
                        <a:buNone/>
                      </a:pPr>
                      <a:r>
                        <a:rPr lang="en-US" dirty="0"/>
                        <a:t>Encoding: repeat each data bit three times</a:t>
                      </a:r>
                    </a:p>
                    <a:p>
                      <a:pPr marL="464771" lvl="3" indent="-285750">
                        <a:buFont typeface="Arial" panose="020B0604020202020204" pitchFamily="34" charset="0"/>
                        <a:buChar char="•"/>
                      </a:pPr>
                      <a:r>
                        <a:rPr lang="en-US" dirty="0"/>
                        <a:t>encode 0 as 000</a:t>
                      </a:r>
                    </a:p>
                    <a:p>
                      <a:pPr marL="464771" lvl="3" indent="-285750">
                        <a:buFont typeface="Arial" panose="020B0604020202020204" pitchFamily="34" charset="0"/>
                        <a:buChar char="•"/>
                      </a:pPr>
                      <a:r>
                        <a:rPr lang="en-US" dirty="0"/>
                        <a:t>encode 1 as 111</a:t>
                      </a:r>
                    </a:p>
                    <a:p>
                      <a:pPr marL="179021" lvl="3" indent="0">
                        <a:buNone/>
                      </a:pPr>
                      <a:r>
                        <a:rPr lang="en-US" dirty="0"/>
                        <a:t>Decoding: select the output bit by “majority vote”</a:t>
                      </a:r>
                    </a:p>
                    <a:p>
                      <a:pPr marL="464771" lvl="3" indent="-285750">
                        <a:buFont typeface="Arial" panose="020B0604020202020204" pitchFamily="34" charset="0"/>
                        <a:buChar char="•"/>
                      </a:pPr>
                      <a:r>
                        <a:rPr lang="en-US" dirty="0"/>
                        <a:t>decode 010 as 0</a:t>
                      </a:r>
                    </a:p>
                    <a:p>
                      <a:pPr marL="464771" lvl="3" indent="-285750">
                        <a:buFont typeface="Arial" panose="020B0604020202020204" pitchFamily="34" charset="0"/>
                        <a:buChar char="•"/>
                      </a:pPr>
                      <a:r>
                        <a:rPr lang="en-US" dirty="0"/>
                        <a:t>decode 110 as 1</a:t>
                      </a:r>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p:sp>
        <p:nvSpPr>
          <p:cNvPr id="4" name="Slide Number Placeholder 3">
            <a:extLst>
              <a:ext uri="{FF2B5EF4-FFF2-40B4-BE49-F238E27FC236}">
                <a16:creationId xmlns:a16="http://schemas.microsoft.com/office/drawing/2014/main" id="{781B0F27-F51E-6A92-BE50-F37CCB738C76}"/>
              </a:ext>
            </a:extLst>
          </p:cNvPr>
          <p:cNvSpPr>
            <a:spLocks noGrp="1"/>
          </p:cNvSpPr>
          <p:nvPr>
            <p:ph type="sldNum" sz="quarter" idx="8"/>
          </p:nvPr>
        </p:nvSpPr>
        <p:spPr/>
        <p:txBody>
          <a:bodyPr/>
          <a:lstStyle/>
          <a:p>
            <a:pPr lvl="0"/>
            <a:fld id="{54D7E5F9-595B-41CC-8860-862166473562}" type="slidenum">
              <a:rPr lang="en-US" smtClean="0"/>
              <a:t>92</a:t>
            </a:fld>
            <a:endParaRPr lang="en-US"/>
          </a:p>
        </p:txBody>
      </p:sp>
    </p:spTree>
    <p:extLst>
      <p:ext uri="{BB962C8B-B14F-4D97-AF65-F5344CB8AC3E}">
        <p14:creationId xmlns:p14="http://schemas.microsoft.com/office/powerpoint/2010/main" val="24900786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B00F-42C1-2A6D-A7E0-95C94FDB4A17}"/>
              </a:ext>
            </a:extLst>
          </p:cNvPr>
          <p:cNvSpPr>
            <a:spLocks noGrp="1"/>
          </p:cNvSpPr>
          <p:nvPr>
            <p:ph type="title"/>
          </p:nvPr>
        </p:nvSpPr>
        <p:spPr/>
        <p:txBody>
          <a:bodyPr/>
          <a:lstStyle/>
          <a:p>
            <a:r>
              <a:rPr lang="en-US" dirty="0"/>
              <a:t>Error correction – parity check codes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A42C15D-DEAE-730D-C54E-D25B780CFAEE}"/>
                  </a:ext>
                </a:extLst>
              </p:cNvPr>
              <p:cNvGraphicFramePr>
                <a:graphicFrameLocks noGrp="1"/>
              </p:cNvGraphicFramePr>
              <p:nvPr>
                <p:extLst>
                  <p:ext uri="{D42A27DB-BD31-4B8C-83A1-F6EECF244321}">
                    <p14:modId xmlns:p14="http://schemas.microsoft.com/office/powerpoint/2010/main" val="3659310413"/>
                  </p:ext>
                </p:extLst>
              </p:nvPr>
            </p:nvGraphicFramePr>
            <p:xfrm>
              <a:off x="723274" y="712963"/>
              <a:ext cx="7697450" cy="1070480"/>
            </p:xfrm>
            <a:graphic>
              <a:graphicData uri="http://schemas.openxmlformats.org/drawingml/2006/table">
                <a:tbl>
                  <a:tblPr firstRow="1">
                    <a:tableStyleId>{5C22544A-7EE6-4342-B048-85BDC9FD1C3A}</a:tableStyleId>
                  </a:tblPr>
                  <a:tblGrid>
                    <a:gridCol w="7697450">
                      <a:extLst>
                        <a:ext uri="{9D8B030D-6E8A-4147-A177-3AD203B41FA5}">
                          <a16:colId xmlns:a16="http://schemas.microsoft.com/office/drawing/2014/main" val="1355496032"/>
                        </a:ext>
                      </a:extLst>
                    </a:gridCol>
                  </a:tblGrid>
                  <a:tr h="313581">
                    <a:tc>
                      <a:txBody>
                        <a:bodyPr/>
                        <a:lstStyle/>
                        <a:p>
                          <a:r>
                            <a:rPr lang="en-US" dirty="0">
                              <a:solidFill>
                                <a:schemeClr val="bg1"/>
                              </a:solidFill>
                            </a:rPr>
                            <a:t>Definition: parity-check codes</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704720">
                    <a:tc>
                      <a:txBody>
                        <a:bodyPr/>
                        <a:lstStyle/>
                        <a:p>
                          <a:pPr marL="179021" lvl="3" indent="0">
                            <a:buNone/>
                          </a:pPr>
                          <a:r>
                            <a:rPr lang="en-US" dirty="0"/>
                            <a:t>Given the </a:t>
                          </a:r>
                          <a:r>
                            <a:rPr lang="en-US" i="1" dirty="0"/>
                            <a:t>parity</a:t>
                          </a:r>
                          <a:r>
                            <a:rPr lang="en-US" i="1" baseline="0" dirty="0"/>
                            <a:t>-check matrix</a:t>
                          </a:r>
                          <a:r>
                            <a:rPr lang="en-US" dirty="0"/>
                            <a:t>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p>
                              </m:sSup>
                            </m:oMath>
                          </a14:m>
                          <a:r>
                            <a:rPr lang="en-US" dirty="0"/>
                            <a:t>, </a:t>
                          </a:r>
                          <a:r>
                            <a:rPr lang="en-US" i="0" dirty="0"/>
                            <a:t>valid</a:t>
                          </a:r>
                          <a:r>
                            <a:rPr lang="en-US" i="0" baseline="0" dirty="0"/>
                            <a:t> codewords </a:t>
                          </a:r>
                          <a14:m>
                            <m:oMath xmlns:m="http://schemas.openxmlformats.org/officeDocument/2006/math">
                              <m:r>
                                <a:rPr lang="en-US" b="0" i="1" baseline="0" smtClean="0">
                                  <a:latin typeface="Cambria Math" panose="02040503050406030204" pitchFamily="18" charset="0"/>
                                </a:rPr>
                                <m:t>𝑐</m:t>
                              </m:r>
                            </m:oMath>
                          </a14:m>
                          <a:r>
                            <a:rPr lang="en-US" i="0" baseline="0" dirty="0"/>
                            <a:t> satisfy</a:t>
                          </a:r>
                        </a:p>
                        <a:p>
                          <a:pPr marL="179021" lvl="3"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𝑇</m:t>
                                    </m:r>
                                  </m:sup>
                                </m:sSup>
                                <m:r>
                                  <a:rPr lang="en-US" b="0" i="1" smtClean="0">
                                    <a:latin typeface="Cambria Math" panose="02040503050406030204" pitchFamily="18" charset="0"/>
                                  </a:rPr>
                                  <m:t>=0</m:t>
                                </m:r>
                              </m:oMath>
                            </m:oMathPara>
                          </a14:m>
                          <a:endParaRPr lang="en-US" dirty="0"/>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5" name="Table 4">
                <a:extLst>
                  <a:ext uri="{FF2B5EF4-FFF2-40B4-BE49-F238E27FC236}">
                    <a16:creationId xmlns:a16="http://schemas.microsoft.com/office/drawing/2014/main" id="{AA42C15D-DEAE-730D-C54E-D25B780CFAEE}"/>
                  </a:ext>
                </a:extLst>
              </p:cNvPr>
              <p:cNvGraphicFramePr>
                <a:graphicFrameLocks noGrp="1"/>
              </p:cNvGraphicFramePr>
              <p:nvPr>
                <p:extLst>
                  <p:ext uri="{D42A27DB-BD31-4B8C-83A1-F6EECF244321}">
                    <p14:modId xmlns:p14="http://schemas.microsoft.com/office/powerpoint/2010/main" val="3659310413"/>
                  </p:ext>
                </p:extLst>
              </p:nvPr>
            </p:nvGraphicFramePr>
            <p:xfrm>
              <a:off x="723274" y="712963"/>
              <a:ext cx="7697450" cy="1070480"/>
            </p:xfrm>
            <a:graphic>
              <a:graphicData uri="http://schemas.openxmlformats.org/drawingml/2006/table">
                <a:tbl>
                  <a:tblPr firstRow="1">
                    <a:tableStyleId>{5C22544A-7EE6-4342-B048-85BDC9FD1C3A}</a:tableStyleId>
                  </a:tblPr>
                  <a:tblGrid>
                    <a:gridCol w="7697450">
                      <a:extLst>
                        <a:ext uri="{9D8B030D-6E8A-4147-A177-3AD203B41FA5}">
                          <a16:colId xmlns:a16="http://schemas.microsoft.com/office/drawing/2014/main" val="1355496032"/>
                        </a:ext>
                      </a:extLst>
                    </a:gridCol>
                  </a:tblGrid>
                  <a:tr h="365760">
                    <a:tc>
                      <a:txBody>
                        <a:bodyPr/>
                        <a:lstStyle/>
                        <a:p>
                          <a:r>
                            <a:rPr lang="en-US">
                              <a:solidFill>
                                <a:schemeClr val="bg1"/>
                              </a:solidFill>
                            </a:rPr>
                            <a:t>Definition: parity-check codes</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704720">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9" t="-55556" r="-158"/>
                          </a:stretch>
                        </a:blipFill>
                      </a:tcPr>
                    </a:tc>
                    <a:extLst>
                      <a:ext uri="{0D108BD9-81ED-4DB2-BD59-A6C34878D82A}">
                        <a16:rowId xmlns:a16="http://schemas.microsoft.com/office/drawing/2014/main" val="23543413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4771418-AA77-B489-8436-4739F9287EC1}"/>
                  </a:ext>
                </a:extLst>
              </p:cNvPr>
              <p:cNvGraphicFramePr>
                <a:graphicFrameLocks noGrp="1"/>
              </p:cNvGraphicFramePr>
              <p:nvPr>
                <p:extLst>
                  <p:ext uri="{D42A27DB-BD31-4B8C-83A1-F6EECF244321}">
                    <p14:modId xmlns:p14="http://schemas.microsoft.com/office/powerpoint/2010/main" val="3727449483"/>
                  </p:ext>
                </p:extLst>
              </p:nvPr>
            </p:nvGraphicFramePr>
            <p:xfrm>
              <a:off x="723274" y="1957369"/>
              <a:ext cx="7697450" cy="2473168"/>
            </p:xfrm>
            <a:graphic>
              <a:graphicData uri="http://schemas.openxmlformats.org/drawingml/2006/table">
                <a:tbl>
                  <a:tblPr firstRow="1">
                    <a:tableStyleId>{5C22544A-7EE6-4342-B048-85BDC9FD1C3A}</a:tableStyleId>
                  </a:tblPr>
                  <a:tblGrid>
                    <a:gridCol w="7697450">
                      <a:extLst>
                        <a:ext uri="{9D8B030D-6E8A-4147-A177-3AD203B41FA5}">
                          <a16:colId xmlns:a16="http://schemas.microsoft.com/office/drawing/2014/main" val="1355496032"/>
                        </a:ext>
                      </a:extLst>
                    </a:gridCol>
                  </a:tblGrid>
                  <a:tr h="426179">
                    <a:tc>
                      <a:txBody>
                        <a:bodyPr/>
                        <a:lstStyle/>
                        <a:p>
                          <a:r>
                            <a:rPr lang="en-US" dirty="0">
                              <a:solidFill>
                                <a:schemeClr val="bg1"/>
                              </a:solidFill>
                            </a:rPr>
                            <a:t>Example: parity-check code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2046989">
                    <a:tc>
                      <a:txBody>
                        <a:bodyPr/>
                        <a:lstStyle/>
                        <a:p>
                          <a:pPr marL="179021" marR="0" lvl="3"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𝑇</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6"/>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1</m:t>
                                          </m:r>
                                        </m:e>
                                      </m:m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r>
                                        <m:e>
                                          <m: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i="1">
                                              <a:latin typeface="Cambria Math" panose="02040503050406030204" pitchFamily="18" charset="0"/>
                                            </a:rPr>
                                            <m:t>0</m:t>
                                          </m:r>
                                        </m:e>
                                      </m:mr>
                                      <m:mr>
                                        <m:e>
                                          <m:r>
                                            <a:rPr lang="en-US" b="0" i="1" smtClean="0">
                                              <a:latin typeface="Cambria Math" panose="02040503050406030204" pitchFamily="18" charset="0"/>
                                            </a:rPr>
                                            <m:t>0</m:t>
                                          </m:r>
                                        </m:e>
                                      </m:mr>
                                    </m:m>
                                  </m:e>
                                </m:d>
                              </m:oMath>
                            </m:oMathPara>
                          </a14:m>
                          <a:endParaRPr lang="en-US" dirty="0"/>
                        </a:p>
                        <a:p>
                          <a:pPr marL="179021" marR="0" lvl="3" indent="0" algn="l" defTabSz="914400" rtl="0" eaLnBrk="1" fontAlgn="auto" latinLnBrk="0" hangingPunct="1">
                            <a:lnSpc>
                              <a:spcPct val="100000"/>
                            </a:lnSpc>
                            <a:spcBef>
                              <a:spcPts val="0"/>
                            </a:spcBef>
                            <a:spcAft>
                              <a:spcPts val="0"/>
                            </a:spcAft>
                            <a:buClrTx/>
                            <a:buSzTx/>
                            <a:buFontTx/>
                            <a:buNone/>
                            <a:tabLst/>
                            <a:defRPr/>
                          </a:pPr>
                          <a:r>
                            <a:rPr lang="en-US" dirty="0"/>
                            <a:t>so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110010</m:t>
                                  </m:r>
                                </m:e>
                                <m:sub>
                                  <m:r>
                                    <a:rPr lang="en-US" b="0" i="1" dirty="0" smtClean="0">
                                      <a:latin typeface="Cambria Math" panose="02040503050406030204" pitchFamily="18" charset="0"/>
                                    </a:rPr>
                                    <m:t>2</m:t>
                                  </m:r>
                                </m:sub>
                              </m:sSub>
                            </m:oMath>
                          </a14:m>
                          <a:r>
                            <a:rPr lang="en-US" dirty="0"/>
                            <a:t> is a valid codeword</a:t>
                          </a:r>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4341383"/>
                      </a:ext>
                    </a:extLst>
                  </a:tr>
                </a:tbl>
              </a:graphicData>
            </a:graphic>
          </p:graphicFrame>
        </mc:Choice>
        <mc:Fallback xmlns="">
          <p:graphicFrame>
            <p:nvGraphicFramePr>
              <p:cNvPr id="6" name="Table 5">
                <a:extLst>
                  <a:ext uri="{FF2B5EF4-FFF2-40B4-BE49-F238E27FC236}">
                    <a16:creationId xmlns:a16="http://schemas.microsoft.com/office/drawing/2014/main" id="{94771418-AA77-B489-8436-4739F9287EC1}"/>
                  </a:ext>
                </a:extLst>
              </p:cNvPr>
              <p:cNvGraphicFramePr>
                <a:graphicFrameLocks noGrp="1"/>
              </p:cNvGraphicFramePr>
              <p:nvPr>
                <p:extLst>
                  <p:ext uri="{D42A27DB-BD31-4B8C-83A1-F6EECF244321}">
                    <p14:modId xmlns:p14="http://schemas.microsoft.com/office/powerpoint/2010/main" val="236347673"/>
                  </p:ext>
                </p:extLst>
              </p:nvPr>
            </p:nvGraphicFramePr>
            <p:xfrm>
              <a:off x="723274" y="1957369"/>
              <a:ext cx="7697450" cy="2473168"/>
            </p:xfrm>
            <a:graphic>
              <a:graphicData uri="http://schemas.openxmlformats.org/drawingml/2006/table">
                <a:tbl>
                  <a:tblPr firstRow="1">
                    <a:tableStyleId>{5C22544A-7EE6-4342-B048-85BDC9FD1C3A}</a:tableStyleId>
                  </a:tblPr>
                  <a:tblGrid>
                    <a:gridCol w="7697450">
                      <a:extLst>
                        <a:ext uri="{9D8B030D-6E8A-4147-A177-3AD203B41FA5}">
                          <a16:colId xmlns:a16="http://schemas.microsoft.com/office/drawing/2014/main" val="1355496032"/>
                        </a:ext>
                      </a:extLst>
                    </a:gridCol>
                  </a:tblGrid>
                  <a:tr h="426179">
                    <a:tc>
                      <a:txBody>
                        <a:bodyPr/>
                        <a:lstStyle/>
                        <a:p>
                          <a:r>
                            <a:rPr lang="en-US">
                              <a:solidFill>
                                <a:schemeClr val="bg1"/>
                              </a:solidFill>
                            </a:rPr>
                            <a:t>Example: parity-check code</a:t>
                          </a:r>
                        </a:p>
                      </a:txBody>
                      <a:tcPr>
                        <a:lnB w="38103"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2554704017"/>
                      </a:ext>
                    </a:extLst>
                  </a:tr>
                  <a:tr h="2046989">
                    <a:tc>
                      <a:txBody>
                        <a:bodyPr/>
                        <a:lstStyle/>
                        <a:p>
                          <a:endParaRPr lang="en-US"/>
                        </a:p>
                      </a:txBody>
                      <a:tcPr>
                        <a:lnL w="12701" cap="flat" cmpd="sng" algn="ctr">
                          <a:noFill/>
                          <a:prstDash val="solid"/>
                          <a:round/>
                          <a:headEnd type="none" w="med" len="med"/>
                          <a:tailEnd type="none" w="med" len="med"/>
                        </a:lnL>
                        <a:lnR w="12701" cap="flat" cmpd="sng" algn="ctr">
                          <a:noFill/>
                          <a:prstDash val="solid"/>
                          <a:round/>
                          <a:headEnd type="none" w="med" len="med"/>
                          <a:tailEnd type="none" w="med" len="med"/>
                        </a:lnR>
                        <a:lnT w="38103" cap="flat" cmpd="sng" algn="ctr">
                          <a:noFill/>
                          <a:prstDash val="solid"/>
                          <a:round/>
                          <a:headEnd type="none" w="med" len="med"/>
                          <a:tailEnd type="none" w="med" len="med"/>
                        </a:lnT>
                        <a:lnB w="12701"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79" t="-22321" r="-158"/>
                          </a:stretch>
                        </a:blipFill>
                      </a:tcPr>
                    </a:tc>
                    <a:extLst>
                      <a:ext uri="{0D108BD9-81ED-4DB2-BD59-A6C34878D82A}">
                        <a16:rowId xmlns:a16="http://schemas.microsoft.com/office/drawing/2014/main" val="2354341383"/>
                      </a:ext>
                    </a:extLst>
                  </a:tr>
                </a:tbl>
              </a:graphicData>
            </a:graphic>
          </p:graphicFrame>
        </mc:Fallback>
      </mc:AlternateContent>
      <p:sp>
        <p:nvSpPr>
          <p:cNvPr id="7" name="Slide Number Placeholder 6">
            <a:extLst>
              <a:ext uri="{FF2B5EF4-FFF2-40B4-BE49-F238E27FC236}">
                <a16:creationId xmlns:a16="http://schemas.microsoft.com/office/drawing/2014/main" id="{97AE2F72-1746-0683-F190-45B134A55401}"/>
              </a:ext>
            </a:extLst>
          </p:cNvPr>
          <p:cNvSpPr>
            <a:spLocks noGrp="1"/>
          </p:cNvSpPr>
          <p:nvPr>
            <p:ph type="sldNum" sz="quarter" idx="8"/>
          </p:nvPr>
        </p:nvSpPr>
        <p:spPr/>
        <p:txBody>
          <a:bodyPr/>
          <a:lstStyle/>
          <a:p>
            <a:pPr lvl="0"/>
            <a:fld id="{54D7E5F9-595B-41CC-8860-862166473562}" type="slidenum">
              <a:rPr lang="en-US" dirty="0" smtClean="0"/>
              <a:t>93</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8B6B5EF-96D9-01D0-DCBF-0471DBB1373F}"/>
                  </a:ext>
                </a:extLst>
              </p:cNvPr>
              <p:cNvSpPr txBox="1"/>
              <p:nvPr/>
            </p:nvSpPr>
            <p:spPr>
              <a:xfrm>
                <a:off x="4571999" y="4113509"/>
                <a:ext cx="4123113" cy="369332"/>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latin typeface="Bradley Hand ITC" panose="03070402050302030203" pitchFamily="66" charset="0"/>
                  </a:rPr>
                  <a:t> indicates that </a:t>
                </a:r>
                <a14:m>
                  <m:oMath xmlns:m="http://schemas.openxmlformats.org/officeDocument/2006/math">
                    <m:r>
                      <a:rPr lang="en-US" b="0" i="1" smtClean="0">
                        <a:latin typeface="Cambria Math" panose="02040503050406030204" pitchFamily="18" charset="0"/>
                      </a:rPr>
                      <m:t>𝑥</m:t>
                    </m:r>
                  </m:oMath>
                </a14:m>
                <a:r>
                  <a:rPr lang="en-US" dirty="0">
                    <a:latin typeface="Bradley Hand ITC" panose="03070402050302030203" pitchFamily="66" charset="0"/>
                  </a:rPr>
                  <a:t> is written in base 2</a:t>
                </a:r>
              </a:p>
            </p:txBody>
          </p:sp>
        </mc:Choice>
        <mc:Fallback xmlns="">
          <p:sp>
            <p:nvSpPr>
              <p:cNvPr id="3" name="TextBox 2">
                <a:extLst>
                  <a:ext uri="{FF2B5EF4-FFF2-40B4-BE49-F238E27FC236}">
                    <a16:creationId xmlns:a16="http://schemas.microsoft.com/office/drawing/2014/main" id="{38B6B5EF-96D9-01D0-DCBF-0471DBB1373F}"/>
                  </a:ext>
                </a:extLst>
              </p:cNvPr>
              <p:cNvSpPr txBox="1">
                <a:spLocks noRot="1" noChangeAspect="1" noMove="1" noResize="1" noEditPoints="1" noAdjustHandles="1" noChangeArrowheads="1" noChangeShapeType="1" noTextEdit="1"/>
              </p:cNvSpPr>
              <p:nvPr/>
            </p:nvSpPr>
            <p:spPr>
              <a:xfrm>
                <a:off x="4571999" y="4113509"/>
                <a:ext cx="4123113" cy="369332"/>
              </a:xfrm>
              <a:prstGeom prst="rect">
                <a:avLst/>
              </a:prstGeom>
              <a:blipFill>
                <a:blip r:embed="rId4"/>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3608806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1795-831D-8182-6AAF-C35ECC16246C}"/>
              </a:ext>
            </a:extLst>
          </p:cNvPr>
          <p:cNvSpPr>
            <a:spLocks noGrp="1"/>
          </p:cNvSpPr>
          <p:nvPr>
            <p:ph type="title"/>
          </p:nvPr>
        </p:nvSpPr>
        <p:spPr/>
        <p:txBody>
          <a:bodyPr/>
          <a:lstStyle/>
          <a:p>
            <a:r>
              <a:rPr lang="en-US"/>
              <a:t>Error correction – parity check codes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3F1675-AE10-5FB4-2C62-852995E2D2F1}"/>
                  </a:ext>
                </a:extLst>
              </p:cNvPr>
              <p:cNvSpPr>
                <a:spLocks noGrp="1"/>
              </p:cNvSpPr>
              <p:nvPr>
                <p:ph idx="1"/>
              </p:nvPr>
            </p:nvSpPr>
            <p:spPr>
              <a:xfrm>
                <a:off x="-7257" y="539038"/>
                <a:ext cx="9143999" cy="4025647"/>
              </a:xfrm>
            </p:spPr>
            <p:txBody>
              <a:bodyPr/>
              <a:lstStyle/>
              <a:p>
                <a:r>
                  <a:rPr lang="en-US" dirty="0"/>
                  <a:t>Assume we receive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101010</m:t>
                        </m:r>
                      </m:e>
                      <m:sub>
                        <m:r>
                          <a:rPr lang="en-US" b="0" i="1" smtClean="0">
                            <a:latin typeface="Cambria Math" panose="02040503050406030204" pitchFamily="18" charset="0"/>
                          </a:rPr>
                          <m:t>2</m:t>
                        </m:r>
                      </m:sub>
                    </m:sSub>
                  </m:oMath>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𝑇</m:t>
                          </m:r>
                        </m:sup>
                      </m:s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6"/>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
                        </m:e>
                      </m:d>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r>
                              <m:e>
                                <m:r>
                                  <a:rPr lang="en-US" b="0" i="1" smtClean="0">
                                    <a:latin typeface="Cambria Math" panose="02040503050406030204" pitchFamily="18" charset="0"/>
                                  </a:rPr>
                                  <m:t>1</m:t>
                                </m:r>
                              </m:e>
                            </m:mr>
                            <m:mr>
                              <m:e>
                                <m:r>
                                  <a:rPr lang="en-US" b="0" i="1" smtClean="0">
                                    <a:latin typeface="Cambria Math" panose="02040503050406030204" pitchFamily="18" charset="0"/>
                                  </a:rPr>
                                  <m:t>0</m:t>
                                </m:r>
                              </m:e>
                            </m:mr>
                            <m:mr>
                              <m:e>
                                <m: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i="1">
                                    <a:latin typeface="Cambria Math" panose="02040503050406030204" pitchFamily="18" charset="0"/>
                                  </a:rPr>
                                  <m:t>0</m:t>
                                </m:r>
                              </m:e>
                            </m:mr>
                            <m:mr>
                              <m:e>
                                <m:r>
                                  <a:rPr lang="en-US" b="0" i="1" smtClean="0">
                                    <a:latin typeface="Cambria Math" panose="02040503050406030204" pitchFamily="18" charset="0"/>
                                  </a:rPr>
                                  <m:t>0</m:t>
                                </m:r>
                              </m:e>
                            </m:mr>
                          </m:m>
                        </m:e>
                      </m:d>
                    </m:oMath>
                  </m:oMathPara>
                </a14:m>
                <a:endParaRPr lang="en-US" dirty="0"/>
              </a:p>
              <a:p>
                <a:r>
                  <a:rPr lang="en-US" dirty="0"/>
                  <a:t>Since we got </a:t>
                </a:r>
                <a:r>
                  <a:rPr lang="en-US" i="1" dirty="0"/>
                  <a:t>syndrome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100</m:t>
                        </m:r>
                      </m:e>
                      <m:sub>
                        <m:r>
                          <a:rPr lang="en-US" b="0" i="1" smtClean="0">
                            <a:latin typeface="Cambria Math" panose="02040503050406030204" pitchFamily="18" charset="0"/>
                          </a:rPr>
                          <m:t>2</m:t>
                        </m:r>
                      </m:sub>
                    </m:sSub>
                    <m:r>
                      <a:rPr lang="en-US" b="0" i="1" smtClean="0">
                        <a:latin typeface="Cambria Math" panose="02040503050406030204" pitchFamily="18" charset="0"/>
                      </a:rPr>
                      <m:t>≠0</m:t>
                    </m:r>
                  </m:oMath>
                </a14:m>
                <a:r>
                  <a:rPr lang="en-US" dirty="0"/>
                  <a:t> there must have been an error</a:t>
                </a:r>
              </a:p>
              <a:p>
                <a:pPr marL="342900" indent="-342900">
                  <a:buFont typeface="Arial" panose="020B0604020202020204" pitchFamily="34" charset="0"/>
                  <a:buChar char="•"/>
                </a:pPr>
                <a:r>
                  <a:rPr lang="en-US" dirty="0"/>
                  <a:t>the first parity check equation failed </a:t>
                </a:r>
                <a14:m>
                  <m:oMath xmlns:m="http://schemas.openxmlformats.org/officeDocument/2006/math">
                    <m:r>
                      <a:rPr lang="en-US" b="0" i="1" smtClean="0">
                        <a:latin typeface="Cambria Math" panose="02040503050406030204" pitchFamily="18" charset="0"/>
                      </a:rPr>
                      <m:t>⇒</m:t>
                    </m:r>
                  </m:oMath>
                </a14:m>
                <a:r>
                  <a:rPr lang="en-US" dirty="0"/>
                  <a:t> bit 1, 2, or 4 must have flipped</a:t>
                </a:r>
              </a:p>
              <a:p>
                <a:pPr marL="342900" indent="-342900">
                  <a:buFont typeface="Arial" panose="020B0604020202020204" pitchFamily="34" charset="0"/>
                  <a:buChar char="•"/>
                </a:pPr>
                <a:r>
                  <a:rPr lang="en-US" dirty="0"/>
                  <a:t>flipping bit 4 corrects this </a:t>
                </a:r>
                <a14:m>
                  <m:oMath xmlns:m="http://schemas.openxmlformats.org/officeDocument/2006/math">
                    <m:r>
                      <a:rPr lang="en-US" b="0" i="1" smtClean="0">
                        <a:latin typeface="Cambria Math" panose="02040503050406030204" pitchFamily="18" charset="0"/>
                      </a:rPr>
                      <m:t>⇒</m:t>
                    </m:r>
                  </m:oMath>
                </a14:m>
                <a:r>
                  <a:rPr lang="en-US" dirty="0"/>
                  <a:t> codeword was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101110</m:t>
                        </m:r>
                      </m:e>
                      <m:sub>
                        <m:r>
                          <a:rPr lang="en-US" b="0" i="1" smtClean="0">
                            <a:latin typeface="Cambria Math" panose="02040503050406030204" pitchFamily="18" charset="0"/>
                          </a:rPr>
                          <m:t>2</m:t>
                        </m:r>
                      </m:sub>
                    </m:sSub>
                  </m:oMath>
                </a14:m>
                <a:endParaRPr lang="en-US" b="0" dirty="0"/>
              </a:p>
              <a:p>
                <a:pPr marL="342900" indent="-342900">
                  <a:buFont typeface="Arial" panose="020B0604020202020204" pitchFamily="34" charset="0"/>
                  <a:buChar char="•"/>
                </a:pPr>
                <a:r>
                  <a:rPr lang="en-US" dirty="0"/>
                  <a:t>this code has </a:t>
                </a:r>
                <a14:m>
                  <m:oMath xmlns:m="http://schemas.openxmlformats.org/officeDocument/2006/math">
                    <m:r>
                      <m:rPr>
                        <m:nor/>
                      </m:rPr>
                      <a:rPr lang="en-US" b="0" i="0" smtClean="0">
                        <a:latin typeface="Cambria Math" panose="02040503050406030204" pitchFamily="18" charset="0"/>
                      </a:rPr>
                      <m:t>HD</m:t>
                    </m:r>
                    <m:r>
                      <a:rPr lang="en-US" b="0" i="1" smtClean="0">
                        <a:latin typeface="Cambria Math" panose="02040503050406030204" pitchFamily="18" charset="0"/>
                      </a:rPr>
                      <m:t>=3</m:t>
                    </m:r>
                  </m:oMath>
                </a14:m>
                <a:r>
                  <a:rPr lang="en-US" dirty="0"/>
                  <a:t> between codewords, so </a:t>
                </a:r>
                <a14:m>
                  <m:oMath xmlns:m="http://schemas.openxmlformats.org/officeDocument/2006/math">
                    <m:r>
                      <a:rPr lang="en-US" b="0" i="1" smtClean="0">
                        <a:latin typeface="Cambria Math" panose="02040503050406030204" pitchFamily="18" charset="0"/>
                      </a:rPr>
                      <m:t>𝑐</m:t>
                    </m:r>
                  </m:oMath>
                </a14:m>
                <a:r>
                  <a:rPr lang="en-US" dirty="0"/>
                  <a:t> is correct</a:t>
                </a:r>
              </a:p>
              <a:p>
                <a:pPr marL="522900" lvl="1" indent="-342900"/>
                <a:r>
                  <a:rPr lang="en-US" dirty="0"/>
                  <a:t>assuming only one bitflip occurred</a:t>
                </a:r>
              </a:p>
              <a:p>
                <a:pPr marL="342900" indent="-342900"/>
                <a:r>
                  <a:rPr lang="en-US" dirty="0"/>
                  <a:t>Maximum likelihood (ML) decoding: choose amongst all possible codewords</a:t>
                </a:r>
              </a:p>
            </p:txBody>
          </p:sp>
        </mc:Choice>
        <mc:Fallback xmlns="">
          <p:sp>
            <p:nvSpPr>
              <p:cNvPr id="3" name="Content Placeholder 2">
                <a:extLst>
                  <a:ext uri="{FF2B5EF4-FFF2-40B4-BE49-F238E27FC236}">
                    <a16:creationId xmlns:a16="http://schemas.microsoft.com/office/drawing/2014/main" id="{253F1675-AE10-5FB4-2C62-852995E2D2F1}"/>
                  </a:ext>
                </a:extLst>
              </p:cNvPr>
              <p:cNvSpPr>
                <a:spLocks noGrp="1" noRot="1" noChangeAspect="1" noMove="1" noResize="1" noEditPoints="1" noAdjustHandles="1" noChangeArrowheads="1" noChangeShapeType="1" noTextEdit="1"/>
              </p:cNvSpPr>
              <p:nvPr>
                <p:ph idx="1"/>
              </p:nvPr>
            </p:nvSpPr>
            <p:spPr>
              <a:xfrm>
                <a:off x="-7257" y="539038"/>
                <a:ext cx="9143999" cy="4025647"/>
              </a:xfrm>
              <a:blipFill>
                <a:blip r:embed="rId2"/>
                <a:stretch>
                  <a:fillRect/>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8D8BF23A-BCA4-4020-A4A3-9C8178F9CB21}"/>
              </a:ext>
            </a:extLst>
          </p:cNvPr>
          <p:cNvSpPr>
            <a:spLocks noGrp="1"/>
          </p:cNvSpPr>
          <p:nvPr>
            <p:ph type="sldNum" sz="quarter" idx="8"/>
          </p:nvPr>
        </p:nvSpPr>
        <p:spPr/>
        <p:txBody>
          <a:bodyPr/>
          <a:lstStyle/>
          <a:p>
            <a:pPr lvl="0"/>
            <a:fld id="{54D7E5F9-595B-41CC-8860-862166473562}" type="slidenum">
              <a:rPr lang="en-US" dirty="0" smtClean="0"/>
              <a:t>94</a:t>
            </a:fld>
            <a:endParaRPr lang="en-US" dirty="0"/>
          </a:p>
        </p:txBody>
      </p:sp>
    </p:spTree>
    <p:extLst>
      <p:ext uri="{BB962C8B-B14F-4D97-AF65-F5344CB8AC3E}">
        <p14:creationId xmlns:p14="http://schemas.microsoft.com/office/powerpoint/2010/main" val="12087398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71795-831D-8182-6AAF-C35ECC16246C}"/>
              </a:ext>
            </a:extLst>
          </p:cNvPr>
          <p:cNvSpPr>
            <a:spLocks noGrp="1"/>
          </p:cNvSpPr>
          <p:nvPr>
            <p:ph type="title"/>
          </p:nvPr>
        </p:nvSpPr>
        <p:spPr/>
        <p:txBody>
          <a:bodyPr/>
          <a:lstStyle/>
          <a:p>
            <a:r>
              <a:rPr lang="en-US"/>
              <a:t>Error correction – parity check codes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3F1675-AE10-5FB4-2C62-852995E2D2F1}"/>
                  </a:ext>
                </a:extLst>
              </p:cNvPr>
              <p:cNvSpPr>
                <a:spLocks noGrp="1"/>
              </p:cNvSpPr>
              <p:nvPr>
                <p:ph idx="1"/>
              </p:nvPr>
            </p:nvSpPr>
            <p:spPr/>
            <p:txBody>
              <a:bodyPr>
                <a:normAutofit/>
              </a:bodyPr>
              <a:lstStyle/>
              <a:p>
                <a:r>
                  <a:rPr lang="en-US" dirty="0"/>
                  <a:t>Encode a message </a:t>
                </a:r>
                <a14:m>
                  <m:oMath xmlns:m="http://schemas.openxmlformats.org/officeDocument/2006/math">
                    <m:r>
                      <a:rPr lang="en-US" b="0" i="1" smtClean="0">
                        <a:latin typeface="Cambria Math" panose="02040503050406030204" pitchFamily="18" charset="0"/>
                      </a:rPr>
                      <m:t>𝑢</m:t>
                    </m:r>
                  </m:oMath>
                </a14:m>
                <a:r>
                  <a:rPr lang="en-US" dirty="0"/>
                  <a:t> using </a:t>
                </a:r>
                <a:r>
                  <a:rPr lang="en-US" i="1" dirty="0"/>
                  <a:t>generator</a:t>
                </a:r>
                <a:r>
                  <a:rPr lang="en-US" dirty="0"/>
                  <a:t> matrix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sup>
                    </m:sSup>
                  </m:oMath>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𝑢𝐺</m:t>
                      </m:r>
                    </m:oMath>
                  </m:oMathPara>
                </a14:m>
                <a:endParaRPr lang="en-US" dirty="0"/>
              </a:p>
              <a:p>
                <a:endParaRPr lang="en-US" dirty="0"/>
              </a:p>
              <a:p>
                <a:r>
                  <a:rPr lang="en-US" dirty="0"/>
                  <a:t>For example, encoding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011</m:t>
                        </m:r>
                      </m:e>
                      <m:sub>
                        <m:r>
                          <a:rPr lang="en-US" b="0" i="1" smtClean="0">
                            <a:latin typeface="Cambria Math" panose="02040503050406030204" pitchFamily="18" charset="0"/>
                          </a:rPr>
                          <m:t>2</m:t>
                        </m:r>
                      </m:sub>
                    </m:sSub>
                  </m:oMath>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6"/>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b="0" i="1" smtClean="0">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i="1">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e>
                                <m:r>
                                  <a:rPr lang="en-US" i="1">
                                    <a:latin typeface="Cambria Math" panose="02040503050406030204" pitchFamily="18" charset="0"/>
                                  </a:rPr>
                                  <m:t>1</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6"/>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
                        </m:e>
                      </m:d>
                    </m:oMath>
                  </m:oMathPara>
                </a14:m>
                <a:endParaRPr lang="en-US" dirty="0"/>
              </a:p>
              <a:p>
                <a:endParaRPr lang="en-US" dirty="0"/>
              </a:p>
              <a:p>
                <a:r>
                  <a:rPr lang="en-US" dirty="0"/>
                  <a:t>To find </a:t>
                </a:r>
                <a14:m>
                  <m:oMath xmlns:m="http://schemas.openxmlformats.org/officeDocument/2006/math">
                    <m:r>
                      <a:rPr lang="en-US" b="0" i="1" smtClean="0">
                        <a:latin typeface="Cambria Math" panose="02040503050406030204" pitchFamily="18" charset="0"/>
                      </a:rPr>
                      <m:t>𝐺</m:t>
                    </m:r>
                  </m:oMath>
                </a14:m>
                <a:r>
                  <a:rPr lang="en-US" dirty="0"/>
                  <a:t>:</a:t>
                </a:r>
              </a:p>
              <a:p>
                <a:pPr marL="342900" indent="-342900">
                  <a:buFont typeface="Arial" panose="020B0604020202020204" pitchFamily="34" charset="0"/>
                  <a:buChar char="•"/>
                </a:pPr>
                <a:r>
                  <a:rPr lang="en-US" dirty="0"/>
                  <a:t>write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sub>
                        </m:sSub>
                      </m:e>
                    </m:d>
                  </m:oMath>
                </a14:m>
                <a:r>
                  <a:rPr lang="en-US" dirty="0"/>
                  <a:t>	(called the systematic form of </a:t>
                </a:r>
                <a14:m>
                  <m:oMath xmlns:m="http://schemas.openxmlformats.org/officeDocument/2006/math">
                    <m:r>
                      <a:rPr lang="en-US" b="0" i="1" smtClean="0">
                        <a:latin typeface="Cambria Math" panose="02040503050406030204" pitchFamily="18" charset="0"/>
                      </a:rPr>
                      <m:t>𝐻</m:t>
                    </m:r>
                  </m:oMath>
                </a14:m>
                <a:r>
                  <a:rPr lang="en-US" dirty="0"/>
                  <a:t>)</a:t>
                </a:r>
              </a:p>
              <a:p>
                <a:pPr marL="342900" indent="-342900">
                  <a:buFont typeface="Arial" panose="020B0604020202020204" pitchFamily="34" charset="0"/>
                  <a:buChar char="•"/>
                </a:pPr>
                <a:r>
                  <a:rPr lang="en-US" dirty="0"/>
                  <a:t>then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𝑘</m:t>
                            </m:r>
                          </m:sub>
                        </m:sSub>
                        <m:r>
                          <a:rPr lang="en-US" b="0" i="1" smtClean="0">
                            <a:latin typeface="Cambria Math" panose="02040503050406030204" pitchFamily="18" charset="0"/>
                          </a:rPr>
                          <m:t> |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oMath>
                </a14:m>
                <a:endParaRPr lang="en-US" dirty="0"/>
              </a:p>
              <a:p>
                <a:endParaRPr lang="en-US" dirty="0"/>
              </a:p>
              <a:p>
                <a:r>
                  <a:rPr lang="en-US" dirty="0"/>
                  <a:t>In systematic form, the message is the prefix of the codeword</a:t>
                </a:r>
              </a:p>
            </p:txBody>
          </p:sp>
        </mc:Choice>
        <mc:Fallback xmlns="">
          <p:sp>
            <p:nvSpPr>
              <p:cNvPr id="3" name="Content Placeholder 2">
                <a:extLst>
                  <a:ext uri="{FF2B5EF4-FFF2-40B4-BE49-F238E27FC236}">
                    <a16:creationId xmlns:a16="http://schemas.microsoft.com/office/drawing/2014/main" id="{253F1675-AE10-5FB4-2C62-852995E2D2F1}"/>
                  </a:ext>
                </a:extLst>
              </p:cNvPr>
              <p:cNvSpPr>
                <a:spLocks noGrp="1" noRot="1" noChangeAspect="1" noMove="1" noResize="1" noEditPoints="1" noAdjustHandles="1" noChangeArrowheads="1" noChangeShapeType="1" noTextEdit="1"/>
              </p:cNvSpPr>
              <p:nvPr>
                <p:ph idx="1"/>
              </p:nvPr>
            </p:nvSpPr>
            <p:spPr>
              <a:blipFill>
                <a:blip r:embed="rId2"/>
                <a:stretch>
                  <a:fillRect b="-60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32016BB-3511-DB52-DC2D-D2C10E9B9B33}"/>
              </a:ext>
            </a:extLst>
          </p:cNvPr>
          <p:cNvSpPr>
            <a:spLocks noGrp="1"/>
          </p:cNvSpPr>
          <p:nvPr>
            <p:ph type="sldNum" sz="quarter" idx="8"/>
          </p:nvPr>
        </p:nvSpPr>
        <p:spPr/>
        <p:txBody>
          <a:bodyPr/>
          <a:lstStyle/>
          <a:p>
            <a:pPr lvl="0"/>
            <a:fld id="{54D7E5F9-595B-41CC-8860-862166473562}" type="slidenum">
              <a:rPr lang="en-US" smtClean="0"/>
              <a:t>95</a:t>
            </a:fld>
            <a:endParaRPr lang="en-US"/>
          </a:p>
        </p:txBody>
      </p:sp>
    </p:spTree>
    <p:extLst>
      <p:ext uri="{BB962C8B-B14F-4D97-AF65-F5344CB8AC3E}">
        <p14:creationId xmlns:p14="http://schemas.microsoft.com/office/powerpoint/2010/main" val="839627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E55D-7EC6-024F-854B-0473702F79D8}"/>
              </a:ext>
            </a:extLst>
          </p:cNvPr>
          <p:cNvSpPr>
            <a:spLocks noGrp="1"/>
          </p:cNvSpPr>
          <p:nvPr>
            <p:ph type="title"/>
          </p:nvPr>
        </p:nvSpPr>
        <p:spPr/>
        <p:txBody>
          <a:bodyPr/>
          <a:lstStyle/>
          <a:p>
            <a:r>
              <a:rPr lang="en-US"/>
              <a:t>LDPC codes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2EB30C-3B72-0A09-F60F-76A6E6AA5677}"/>
                  </a:ext>
                </a:extLst>
              </p:cNvPr>
              <p:cNvSpPr>
                <a:spLocks noGrp="1"/>
              </p:cNvSpPr>
              <p:nvPr>
                <p:ph idx="1"/>
              </p:nvPr>
            </p:nvSpPr>
            <p:spPr/>
            <p:txBody>
              <a:bodyPr/>
              <a:lstStyle/>
              <a:p>
                <a:r>
                  <a:rPr lang="en-US" dirty="0"/>
                  <a:t>Low-density parity-check (LDPC) codes</a:t>
                </a:r>
              </a:p>
              <a:p>
                <a:pPr marL="342900" indent="-342900">
                  <a:buFont typeface="Arial" panose="020B0604020202020204" pitchFamily="34" charset="0"/>
                  <a:buChar char="•"/>
                </a:pPr>
                <a:r>
                  <a:rPr lang="en-US" dirty="0"/>
                  <a:t>Low density (very few non-zero entries in </a:t>
                </a:r>
                <a14:m>
                  <m:oMath xmlns:m="http://schemas.openxmlformats.org/officeDocument/2006/math">
                    <m:r>
                      <a:rPr lang="en-US" b="0" i="1" smtClean="0">
                        <a:latin typeface="Cambria Math" panose="02040503050406030204" pitchFamily="18" charset="0"/>
                      </a:rPr>
                      <m:t>𝐻</m:t>
                    </m:r>
                  </m:oMath>
                </a14:m>
                <a:r>
                  <a:rPr lang="en-US" dirty="0"/>
                  <a:t>)</a:t>
                </a:r>
              </a:p>
              <a:p>
                <a:pPr marL="342900" indent="-342900">
                  <a:buFont typeface="Arial" panose="020B0604020202020204" pitchFamily="34" charset="0"/>
                  <a:buChar char="•"/>
                </a:pPr>
                <a:r>
                  <a:rPr lang="en-US" dirty="0"/>
                  <a:t>Allows noise close to the theoretical Shannon limit</a:t>
                </a:r>
              </a:p>
              <a:p>
                <a:pPr marL="342900" indent="-342900">
                  <a:buFont typeface="Arial" panose="020B0604020202020204" pitchFamily="34" charset="0"/>
                  <a:buChar char="•"/>
                </a:pPr>
                <a:r>
                  <a:rPr lang="en-US" dirty="0"/>
                  <a:t>Has seen much study and usage</a:t>
                </a:r>
              </a:p>
              <a:p>
                <a:pPr marL="342900" indent="-342900">
                  <a:buFont typeface="Arial" panose="020B0604020202020204" pitchFamily="34" charset="0"/>
                  <a:buChar char="•"/>
                </a:pPr>
                <a:r>
                  <a:rPr lang="en-US" dirty="0"/>
                  <a:t>Various methods exist for generating </a:t>
                </a:r>
                <a14:m>
                  <m:oMath xmlns:m="http://schemas.openxmlformats.org/officeDocument/2006/math">
                    <m:r>
                      <a:rPr lang="en-US" b="0" i="1" smtClean="0">
                        <a:latin typeface="Cambria Math" panose="02040503050406030204" pitchFamily="18" charset="0"/>
                      </a:rPr>
                      <m:t>𝐻</m:t>
                    </m:r>
                  </m:oMath>
                </a14:m>
                <a:endParaRPr lang="en-US" dirty="0"/>
              </a:p>
              <a:p>
                <a:pPr marL="522900" lvl="1" indent="-342900"/>
                <a:r>
                  <a:rPr lang="en-US" dirty="0"/>
                  <a:t>Allows for efficient decoders, using properties of the generation method</a:t>
                </a:r>
              </a:p>
            </p:txBody>
          </p:sp>
        </mc:Choice>
        <mc:Fallback xmlns="">
          <p:sp>
            <p:nvSpPr>
              <p:cNvPr id="3" name="Content Placeholder 2">
                <a:extLst>
                  <a:ext uri="{FF2B5EF4-FFF2-40B4-BE49-F238E27FC236}">
                    <a16:creationId xmlns:a16="http://schemas.microsoft.com/office/drawing/2014/main" id="{7D2EB30C-3B72-0A09-F60F-76A6E6AA5677}"/>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57F698EF-5511-35A2-20B5-542E937FCB00}"/>
              </a:ext>
            </a:extLst>
          </p:cNvPr>
          <p:cNvSpPr>
            <a:spLocks noGrp="1"/>
          </p:cNvSpPr>
          <p:nvPr>
            <p:ph type="sldNum" sz="quarter" idx="8"/>
          </p:nvPr>
        </p:nvSpPr>
        <p:spPr/>
        <p:txBody>
          <a:bodyPr/>
          <a:lstStyle/>
          <a:p>
            <a:pPr lvl="0"/>
            <a:fld id="{54D7E5F9-595B-41CC-8860-862166473562}" type="slidenum">
              <a:rPr lang="en-US" smtClean="0"/>
              <a:t>96</a:t>
            </a:fld>
            <a:endParaRPr lang="en-US"/>
          </a:p>
        </p:txBody>
      </p:sp>
    </p:spTree>
    <p:extLst>
      <p:ext uri="{BB962C8B-B14F-4D97-AF65-F5344CB8AC3E}">
        <p14:creationId xmlns:p14="http://schemas.microsoft.com/office/powerpoint/2010/main" val="24278372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2052-D3EF-FF9C-D15D-9A1A4271A354}"/>
              </a:ext>
            </a:extLst>
          </p:cNvPr>
          <p:cNvSpPr>
            <a:spLocks noGrp="1"/>
          </p:cNvSpPr>
          <p:nvPr>
            <p:ph type="title"/>
          </p:nvPr>
        </p:nvSpPr>
        <p:spPr/>
        <p:txBody>
          <a:bodyPr/>
          <a:lstStyle/>
          <a:p>
            <a:r>
              <a:rPr lang="en-US"/>
              <a:t>Information reconciliation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C5556-0C97-8ED8-B39A-DC0AC9424349}"/>
                  </a:ext>
                </a:extLst>
              </p:cNvPr>
              <p:cNvSpPr>
                <a:spLocks noGrp="1"/>
              </p:cNvSpPr>
              <p:nvPr>
                <p:ph idx="1"/>
              </p:nvPr>
            </p:nvSpPr>
            <p:spPr/>
            <p:txBody>
              <a:bodyPr/>
              <a:lstStyle/>
              <a:p>
                <a:pPr marL="342900" indent="-342900">
                  <a:buFont typeface="Arial" panose="020B0604020202020204" pitchFamily="34" charset="0"/>
                  <a:buChar char="•"/>
                </a:pPr>
                <a:r>
                  <a:rPr lang="en-US" dirty="0"/>
                  <a:t>The same redundancy that allows FEC also leaks information in QKD</a:t>
                </a:r>
              </a:p>
              <a:p>
                <a:pPr marL="342900" indent="-342900">
                  <a:buFont typeface="Arial" panose="020B0604020202020204" pitchFamily="34" charset="0"/>
                  <a:buChar char="•"/>
                </a:pPr>
                <a:r>
                  <a:rPr lang="en-US" dirty="0"/>
                  <a:t>We must assume that all errors are because of Eve</a:t>
                </a:r>
              </a:p>
              <a:p>
                <a:pPr marL="342900" indent="-342900">
                  <a:buFont typeface="Arial" panose="020B0604020202020204" pitchFamily="34" charset="0"/>
                  <a:buChar char="•"/>
                </a:pPr>
                <a:r>
                  <a:rPr lang="en-US" dirty="0"/>
                  <a:t>We send the redundant information after sifting</a:t>
                </a:r>
              </a:p>
              <a:p>
                <a:pPr marL="522900" lvl="1" indent="-342900"/>
                <a:r>
                  <a:rPr lang="en-US" dirty="0"/>
                  <a:t>fewer corrections required</a:t>
                </a:r>
              </a:p>
              <a:p>
                <a:pPr marL="702899" lvl="3" indent="-342900"/>
                <a:r>
                  <a:rPr lang="en-US" dirty="0"/>
                  <a:t>we only correct sifted bits</a:t>
                </a:r>
              </a:p>
              <a:p>
                <a:pPr marL="523878" lvl="2" indent="-342900"/>
                <a:r>
                  <a:rPr lang="en-US" dirty="0"/>
                  <a:t>redundant information is classical, transmission can be made virtually error-free</a:t>
                </a:r>
              </a:p>
              <a:p>
                <a:pPr marL="702899" lvl="3" indent="-342900"/>
                <a:r>
                  <a:rPr lang="en-US" dirty="0"/>
                  <a:t>but the redundant information </a:t>
                </a:r>
                <a:r>
                  <a:rPr lang="en-US" i="1" dirty="0"/>
                  <a:t>completely</a:t>
                </a:r>
                <a:r>
                  <a:rPr lang="en-US" dirty="0"/>
                  <a:t> leaks to the adversary</a:t>
                </a:r>
              </a:p>
              <a:p>
                <a:pPr marL="342900" indent="-342900"/>
                <a:endParaRPr lang="en-US" dirty="0"/>
              </a:p>
              <a:p>
                <a:pPr marL="342900" indent="-342900"/>
                <a:r>
                  <a:rPr lang="en-US" dirty="0"/>
                  <a:t>For every parity check equation, you leak (at most) one bit</a:t>
                </a:r>
              </a:p>
              <a:p>
                <a:pPr marL="342900" indent="-342900">
                  <a:buFont typeface="Arial" panose="020B0604020202020204" pitchFamily="34" charset="0"/>
                  <a:buChar char="•"/>
                </a:pPr>
                <a:r>
                  <a:rPr lang="en-US" dirty="0"/>
                  <a:t>After IR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code, we need to discard at least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bits</a:t>
                </a:r>
              </a:p>
            </p:txBody>
          </p:sp>
        </mc:Choice>
        <mc:Fallback xmlns="">
          <p:sp>
            <p:nvSpPr>
              <p:cNvPr id="3" name="Content Placeholder 2">
                <a:extLst>
                  <a:ext uri="{FF2B5EF4-FFF2-40B4-BE49-F238E27FC236}">
                    <a16:creationId xmlns:a16="http://schemas.microsoft.com/office/drawing/2014/main" id="{BD2C5556-0C97-8ED8-B39A-DC0AC942434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C1CEDF3A-2AC4-FB4F-F7C6-31A77F8FE9B6}"/>
              </a:ext>
            </a:extLst>
          </p:cNvPr>
          <p:cNvSpPr>
            <a:spLocks noGrp="1"/>
          </p:cNvSpPr>
          <p:nvPr>
            <p:ph type="sldNum" sz="quarter" idx="8"/>
          </p:nvPr>
        </p:nvSpPr>
        <p:spPr/>
        <p:txBody>
          <a:bodyPr/>
          <a:lstStyle/>
          <a:p>
            <a:pPr lvl="0"/>
            <a:fld id="{54D7E5F9-595B-41CC-8860-862166473562}" type="slidenum">
              <a:rPr lang="en-US" smtClean="0"/>
              <a:t>97</a:t>
            </a:fld>
            <a:endParaRPr lang="en-US"/>
          </a:p>
        </p:txBody>
      </p:sp>
    </p:spTree>
    <p:extLst>
      <p:ext uri="{BB962C8B-B14F-4D97-AF65-F5344CB8AC3E}">
        <p14:creationId xmlns:p14="http://schemas.microsoft.com/office/powerpoint/2010/main" val="9271025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BA46-EB57-612F-8BC0-3503D334F2CD}"/>
              </a:ext>
            </a:extLst>
          </p:cNvPr>
          <p:cNvSpPr>
            <a:spLocks noGrp="1"/>
          </p:cNvSpPr>
          <p:nvPr>
            <p:ph type="title"/>
          </p:nvPr>
        </p:nvSpPr>
        <p:spPr/>
        <p:txBody>
          <a:bodyPr/>
          <a:lstStyle/>
          <a:p>
            <a:r>
              <a:rPr lang="en-US"/>
              <a:t>Information reconciliation </a:t>
            </a:r>
          </a:p>
        </p:txBody>
      </p:sp>
      <p:sp>
        <p:nvSpPr>
          <p:cNvPr id="3" name="Content Placeholder 2">
            <a:extLst>
              <a:ext uri="{FF2B5EF4-FFF2-40B4-BE49-F238E27FC236}">
                <a16:creationId xmlns:a16="http://schemas.microsoft.com/office/drawing/2014/main" id="{0A68233C-2017-9B7C-5F2F-509B75162241}"/>
              </a:ext>
            </a:extLst>
          </p:cNvPr>
          <p:cNvSpPr>
            <a:spLocks noGrp="1"/>
          </p:cNvSpPr>
          <p:nvPr>
            <p:ph idx="1"/>
          </p:nvPr>
        </p:nvSpPr>
        <p:spPr/>
        <p:txBody>
          <a:bodyPr/>
          <a:lstStyle/>
          <a:p>
            <a:r>
              <a:rPr lang="en-US"/>
              <a:t>Continuous variable QKD (CV-QKD) has a much signal-to-noise ratio (SNR)</a:t>
            </a:r>
          </a:p>
          <a:p>
            <a:pPr marL="342900" indent="-342900">
              <a:buFont typeface="Arial" panose="020B0604020202020204" pitchFamily="34" charset="0"/>
              <a:buChar char="•"/>
            </a:pPr>
            <a:r>
              <a:rPr lang="en-US"/>
              <a:t>Difficult for IR to keep up with the system clock rate</a:t>
            </a:r>
          </a:p>
          <a:p>
            <a:pPr marL="342900" indent="-342900">
              <a:buFont typeface="Arial" panose="020B0604020202020204" pitchFamily="34" charset="0"/>
              <a:buChar char="•"/>
            </a:pPr>
            <a:r>
              <a:rPr lang="en-US"/>
              <a:t>Often uses reverse reconciliation (RR)</a:t>
            </a:r>
          </a:p>
          <a:p>
            <a:pPr marL="522900" lvl="1" indent="-342900"/>
            <a:r>
              <a:rPr lang="en-US"/>
              <a:t>Bob transmits the error correction information to Alice</a:t>
            </a:r>
          </a:p>
          <a:p>
            <a:pPr marL="342900" indent="-342900">
              <a:buFont typeface="Arial" panose="020B0604020202020204" pitchFamily="34" charset="0"/>
              <a:buChar char="•"/>
            </a:pPr>
            <a:r>
              <a:rPr lang="en-US"/>
              <a:t>Possible to correct errors on the signal instead of the bits(?)</a:t>
            </a:r>
          </a:p>
        </p:txBody>
      </p:sp>
      <p:sp>
        <p:nvSpPr>
          <p:cNvPr id="5" name="Slide Number Placeholder 4">
            <a:extLst>
              <a:ext uri="{FF2B5EF4-FFF2-40B4-BE49-F238E27FC236}">
                <a16:creationId xmlns:a16="http://schemas.microsoft.com/office/drawing/2014/main" id="{8412632E-AEB0-AA16-5788-C943FA4B6115}"/>
              </a:ext>
            </a:extLst>
          </p:cNvPr>
          <p:cNvSpPr>
            <a:spLocks noGrp="1"/>
          </p:cNvSpPr>
          <p:nvPr>
            <p:ph type="sldNum" sz="quarter" idx="8"/>
          </p:nvPr>
        </p:nvSpPr>
        <p:spPr/>
        <p:txBody>
          <a:bodyPr/>
          <a:lstStyle/>
          <a:p>
            <a:pPr lvl="0"/>
            <a:fld id="{54D7E5F9-595B-41CC-8860-862166473562}" type="slidenum">
              <a:rPr lang="en-US" smtClean="0"/>
              <a:t>98</a:t>
            </a:fld>
            <a:endParaRPr lang="en-US"/>
          </a:p>
        </p:txBody>
      </p:sp>
    </p:spTree>
    <p:extLst>
      <p:ext uri="{BB962C8B-B14F-4D97-AF65-F5344CB8AC3E}">
        <p14:creationId xmlns:p14="http://schemas.microsoft.com/office/powerpoint/2010/main" val="9193077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a:extLst>
            <a:ext uri="{FF2B5EF4-FFF2-40B4-BE49-F238E27FC236}">
              <a16:creationId xmlns:a16="http://schemas.microsoft.com/office/drawing/2014/main" id="{D6A25D7A-B763-5828-B946-C9142F661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11F0E-4D94-0E00-1BE2-BE67A6154393}"/>
              </a:ext>
            </a:extLst>
          </p:cNvPr>
          <p:cNvSpPr>
            <a:spLocks noGrp="1"/>
          </p:cNvSpPr>
          <p:nvPr>
            <p:ph type="title"/>
          </p:nvPr>
        </p:nvSpPr>
        <p:spPr/>
        <p:txBody>
          <a:bodyPr/>
          <a:lstStyle/>
          <a:p>
            <a:r>
              <a:rPr lang="en-US">
                <a:solidFill>
                  <a:schemeClr val="bg1"/>
                </a:solidFill>
              </a:rPr>
              <a:t>Outline</a:t>
            </a:r>
          </a:p>
        </p:txBody>
      </p:sp>
      <p:sp>
        <p:nvSpPr>
          <p:cNvPr id="3" name="Content Placeholder 2">
            <a:extLst>
              <a:ext uri="{FF2B5EF4-FFF2-40B4-BE49-F238E27FC236}">
                <a16:creationId xmlns:a16="http://schemas.microsoft.com/office/drawing/2014/main" id="{113292FC-1E23-8A6D-F426-16E69EAF1EAA}"/>
              </a:ext>
            </a:extLst>
          </p:cNvPr>
          <p:cNvSpPr>
            <a:spLocks noGrp="1"/>
          </p:cNvSpPr>
          <p:nvPr>
            <p:ph idx="1"/>
          </p:nvPr>
        </p:nvSpPr>
        <p:spPr/>
        <p:txBody>
          <a:bodyPr>
            <a:normAutofit/>
          </a:bodyPr>
          <a:lstStyle/>
          <a:p>
            <a:pPr marL="457200" indent="-457200">
              <a:buFont typeface="+mj-lt"/>
              <a:buAutoNum type="arabicPeriod"/>
            </a:pPr>
            <a:r>
              <a:rPr lang="en-US">
                <a:solidFill>
                  <a:srgbClr val="7E0000"/>
                </a:solidFill>
              </a:rPr>
              <a:t>Cryptography</a:t>
            </a:r>
          </a:p>
          <a:p>
            <a:pPr marL="637200" lvl="1" indent="-457200">
              <a:buFont typeface="+mj-lt"/>
              <a:buAutoNum type="arabicPeriod"/>
            </a:pPr>
            <a:r>
              <a:rPr lang="en-US">
                <a:solidFill>
                  <a:srgbClr val="7E0000"/>
                </a:solidFill>
              </a:rPr>
              <a:t>Symmetric cryptography</a:t>
            </a:r>
          </a:p>
          <a:p>
            <a:pPr marL="637200" lvl="1" indent="-457200">
              <a:buFont typeface="+mj-lt"/>
              <a:buAutoNum type="arabicPeriod"/>
            </a:pPr>
            <a:r>
              <a:rPr lang="en-US">
                <a:solidFill>
                  <a:srgbClr val="7E0000"/>
                </a:solidFill>
              </a:rPr>
              <a:t>Asymmetric cryptography</a:t>
            </a:r>
          </a:p>
          <a:p>
            <a:pPr marL="637200" lvl="1" indent="-457200">
              <a:buFont typeface="+mj-lt"/>
              <a:buAutoNum type="arabicPeriod"/>
            </a:pPr>
            <a:r>
              <a:rPr lang="en-US">
                <a:solidFill>
                  <a:srgbClr val="7E0000"/>
                </a:solidFill>
              </a:rPr>
              <a:t>Protocols</a:t>
            </a:r>
          </a:p>
          <a:p>
            <a:pPr marL="457200" indent="-457200">
              <a:buFont typeface="+mj-lt"/>
              <a:buAutoNum type="arabicPeriod"/>
            </a:pPr>
            <a:r>
              <a:rPr lang="en-US">
                <a:solidFill>
                  <a:srgbClr val="7E0000"/>
                </a:solidFill>
              </a:rPr>
              <a:t>Quantum threat</a:t>
            </a:r>
          </a:p>
          <a:p>
            <a:pPr marL="637200" lvl="1" indent="-457200">
              <a:buFont typeface="+mj-lt"/>
              <a:buAutoNum type="arabicPeriod"/>
            </a:pPr>
            <a:r>
              <a:rPr lang="en-US">
                <a:solidFill>
                  <a:srgbClr val="7E0000"/>
                </a:solidFill>
              </a:rPr>
              <a:t>Problem</a:t>
            </a:r>
          </a:p>
          <a:p>
            <a:pPr marL="637200" lvl="1" indent="-457200">
              <a:buFont typeface="+mj-lt"/>
              <a:buAutoNum type="arabicPeriod"/>
            </a:pPr>
            <a:r>
              <a:rPr lang="en-US">
                <a:solidFill>
                  <a:srgbClr val="7E0000"/>
                </a:solidFill>
              </a:rPr>
              <a:t>Solutions</a:t>
            </a:r>
          </a:p>
          <a:p>
            <a:pPr marL="457200" indent="-457200">
              <a:buFont typeface="+mj-lt"/>
              <a:buAutoNum type="arabicPeriod"/>
            </a:pPr>
            <a:r>
              <a:rPr lang="en-US">
                <a:solidFill>
                  <a:srgbClr val="7E0000"/>
                </a:solidFill>
              </a:rPr>
              <a:t>Quantum key distribution</a:t>
            </a:r>
          </a:p>
          <a:p>
            <a:pPr marL="637200" lvl="1" indent="-457200">
              <a:buFont typeface="+mj-lt"/>
              <a:buAutoNum type="arabicPeriod"/>
            </a:pPr>
            <a:r>
              <a:rPr lang="en-US">
                <a:solidFill>
                  <a:srgbClr val="7E0000"/>
                </a:solidFill>
              </a:rPr>
              <a:t>BB84</a:t>
            </a:r>
          </a:p>
          <a:p>
            <a:pPr marL="637200" lvl="1" indent="-457200">
              <a:buFont typeface="+mj-lt"/>
              <a:buAutoNum type="arabicPeriod"/>
            </a:pPr>
            <a:r>
              <a:rPr lang="en-US">
                <a:solidFill>
                  <a:srgbClr val="7E0000"/>
                </a:solidFill>
              </a:rPr>
              <a:t>Information reconciliation</a:t>
            </a:r>
          </a:p>
          <a:p>
            <a:pPr marL="637200" lvl="1" indent="-457200">
              <a:buFont typeface="+mj-lt"/>
              <a:buAutoNum type="arabicPeriod"/>
            </a:pPr>
            <a:r>
              <a:rPr lang="en-US">
                <a:solidFill>
                  <a:schemeClr val="bg1"/>
                </a:solidFill>
              </a:rPr>
              <a:t>Privacy amplification</a:t>
            </a:r>
          </a:p>
          <a:p>
            <a:pPr marL="637200" lvl="1" indent="-457200">
              <a:buFont typeface="+mj-lt"/>
              <a:buAutoNum type="arabicPeriod"/>
            </a:pPr>
            <a:r>
              <a:rPr lang="en-US">
                <a:solidFill>
                  <a:srgbClr val="7E0000"/>
                </a:solidFill>
              </a:rPr>
              <a:t>The authenticated channel</a:t>
            </a:r>
          </a:p>
          <a:p>
            <a:pPr marL="637200" lvl="1" indent="-457200">
              <a:buFont typeface="+mj-lt"/>
              <a:buAutoNum type="arabicPeriod"/>
            </a:pPr>
            <a:r>
              <a:rPr lang="en-US">
                <a:solidFill>
                  <a:srgbClr val="7E0000"/>
                </a:solidFill>
              </a:rPr>
              <a:t>Comparing to non-quantum cryptography</a:t>
            </a:r>
          </a:p>
        </p:txBody>
      </p:sp>
      <p:sp>
        <p:nvSpPr>
          <p:cNvPr id="5" name="Slide Number Placeholder 4">
            <a:extLst>
              <a:ext uri="{FF2B5EF4-FFF2-40B4-BE49-F238E27FC236}">
                <a16:creationId xmlns:a16="http://schemas.microsoft.com/office/drawing/2014/main" id="{C4256A54-5335-BC1C-D06E-F7D7BF003E01}"/>
              </a:ext>
            </a:extLst>
          </p:cNvPr>
          <p:cNvSpPr>
            <a:spLocks noGrp="1"/>
          </p:cNvSpPr>
          <p:nvPr>
            <p:ph type="sldNum" sz="quarter" idx="8"/>
          </p:nvPr>
        </p:nvSpPr>
        <p:spPr>
          <a:xfrm>
            <a:off x="0" y="4568396"/>
            <a:ext cx="8156576" cy="575103"/>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4D7E5F9-595B-41CC-8860-862166473562}" type="slidenum">
              <a:rPr kumimoji="0" lang="en-US" sz="11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99</a:t>
            </a:fld>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3712699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62B80F031A5148A126BD0B7D53FDEC" ma:contentTypeVersion="9" ma:contentTypeDescription="Create a new document." ma:contentTypeScope="" ma:versionID="cd986ed5793a73a434145c9fc89fe585">
  <xsd:schema xmlns:xsd="http://www.w3.org/2001/XMLSchema" xmlns:xs="http://www.w3.org/2001/XMLSchema" xmlns:p="http://schemas.microsoft.com/office/2006/metadata/properties" xmlns:ns2="b01fc5e9-0dbf-45df-a8e3-56d8816cecb6" xmlns:ns3="3a8be2f7-08ef-492d-93c3-844cbdea8668" targetNamespace="http://schemas.microsoft.com/office/2006/metadata/properties" ma:root="true" ma:fieldsID="6e6865a8cc8e6745a2cc81ca14fe69d5" ns2:_="" ns3:_="">
    <xsd:import namespace="b01fc5e9-0dbf-45df-a8e3-56d8816cecb6"/>
    <xsd:import namespace="3a8be2f7-08ef-492d-93c3-844cbdea866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1fc5e9-0dbf-45df-a8e3-56d8816cec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8be2f7-08ef-492d-93c3-844cbdea866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26A4C9-1C4B-4767-BB03-2A791DA9DC65}">
  <ds:schemaRefs>
    <ds:schemaRef ds:uri="http://schemas.microsoft.com/sharepoint/v3/contenttype/forms"/>
  </ds:schemaRefs>
</ds:datastoreItem>
</file>

<file path=customXml/itemProps2.xml><?xml version="1.0" encoding="utf-8"?>
<ds:datastoreItem xmlns:ds="http://schemas.openxmlformats.org/officeDocument/2006/customXml" ds:itemID="{53343FA4-C89F-4D31-9B29-D7C04A16A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1fc5e9-0dbf-45df-a8e3-56d8816cecb6"/>
    <ds:schemaRef ds:uri="3a8be2f7-08ef-492d-93c3-844cbdea8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EDD305-82F7-4AB2-A9C2-7602DA4ADBD2}">
  <ds:schemaRefs>
    <ds:schemaRef ds:uri="http://purl.org/dc/elements/1.1/"/>
    <ds:schemaRef ds:uri="http://purl.org/dc/dcmitype/"/>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3a8be2f7-08ef-492d-93c3-844cbdea8668"/>
    <ds:schemaRef ds:uri="b01fc5e9-0dbf-45df-a8e3-56d8816cecb6"/>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7580</TotalTime>
  <Words>9340</Words>
  <Application>Microsoft Office PowerPoint</Application>
  <PresentationFormat>On-screen Show (16:9)</PresentationFormat>
  <Paragraphs>1862</Paragraphs>
  <Slides>114</Slides>
  <Notes>60</Notes>
  <HiddenSlides>20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Kantoorthema</vt:lpstr>
      <vt:lpstr>5LTE0 – Module 3: Quantum Secure Cryptography</vt:lpstr>
      <vt:lpstr>Hidden slides</vt:lpstr>
      <vt:lpstr>Goals for this module</vt:lpstr>
      <vt:lpstr>Outline</vt:lpstr>
      <vt:lpstr>Cryptography – the basics</vt:lpstr>
      <vt:lpstr>Outline</vt:lpstr>
      <vt:lpstr>Confidentiality</vt:lpstr>
      <vt:lpstr>Encryption</vt:lpstr>
      <vt:lpstr>Encryption</vt:lpstr>
      <vt:lpstr>Encryption (example)</vt:lpstr>
      <vt:lpstr>Two-time pad is insecure</vt:lpstr>
      <vt:lpstr>Block modes</vt:lpstr>
      <vt:lpstr>Block modes</vt:lpstr>
      <vt:lpstr>Confidentiality (computational)</vt:lpstr>
      <vt:lpstr>Security of encryption (computationally)</vt:lpstr>
      <vt:lpstr>Confidentiality (information theoretical)</vt:lpstr>
      <vt:lpstr>Negligibility</vt:lpstr>
      <vt:lpstr>Integrity and authentication</vt:lpstr>
      <vt:lpstr>Message Authentication Code (MAC)</vt:lpstr>
      <vt:lpstr>Message Authentication Code (MAC)</vt:lpstr>
      <vt:lpstr>Message integrity</vt:lpstr>
      <vt:lpstr>Poly1305</vt:lpstr>
      <vt:lpstr>Unforgeability (computational)</vt:lpstr>
      <vt:lpstr>Security of authentication</vt:lpstr>
      <vt:lpstr>Authentication (information theoretical)</vt:lpstr>
      <vt:lpstr>Authenticated Encryption</vt:lpstr>
      <vt:lpstr>Authenticated encryption</vt:lpstr>
      <vt:lpstr>Cryptographic hashing</vt:lpstr>
      <vt:lpstr>Security of hashing</vt:lpstr>
      <vt:lpstr>Password hashing</vt:lpstr>
      <vt:lpstr>HMAC</vt:lpstr>
      <vt:lpstr>Outline</vt:lpstr>
      <vt:lpstr>Asymmetric cryptography</vt:lpstr>
      <vt:lpstr>Asymmetric Cryptography</vt:lpstr>
      <vt:lpstr>Public key encryption (PKE)</vt:lpstr>
      <vt:lpstr>KEM/DEM</vt:lpstr>
      <vt:lpstr>KEM/DEM</vt:lpstr>
      <vt:lpstr>RSA KEM</vt:lpstr>
      <vt:lpstr>Diffie-Hellman KEM</vt:lpstr>
      <vt:lpstr>Digital signatures</vt:lpstr>
      <vt:lpstr>Signatures</vt:lpstr>
      <vt:lpstr>Signatures</vt:lpstr>
      <vt:lpstr>Key authentication</vt:lpstr>
      <vt:lpstr>Certificates</vt:lpstr>
      <vt:lpstr>Certificates</vt:lpstr>
      <vt:lpstr>Certificates</vt:lpstr>
      <vt:lpstr>WhatsApp Security Code</vt:lpstr>
      <vt:lpstr>Outline</vt:lpstr>
      <vt:lpstr>Protocols</vt:lpstr>
      <vt:lpstr>Transport Layer Security (TLS)</vt:lpstr>
      <vt:lpstr>TLS – security goals </vt:lpstr>
      <vt:lpstr>TLS 1.3 (simplified)</vt:lpstr>
      <vt:lpstr>Other protocols</vt:lpstr>
      <vt:lpstr>Security proofs</vt:lpstr>
      <vt:lpstr>Outline</vt:lpstr>
      <vt:lpstr>Quantum Algorithms</vt:lpstr>
      <vt:lpstr>Quantum Algorithms</vt:lpstr>
      <vt:lpstr>Quantum Computers</vt:lpstr>
      <vt:lpstr>Store now, decrypt later</vt:lpstr>
      <vt:lpstr>Cryptographic goals</vt:lpstr>
      <vt:lpstr>Outline</vt:lpstr>
      <vt:lpstr>Post-quantum cryptography</vt:lpstr>
      <vt:lpstr>PQC</vt:lpstr>
      <vt:lpstr>One-time signatures</vt:lpstr>
      <vt:lpstr>Signatures</vt:lpstr>
      <vt:lpstr>PQC</vt:lpstr>
      <vt:lpstr>Outline</vt:lpstr>
      <vt:lpstr>Quantum key distribution</vt:lpstr>
      <vt:lpstr>QKD</vt:lpstr>
      <vt:lpstr>Security of QKD</vt:lpstr>
      <vt:lpstr>Security of QKD (cont.)</vt:lpstr>
      <vt:lpstr>Security properties</vt:lpstr>
      <vt:lpstr>QKD</vt:lpstr>
      <vt:lpstr>Intermezzo</vt:lpstr>
      <vt:lpstr>Qubit</vt:lpstr>
      <vt:lpstr>Qubit visualized</vt:lpstr>
      <vt:lpstr>Measurement visualized</vt:lpstr>
      <vt:lpstr>Measurement visualized</vt:lpstr>
      <vt:lpstr>Von Neumann measurement</vt:lpstr>
      <vt:lpstr>Outline</vt:lpstr>
      <vt:lpstr>Bennett-Brassard 1984 (BB84)</vt:lpstr>
      <vt:lpstr>Bennett-Brassard (BB84)</vt:lpstr>
      <vt:lpstr>A note on notation</vt:lpstr>
      <vt:lpstr>BB84: random number generator</vt:lpstr>
      <vt:lpstr>BB84: qubit transmission</vt:lpstr>
      <vt:lpstr>BB84: sifting</vt:lpstr>
      <vt:lpstr>(Plain) BB84: error detection</vt:lpstr>
      <vt:lpstr>BB84</vt:lpstr>
      <vt:lpstr>BB84, improvements</vt:lpstr>
      <vt:lpstr>Quantum bit error rate</vt:lpstr>
      <vt:lpstr>Outline</vt:lpstr>
      <vt:lpstr>Error correction</vt:lpstr>
      <vt:lpstr>Error correction – parity check codes</vt:lpstr>
      <vt:lpstr>Error correction – parity check codes</vt:lpstr>
      <vt:lpstr>Error correction – parity check codes</vt:lpstr>
      <vt:lpstr>LDPC codes</vt:lpstr>
      <vt:lpstr>Information reconciliation</vt:lpstr>
      <vt:lpstr>Information reconciliation </vt:lpstr>
      <vt:lpstr>Outline</vt:lpstr>
      <vt:lpstr>Privacy amplification</vt:lpstr>
      <vt:lpstr>Privacy amplification</vt:lpstr>
      <vt:lpstr>Outline</vt:lpstr>
      <vt:lpstr>QKD</vt:lpstr>
      <vt:lpstr>Authenticated channels</vt:lpstr>
      <vt:lpstr>Authenticated channels (cont.)</vt:lpstr>
      <vt:lpstr>Outline</vt:lpstr>
      <vt:lpstr>One more limitation of QKD</vt:lpstr>
      <vt:lpstr>QKD versus PQC</vt:lpstr>
      <vt:lpstr>QKD with PQC </vt:lpstr>
      <vt:lpstr>QKD with PQC and quantum repeaters</vt:lpstr>
      <vt:lpstr>QKD – key usage</vt:lpstr>
      <vt:lpstr>QKD+AES vs AES</vt:lpstr>
      <vt:lpstr>Goals for this module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Secure Cryptography</dc:title>
  <dc:creator>s.r.verschoor@tue.nl</dc:creator>
  <cp:keywords>5LTE0, Quantum Communications</cp:keywords>
  <cp:lastModifiedBy>Verschoor, Sebastian</cp:lastModifiedBy>
  <cp:revision>86</cp:revision>
  <dcterms:created xsi:type="dcterms:W3CDTF">2020-06-28T13:04:53Z</dcterms:created>
  <dcterms:modified xsi:type="dcterms:W3CDTF">2024-03-07T08:32:38Z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0x0101008B62B80F031A5148A126BD0B7D53FDEC</vt:lpwstr>
  </property>
  <property fmtid="{D5CDD505-2E9C-101B-9397-08002B2CF9AE}" pid="3" name="MediaServiceImageTags">
    <vt:lpwstr/>
  </property>
</Properties>
</file>